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4034" r:id="rId6"/>
    <p:sldMasterId id="2147484046" r:id="rId7"/>
    <p:sldMasterId id="2147484058" r:id="rId8"/>
    <p:sldMasterId id="2147484070" r:id="rId9"/>
    <p:sldMasterId id="2147484082" r:id="rId10"/>
  </p:sldMasterIdLst>
  <p:notesMasterIdLst>
    <p:notesMasterId r:id="rId56"/>
  </p:notesMasterIdLst>
  <p:handoutMasterIdLst>
    <p:handoutMasterId r:id="rId57"/>
  </p:handoutMasterIdLst>
  <p:sldIdLst>
    <p:sldId id="271" r:id="rId11"/>
    <p:sldId id="301" r:id="rId12"/>
    <p:sldId id="304" r:id="rId13"/>
    <p:sldId id="307" r:id="rId14"/>
    <p:sldId id="287" r:id="rId15"/>
    <p:sldId id="290" r:id="rId16"/>
    <p:sldId id="326" r:id="rId17"/>
    <p:sldId id="327" r:id="rId18"/>
    <p:sldId id="328" r:id="rId19"/>
    <p:sldId id="329" r:id="rId20"/>
    <p:sldId id="292" r:id="rId21"/>
    <p:sldId id="330" r:id="rId22"/>
    <p:sldId id="331" r:id="rId23"/>
    <p:sldId id="332" r:id="rId24"/>
    <p:sldId id="333" r:id="rId25"/>
    <p:sldId id="334" r:id="rId26"/>
    <p:sldId id="335" r:id="rId27"/>
    <p:sldId id="336" r:id="rId28"/>
    <p:sldId id="337" r:id="rId29"/>
    <p:sldId id="339" r:id="rId30"/>
    <p:sldId id="338" r:id="rId31"/>
    <p:sldId id="342" r:id="rId32"/>
    <p:sldId id="343" r:id="rId33"/>
    <p:sldId id="340" r:id="rId34"/>
    <p:sldId id="345" r:id="rId35"/>
    <p:sldId id="344" r:id="rId36"/>
    <p:sldId id="341" r:id="rId37"/>
    <p:sldId id="346" r:id="rId38"/>
    <p:sldId id="347" r:id="rId39"/>
    <p:sldId id="348" r:id="rId40"/>
    <p:sldId id="349" r:id="rId41"/>
    <p:sldId id="350" r:id="rId42"/>
    <p:sldId id="351" r:id="rId43"/>
    <p:sldId id="352" r:id="rId44"/>
    <p:sldId id="353" r:id="rId45"/>
    <p:sldId id="355" r:id="rId46"/>
    <p:sldId id="356" r:id="rId47"/>
    <p:sldId id="357" r:id="rId48"/>
    <p:sldId id="358" r:id="rId49"/>
    <p:sldId id="359" r:id="rId50"/>
    <p:sldId id="360" r:id="rId51"/>
    <p:sldId id="361" r:id="rId52"/>
    <p:sldId id="362" r:id="rId53"/>
    <p:sldId id="363" r:id="rId54"/>
    <p:sldId id="270" r:id="rId5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8">
          <p15:clr>
            <a:srgbClr val="A4A3A4"/>
          </p15:clr>
        </p15:guide>
        <p15:guide id="3" orient="horz" pos="1014">
          <p15:clr>
            <a:srgbClr val="A4A3A4"/>
          </p15:clr>
        </p15:guide>
        <p15:guide id="4" orient="horz" pos="3620">
          <p15:clr>
            <a:srgbClr val="A4A3A4"/>
          </p15:clr>
        </p15:guide>
        <p15:guide id="5" orient="horz" pos="4110">
          <p15:clr>
            <a:srgbClr val="A4A3A4"/>
          </p15:clr>
        </p15:guide>
        <p15:guide id="6" pos="2789">
          <p15:clr>
            <a:srgbClr val="A4A3A4"/>
          </p15:clr>
        </p15:guide>
        <p15:guide id="7" pos="281">
          <p15:clr>
            <a:srgbClr val="A4A3A4"/>
          </p15:clr>
        </p15:guide>
        <p15:guide id="8" pos="5485">
          <p15:clr>
            <a:srgbClr val="A4A3A4"/>
          </p15:clr>
        </p15:guide>
        <p15:guide id="9" pos="2972">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747678"/>
    <a:srgbClr val="ADAFAF"/>
    <a:srgbClr val="FFFFFF"/>
    <a:srgbClr val="C3D603"/>
    <a:srgbClr val="E0E0DD"/>
    <a:srgbClr val="EAAF0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5" autoAdjust="0"/>
    <p:restoredTop sz="90276" autoAdjust="0"/>
  </p:normalViewPr>
  <p:slideViewPr>
    <p:cSldViewPr>
      <p:cViewPr varScale="1">
        <p:scale>
          <a:sx n="86" d="100"/>
          <a:sy n="86" d="100"/>
        </p:scale>
        <p:origin x="1334" y="67"/>
      </p:cViewPr>
      <p:guideLst>
        <p:guide orient="horz" pos="2160"/>
        <p:guide orient="horz" pos="308"/>
        <p:guide orient="horz" pos="1014"/>
        <p:guide orient="horz" pos="3620"/>
        <p:guide orient="horz" pos="4110"/>
        <p:guide pos="2789"/>
        <p:guide pos="281"/>
        <p:guide pos="5485"/>
        <p:guide pos="2972"/>
      </p:guideLst>
    </p:cSldViewPr>
  </p:slideViewPr>
  <p:notesTextViewPr>
    <p:cViewPr>
      <p:scale>
        <a:sx n="100" d="100"/>
        <a:sy n="100" d="100"/>
      </p:scale>
      <p:origin x="0" y="0"/>
    </p:cViewPr>
  </p:notesTextViewPr>
  <p:sorterViewPr>
    <p:cViewPr>
      <p:scale>
        <a:sx n="100" d="100"/>
        <a:sy n="100" d="100"/>
      </p:scale>
      <p:origin x="0" y="546"/>
    </p:cViewPr>
  </p:sorterViewPr>
  <p:notesViewPr>
    <p:cSldViewPr>
      <p:cViewPr varScale="1">
        <p:scale>
          <a:sx n="60" d="100"/>
          <a:sy n="60" d="100"/>
        </p:scale>
        <p:origin x="-3402" y="-78"/>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83972" name="Rectangle 4"/>
          <p:cNvSpPr>
            <a:spLocks noGrp="1" noChangeArrowheads="1"/>
          </p:cNvSpPr>
          <p:nvPr>
            <p:ph type="ftr" sz="quarter" idx="2"/>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3" name="Rectangle 5"/>
          <p:cNvSpPr>
            <a:spLocks noGrp="1" noChangeArrowheads="1"/>
          </p:cNvSpPr>
          <p:nvPr>
            <p:ph type="sldNum" sz="quarter" idx="3"/>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CB30EDB4-9C79-432E-9928-293D463601CA}" type="slidenum">
              <a:rPr lang="en-US"/>
              <a:pPr>
                <a:defRPr/>
              </a:pPr>
              <a:t>‹#›</a:t>
            </a:fld>
            <a:endParaRPr lang="en-US"/>
          </a:p>
        </p:txBody>
      </p:sp>
      <p:pic>
        <p:nvPicPr>
          <p:cNvPr id="43014" name="Picture 6" descr="Bottom righ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088" y="9629775"/>
            <a:ext cx="19081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50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5"/>
            <a:ext cx="5680075" cy="4448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7C0EB30F-E66B-424E-8D20-A3CE1C92E3CA}" type="slidenum">
              <a:rPr lang="en-US"/>
              <a:pPr>
                <a:defRPr/>
              </a:pPr>
              <a:t>‹#›</a:t>
            </a:fld>
            <a:endParaRPr lang="en-US"/>
          </a:p>
        </p:txBody>
      </p:sp>
      <p:pic>
        <p:nvPicPr>
          <p:cNvPr id="24584" name="Picture 8"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88" y="9550400"/>
            <a:ext cx="1908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88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82928138-2C8B-48FC-BA59-29701ED92751}" type="slidenum">
              <a:rPr lang="en-US" smtClean="0">
                <a:latin typeface="Verdana" pitchFamily="34" charset="0"/>
              </a:rPr>
              <a:pPr eaLnBrk="1" hangingPunct="1"/>
              <a:t>1</a:t>
            </a:fld>
            <a:endParaRPr lang="en-US">
              <a:latin typeface="Verdana" pitchFamily="34" charset="0"/>
            </a:endParaRPr>
          </a:p>
        </p:txBody>
      </p:sp>
      <p:sp>
        <p:nvSpPr>
          <p:cNvPr id="25603" name="Rectangle 2"/>
          <p:cNvSpPr>
            <a:spLocks noGrp="1" noRot="1" noChangeAspect="1" noChangeArrowheads="1" noTextEdit="1"/>
          </p:cNvSpPr>
          <p:nvPr>
            <p:ph type="sldImg"/>
          </p:nvPr>
        </p:nvSpPr>
        <p:spPr>
          <a:xfrm>
            <a:off x="992188" y="768350"/>
            <a:ext cx="5114925" cy="3836988"/>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solidFill>
                  <a:srgbClr val="000000"/>
                </a:solidFill>
              </a:rPr>
              <a:t>Introduction</a:t>
            </a:r>
          </a:p>
          <a:p>
            <a:pPr eaLnBrk="1" hangingPunct="1"/>
            <a:r>
              <a:rPr lang="en-US" sz="1000">
                <a:solidFill>
                  <a:srgbClr val="000000"/>
                </a:solidFill>
              </a:rPr>
              <a:t>The accompanying notes to the slides form a guideline to producing successful presentations.</a:t>
            </a:r>
          </a:p>
          <a:p>
            <a:pPr eaLnBrk="1" hangingPunct="1"/>
            <a:r>
              <a:rPr lang="en-US" sz="1000">
                <a:solidFill>
                  <a:srgbClr val="000000"/>
                </a:solidFill>
              </a:rPr>
              <a:t>You may use this file as a ‘design template’ or simply as slide master copies which you can cut and paste.</a:t>
            </a:r>
          </a:p>
          <a:p>
            <a:pPr eaLnBrk="1" hangingPunct="1"/>
            <a:r>
              <a:rPr lang="en-US" sz="1000">
                <a:solidFill>
                  <a:srgbClr val="000000"/>
                </a:solidFill>
              </a:rPr>
              <a:t>When you assign a ‘design template’ to your presentation it will adopt the properties from the ‘master slides’ only.</a:t>
            </a:r>
          </a:p>
          <a:p>
            <a:pPr eaLnBrk="1" hangingPunct="1"/>
            <a:r>
              <a:rPr lang="en-US" sz="1000">
                <a:solidFill>
                  <a:srgbClr val="000000"/>
                </a:solidFill>
              </a:rPr>
              <a:t>‘Notes master’ and ‘handout master’ are set with fixed elements; footer information and the Invensys brand mark.</a:t>
            </a:r>
          </a:p>
          <a:p>
            <a:pPr eaLnBrk="1" hangingPunct="1"/>
            <a:r>
              <a:rPr lang="en-US" sz="1000">
                <a:solidFill>
                  <a:srgbClr val="000000"/>
                </a:solidFill>
              </a:rPr>
              <a:t>It is recommended that you print your presentation in ‘black and white’ to a black and white printer. ‘Black and white’ will convert all colour elements to grayscale. If you wish to preview how your presentation will print in ‘black and white’, the option to do this is available under the ‘View’ menu in PowerPoint.</a:t>
            </a:r>
          </a:p>
          <a:p>
            <a:pPr eaLnBrk="1" hangingPunct="1"/>
            <a:r>
              <a:rPr lang="en-US" sz="1000" b="1">
                <a:solidFill>
                  <a:srgbClr val="000000"/>
                </a:solidFill>
              </a:rPr>
              <a:t>General principles</a:t>
            </a:r>
          </a:p>
          <a:p>
            <a:pPr eaLnBrk="1" hangingPunct="1"/>
            <a:r>
              <a:rPr lang="en-US" sz="1000">
                <a:solidFill>
                  <a:srgbClr val="000000"/>
                </a:solidFill>
              </a:rPr>
              <a:t>All elements such as text and graphics should be positioned within the margins of the slide. These can be seen by viewing the drawing guides in the typographic grid (Ctrl G). Text should not be reduced in size or condensed etc. to accommodate more text (edit the text or use a second slide).</a:t>
            </a:r>
          </a:p>
          <a:p>
            <a:pPr eaLnBrk="1" hangingPunct="1"/>
            <a:r>
              <a:rPr lang="en-US" sz="1000">
                <a:solidFill>
                  <a:srgbClr val="000000"/>
                </a:solidFill>
              </a:rPr>
              <a:t>Slides should be used only as a prompt for the presenter.</a:t>
            </a:r>
          </a:p>
          <a:p>
            <a:pPr eaLnBrk="1" hangingPunct="1"/>
            <a:r>
              <a:rPr lang="en-US" sz="1000" b="1">
                <a:solidFill>
                  <a:srgbClr val="000000"/>
                </a:solidFill>
              </a:rPr>
              <a:t>‘Opening’ Invensys brand mark slide</a:t>
            </a:r>
          </a:p>
          <a:p>
            <a:pPr eaLnBrk="1" hangingPunct="1"/>
            <a:r>
              <a:rPr lang="en-US" sz="1000">
                <a:solidFill>
                  <a:srgbClr val="000000"/>
                </a:solidFill>
              </a:rPr>
              <a:t>The size and position of the Invensys brand mark is fixed and should not be modified.</a:t>
            </a:r>
          </a:p>
          <a:p>
            <a:pPr eaLnBrk="1" hangingPunct="1"/>
            <a:r>
              <a:rPr lang="en-US" sz="1000" b="1">
                <a:solidFill>
                  <a:srgbClr val="000000"/>
                </a:solidFill>
              </a:rPr>
              <a:t>Note</a:t>
            </a:r>
            <a:r>
              <a:rPr lang="en-US" sz="1000">
                <a:solidFill>
                  <a:srgbClr val="000000"/>
                </a:solidFill>
              </a:rPr>
              <a:t>: This slide is intended as an introductory ‘opening’ slide and a ‘closure’ slide (for use at the end of a presentation) and </a:t>
            </a:r>
            <a:r>
              <a:rPr lang="en-US" sz="1000" b="1" i="1">
                <a:solidFill>
                  <a:srgbClr val="000000"/>
                </a:solidFill>
              </a:rPr>
              <a:t>should not include any additional graphics or text</a:t>
            </a:r>
            <a:r>
              <a:rPr lang="en-US" sz="1000">
                <a:solidFill>
                  <a:srgbClr val="000000"/>
                </a:solidFill>
              </a:rPr>
              <a:t>. This slide also exists as a Slide Master option (viewable from ‘Slide Design’ under the ‘Format’ menu in PowerPoint®).</a:t>
            </a:r>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14</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15</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16</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17</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18</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19</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20</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21</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22</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23</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990478">
              <a:defRPr/>
            </a:pPr>
            <a:r>
              <a:rPr lang="en-US" b="0" dirty="0"/>
              <a:t>This is an</a:t>
            </a:r>
            <a:r>
              <a:rPr lang="en-US" b="0" baseline="0" dirty="0"/>
              <a:t> </a:t>
            </a:r>
            <a:r>
              <a:rPr lang="en-US" b="1" baseline="0" dirty="0"/>
              <a:t>EXAMPLE</a:t>
            </a:r>
            <a:r>
              <a:rPr lang="en-US" b="0" baseline="0" dirty="0"/>
              <a:t> on how to use the previous slide.</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7C0EB30F-E66B-424E-8D20-A3CE1C92E3CA}" type="slidenum">
              <a:rPr lang="en-US" smtClean="0"/>
              <a:pPr>
                <a:defRPr/>
              </a:pPr>
              <a:t>4</a:t>
            </a:fld>
            <a:endParaRPr lang="en-US"/>
          </a:p>
        </p:txBody>
      </p:sp>
    </p:spTree>
    <p:extLst>
      <p:ext uri="{BB962C8B-B14F-4D97-AF65-F5344CB8AC3E}">
        <p14:creationId xmlns:p14="http://schemas.microsoft.com/office/powerpoint/2010/main" val="297936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24</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25</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26</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27</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28</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29</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30</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31</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32</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33</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990478">
              <a:defRPr/>
            </a:pPr>
            <a:r>
              <a:rPr lang="en-US" b="0" dirty="0"/>
              <a:t>This is an</a:t>
            </a:r>
            <a:r>
              <a:rPr lang="en-US" b="0" baseline="0" dirty="0"/>
              <a:t> </a:t>
            </a:r>
            <a:r>
              <a:rPr lang="en-US" b="1" baseline="0" dirty="0"/>
              <a:t>EXAMPLE</a:t>
            </a:r>
            <a:r>
              <a:rPr lang="en-US" b="0" baseline="0" dirty="0"/>
              <a:t> on how to use the previous slide.</a:t>
            </a:r>
            <a:endParaRPr lang="en-US" b="0" dirty="0"/>
          </a:p>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5</a:t>
            </a:fld>
            <a:endParaRPr lang="en-US"/>
          </a:p>
        </p:txBody>
      </p:sp>
    </p:spTree>
    <p:extLst>
      <p:ext uri="{BB962C8B-B14F-4D97-AF65-F5344CB8AC3E}">
        <p14:creationId xmlns:p14="http://schemas.microsoft.com/office/powerpoint/2010/main" val="1554298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34</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35</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36</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37</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38</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39</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40</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41</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42</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43</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6</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44</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B6759632-877F-4054-9907-E3CD5A699AB7}" type="slidenum">
              <a:rPr lang="en-US" smtClean="0">
                <a:latin typeface="Verdana" pitchFamily="34" charset="0"/>
              </a:rPr>
              <a:pPr eaLnBrk="1" hangingPunct="1"/>
              <a:t>45</a:t>
            </a:fld>
            <a:endParaRPr lang="en-US">
              <a:latin typeface="Verdana" pitchFamily="34" charset="0"/>
            </a:endParaRPr>
          </a:p>
        </p:txBody>
      </p:sp>
      <p:sp>
        <p:nvSpPr>
          <p:cNvPr id="41987" name="Rectangle 2"/>
          <p:cNvSpPr>
            <a:spLocks noGrp="1" noRot="1" noChangeAspect="1" noChangeArrowheads="1" noTextEdit="1"/>
          </p:cNvSpPr>
          <p:nvPr>
            <p:ph type="sldImg"/>
          </p:nvPr>
        </p:nvSpPr>
        <p:spPr>
          <a:xfrm>
            <a:off x="992188" y="768350"/>
            <a:ext cx="5114925" cy="3836988"/>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‘Closure’ Invensys brand mark slide</a:t>
            </a:r>
          </a:p>
          <a:p>
            <a:pPr eaLnBrk="1" hangingPunct="1"/>
            <a:r>
              <a:rPr lang="en-US"/>
              <a:t>The presentation ends with a repeat of the opening slide.</a:t>
            </a:r>
          </a:p>
          <a:p>
            <a:pPr eaLnBrk="1" hangingPunct="1"/>
            <a:r>
              <a:rPr lang="en-US"/>
              <a:t>This slide can also be used as a holding slide, e.g. between presenters but should not include any additional graphic or text.</a:t>
            </a:r>
          </a:p>
          <a:p>
            <a:pPr eaLnBrk="1" hangingPunct="1"/>
            <a:r>
              <a:rPr lang="en-US"/>
              <a:t>The size of the Invensys brand mark and its position are fixed.</a:t>
            </a:r>
          </a:p>
          <a:p>
            <a:pPr eaLnBrk="1" hangingPunct="1"/>
            <a:r>
              <a:rPr lang="en-US" b="1"/>
              <a:t>Note</a:t>
            </a:r>
            <a:r>
              <a:rPr lang="en-US"/>
              <a:t>: This slide also exists as a Slide Master option.</a:t>
            </a:r>
          </a:p>
          <a:p>
            <a:pPr eaLnBrk="1" hangingPunct="1"/>
            <a:r>
              <a:rPr lang="en-US"/>
              <a:t>When the presentation is finished, this slide can be left on-screen.</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9</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10</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11</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12</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Placeholder for a</a:t>
            </a:r>
            <a:r>
              <a:rPr lang="en-US" baseline="0" dirty="0"/>
              <a:t> </a:t>
            </a:r>
            <a:r>
              <a:rPr lang="en-US" b="1" baseline="0" dirty="0"/>
              <a:t>Lab</a:t>
            </a:r>
            <a:r>
              <a:rPr lang="en-US" baseline="0" dirty="0"/>
              <a:t>.</a:t>
            </a:r>
          </a:p>
          <a:p>
            <a:r>
              <a:rPr lang="en-US" dirty="0"/>
              <a:t>Besides the lab number</a:t>
            </a:r>
            <a:r>
              <a:rPr lang="en-US" baseline="0" dirty="0"/>
              <a:t> and title, a graphic, diagram, or other piece of information related to the lab can be added (see example).</a:t>
            </a:r>
          </a:p>
          <a:p>
            <a:r>
              <a:rPr lang="en-US" baseline="0" dirty="0"/>
              <a:t>Bottom icon shouldn’t be deleted nor moved. It’s a visual cue that the slide corresponds to a lab.</a:t>
            </a:r>
          </a:p>
          <a:p>
            <a:r>
              <a:rPr lang="en-US" baseline="0" dirty="0"/>
              <a:t>Update the top-right graphic with the number of minutes estimated to complete this lab. This provides the audience an expectation regarding the duration of the lab, avoiding the issues where participants thinks there’s no time limit.</a:t>
            </a:r>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13</a:t>
            </a:fld>
            <a:endParaRPr lang="en-US"/>
          </a:p>
        </p:txBody>
      </p:sp>
    </p:spTree>
    <p:extLst>
      <p:ext uri="{BB962C8B-B14F-4D97-AF65-F5344CB8AC3E}">
        <p14:creationId xmlns:p14="http://schemas.microsoft.com/office/powerpoint/2010/main" val="2370819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a:t>Invensys proprietary &amp; confidential</a:t>
            </a:r>
            <a:endParaRPr lang="en-US" dirty="0"/>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grpSp>
        <p:nvGrpSpPr>
          <p:cNvPr id="6" name="Group 20"/>
          <p:cNvGrpSpPr>
            <a:grpSpLocks/>
          </p:cNvGrpSpPr>
          <p:nvPr userDrawn="1"/>
        </p:nvGrpSpPr>
        <p:grpSpPr bwMode="auto">
          <a:xfrm>
            <a:off x="7020272" y="1556792"/>
            <a:ext cx="1611065" cy="1249809"/>
            <a:chOff x="4320" y="1570"/>
            <a:chExt cx="1287" cy="878"/>
          </a:xfrm>
        </p:grpSpPr>
        <p:pic>
          <p:nvPicPr>
            <p:cNvPr id="7" name="Picture 12" descr="22"/>
            <p:cNvPicPr>
              <a:picLocks noChangeAspect="1" noChangeArrowheads="1"/>
            </p:cNvPicPr>
            <p:nvPr/>
          </p:nvPicPr>
          <p:blipFill>
            <a:blip r:embed="rId2" cstate="print"/>
            <a:srcRect b="26813"/>
            <a:stretch>
              <a:fillRect/>
            </a:stretch>
          </p:blipFill>
          <p:spPr bwMode="auto">
            <a:xfrm>
              <a:off x="4320" y="1570"/>
              <a:ext cx="1287" cy="868"/>
            </a:xfrm>
            <a:prstGeom prst="rect">
              <a:avLst/>
            </a:prstGeom>
            <a:noFill/>
            <a:ln w="9525">
              <a:noFill/>
              <a:miter lim="800000"/>
              <a:headEnd/>
              <a:tailEnd/>
            </a:ln>
          </p:spPr>
        </p:pic>
        <p:pic>
          <p:nvPicPr>
            <p:cNvPr id="8" name="Picture 19" descr="dezinerfolio"/>
            <p:cNvPicPr>
              <a:picLocks noChangeAspect="1" noChangeArrowheads="1"/>
            </p:cNvPicPr>
            <p:nvPr/>
          </p:nvPicPr>
          <p:blipFill>
            <a:blip r:embed="rId3" cstate="print"/>
            <a:srcRect l="17949" r="25641" b="24626"/>
            <a:stretch>
              <a:fillRect/>
            </a:stretch>
          </p:blipFill>
          <p:spPr bwMode="auto">
            <a:xfrm>
              <a:off x="4800" y="2208"/>
              <a:ext cx="179" cy="240"/>
            </a:xfrm>
            <a:prstGeom prst="rect">
              <a:avLst/>
            </a:prstGeom>
            <a:noFill/>
            <a:ln w="9525">
              <a:noFill/>
              <a:miter lim="800000"/>
              <a:headEnd/>
              <a:tailEnd/>
            </a:ln>
          </p:spPr>
        </p:pic>
      </p:grpSp>
    </p:spTree>
    <p:extLst>
      <p:ext uri="{BB962C8B-B14F-4D97-AF65-F5344CB8AC3E}">
        <p14:creationId xmlns:p14="http://schemas.microsoft.com/office/powerpoint/2010/main" val="2848290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pic>
        <p:nvPicPr>
          <p:cNvPr id="3" name="Picture 2"/>
          <p:cNvPicPr>
            <a:picLocks noChangeAspect="1" noChangeArrowheads="1"/>
          </p:cNvPicPr>
          <p:nvPr userDrawn="1"/>
        </p:nvPicPr>
        <p:blipFill>
          <a:blip r:embed="rId2" cstate="print"/>
          <a:srcRect/>
          <a:stretch>
            <a:fillRect/>
          </a:stretch>
        </p:blipFill>
        <p:spPr bwMode="auto">
          <a:xfrm>
            <a:off x="6073577" y="4149080"/>
            <a:ext cx="1698823" cy="1249955"/>
          </a:xfrm>
          <a:prstGeom prst="rect">
            <a:avLst/>
          </a:prstGeom>
          <a:noFill/>
          <a:ln w="9525">
            <a:noFill/>
            <a:miter lim="800000"/>
            <a:headEnd/>
            <a:tailEnd/>
          </a:ln>
          <a:effectLst/>
        </p:spPr>
      </p:pic>
    </p:spTree>
    <p:extLst>
      <p:ext uri="{BB962C8B-B14F-4D97-AF65-F5344CB8AC3E}">
        <p14:creationId xmlns:p14="http://schemas.microsoft.com/office/powerpoint/2010/main" val="329709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pic>
        <p:nvPicPr>
          <p:cNvPr id="5" name="Picture 10" descr="workstation_256"/>
          <p:cNvPicPr>
            <a:picLocks noChangeAspect="1" noChangeArrowheads="1"/>
          </p:cNvPicPr>
          <p:nvPr userDrawn="1"/>
        </p:nvPicPr>
        <p:blipFill>
          <a:blip r:embed="rId2" cstate="print"/>
          <a:srcRect/>
          <a:stretch>
            <a:fillRect/>
          </a:stretch>
        </p:blipFill>
        <p:spPr bwMode="auto">
          <a:xfrm>
            <a:off x="7452320" y="3501008"/>
            <a:ext cx="1203648" cy="1203647"/>
          </a:xfrm>
          <a:prstGeom prst="rect">
            <a:avLst/>
          </a:prstGeom>
          <a:noFill/>
          <a:ln w="9525">
            <a:noFill/>
            <a:miter lim="800000"/>
            <a:headEnd/>
            <a:tailEnd/>
          </a:ln>
        </p:spPr>
      </p:pic>
    </p:spTree>
    <p:extLst>
      <p:ext uri="{BB962C8B-B14F-4D97-AF65-F5344CB8AC3E}">
        <p14:creationId xmlns:p14="http://schemas.microsoft.com/office/powerpoint/2010/main" val="40077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 id="2147484095" r:id="rId2"/>
    <p:sldLayoutId id="2147484096" r:id="rId3"/>
    <p:sldLayoutId id="2147484097" r:id="rId4"/>
    <p:sldLayoutId id="2147484098" r:id="rId5"/>
    <p:sldLayoutId id="2147484099" r:id="rId6"/>
    <p:sldLayoutId id="2147484100" r:id="rId7"/>
    <p:sldLayoutId id="2147484101" r:id="rId8"/>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61" r:id="rId2"/>
    <p:sldLayoutId id="2147484162" r:id="rId3"/>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5126"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04" r:id="rId1"/>
    <p:sldLayoutId id="2147484109"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6150"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5" r:id="rId1"/>
    <p:sldLayoutId id="2147484120"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7174"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26" r:id="rId1"/>
    <p:sldLayoutId id="214748413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8198"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37" r:id="rId1"/>
    <p:sldLayoutId id="214748414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922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48" r:id="rId1"/>
    <p:sldLayoutId id="2147484153"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name@company.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3:</a:t>
            </a:r>
          </a:p>
          <a:p>
            <a:r>
              <a:rPr lang="en-US" sz="2400" dirty="0">
                <a:latin typeface="+mn-lt"/>
              </a:rPr>
              <a:t>Process Model Editor</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endParaRPr lang="en-US" sz="1400" b="1" dirty="0">
              <a:latin typeface="+mn-lt"/>
            </a:endParaRPr>
          </a:p>
          <a:p>
            <a:pPr marL="1028700" indent="-1028700">
              <a:lnSpc>
                <a:spcPct val="100000"/>
              </a:lnSpc>
              <a:spcAft>
                <a:spcPts val="1000"/>
              </a:spcAft>
            </a:pPr>
            <a:r>
              <a:rPr lang="en-US" sz="1400" dirty="0">
                <a:latin typeface="+mn-lt"/>
              </a:rPr>
              <a:t>Section 3:	Phases and Phase Tags</a:t>
            </a:r>
          </a:p>
          <a:p>
            <a:pPr marL="1150938" lvl="1" indent="-693738">
              <a:spcAft>
                <a:spcPts val="1000"/>
              </a:spcAft>
            </a:pPr>
            <a:r>
              <a:rPr lang="en-US" sz="1400" dirty="0">
                <a:latin typeface="+mn-lt"/>
              </a:rPr>
              <a:t>Lab 5 - Configuring Phases and Phase Tags </a:t>
            </a:r>
          </a:p>
          <a:p>
            <a:pPr marL="1485900" lvl="1" indent="-1028700">
              <a:spcAft>
                <a:spcPts val="1000"/>
              </a:spcAft>
            </a:pPr>
            <a:r>
              <a:rPr lang="en-US" sz="1400" dirty="0">
                <a:latin typeface="+mn-lt"/>
              </a:rPr>
              <a:t>Lab 6 - Interlocks and Control Buttons </a:t>
            </a:r>
          </a:p>
          <a:p>
            <a:pPr marL="1028700" indent="-1028700">
              <a:lnSpc>
                <a:spcPct val="100000"/>
              </a:lnSpc>
              <a:spcAft>
                <a:spcPts val="1000"/>
              </a:spcAft>
            </a:pPr>
            <a:r>
              <a:rPr lang="en-US" sz="1400" dirty="0">
                <a:latin typeface="+mn-lt"/>
              </a:rPr>
              <a:t>Section 4:	Segments</a:t>
            </a:r>
          </a:p>
          <a:p>
            <a:pPr marL="1485900" lvl="1" indent="-1028700">
              <a:spcAft>
                <a:spcPts val="1000"/>
              </a:spcAft>
            </a:pPr>
            <a:r>
              <a:rPr lang="en-US" sz="1400" dirty="0">
                <a:latin typeface="+mn-lt"/>
              </a:rPr>
              <a:t>Lab 7 - Defining Segments</a:t>
            </a:r>
          </a:p>
          <a:p>
            <a:pPr marL="1028700" indent="-1028700">
              <a:lnSpc>
                <a:spcPct val="100000"/>
              </a:lnSpc>
              <a:spcAft>
                <a:spcPts val="1000"/>
              </a:spcAft>
            </a:pPr>
            <a:r>
              <a:rPr lang="en-US" sz="1400" dirty="0">
                <a:latin typeface="+mn-lt"/>
              </a:rPr>
              <a:t>Section 5:	Validating the Model and Synchronizing the Database</a:t>
            </a:r>
          </a:p>
          <a:p>
            <a:pPr marL="1150938" lvl="1" indent="-693738">
              <a:spcAft>
                <a:spcPts val="1000"/>
              </a:spcAft>
            </a:pPr>
            <a:r>
              <a:rPr lang="en-US" sz="1400" dirty="0">
                <a:latin typeface="+mn-lt"/>
              </a:rPr>
              <a:t>Lab 8 - Validating and Synchronizing the Database</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10</a:t>
            </a:fld>
            <a:endParaRPr lang="en-US"/>
          </a:p>
        </p:txBody>
      </p:sp>
      <p:sp>
        <p:nvSpPr>
          <p:cNvPr id="9" name="TextBox 8"/>
          <p:cNvSpPr txBox="1"/>
          <p:nvPr/>
        </p:nvSpPr>
        <p:spPr>
          <a:xfrm>
            <a:off x="457200" y="268153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Process Model Editor</a:t>
            </a:r>
          </a:p>
          <a:p>
            <a:pPr marL="1028700" indent="-1028700">
              <a:lnSpc>
                <a:spcPct val="100000"/>
              </a:lnSpc>
              <a:spcAft>
                <a:spcPts val="1000"/>
              </a:spcAft>
            </a:pPr>
            <a:r>
              <a:rPr lang="en-US" sz="1400" dirty="0">
                <a:latin typeface="+mn-lt"/>
              </a:rPr>
              <a:t>Section 2:	Process Model Configuration</a:t>
            </a:r>
          </a:p>
          <a:p>
            <a:pPr marL="1485900" lvl="1" indent="-1028700">
              <a:spcAft>
                <a:spcPts val="1000"/>
              </a:spcAft>
            </a:pPr>
            <a:r>
              <a:rPr lang="en-US" sz="1400" dirty="0">
                <a:latin typeface="+mn-lt"/>
              </a:rPr>
              <a:t>Lab 1 - Plant Survey</a:t>
            </a:r>
          </a:p>
          <a:p>
            <a:pPr marL="1485900" lvl="1" indent="-1028700">
              <a:spcAft>
                <a:spcPts val="1000"/>
              </a:spcAft>
            </a:pPr>
            <a:r>
              <a:rPr lang="en-US" sz="1400" dirty="0">
                <a:latin typeface="+mn-lt"/>
              </a:rPr>
              <a:t>Lab 2 - Defining the Essential Model</a:t>
            </a:r>
          </a:p>
          <a:p>
            <a:pPr marL="1485900" lvl="1" indent="-1028700">
              <a:spcAft>
                <a:spcPts val="1000"/>
              </a:spcAft>
            </a:pPr>
            <a:r>
              <a:rPr lang="en-US" sz="1400" dirty="0">
                <a:latin typeface="+mn-lt"/>
              </a:rPr>
              <a:t>Lab 3 - Defining Classes and Phases</a:t>
            </a:r>
          </a:p>
          <a:p>
            <a:pPr marL="1150938" lvl="1" indent="-693738">
              <a:spcAft>
                <a:spcPts val="1000"/>
              </a:spcAft>
            </a:pPr>
            <a:r>
              <a:rPr lang="en-US" sz="1400" dirty="0">
                <a:latin typeface="+mn-lt"/>
              </a:rPr>
              <a:t>Lab 4 - Defining Equipment Status, Units of Measure, and Enumeration</a:t>
            </a:r>
          </a:p>
        </p:txBody>
      </p:sp>
    </p:spTree>
    <p:extLst>
      <p:ext uri="{BB962C8B-B14F-4D97-AF65-F5344CB8AC3E}">
        <p14:creationId xmlns:p14="http://schemas.microsoft.com/office/powerpoint/2010/main" val="378577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a:t>
            </a:r>
            <a:br>
              <a:rPr lang="en-US" dirty="0"/>
            </a:br>
            <a:r>
              <a:rPr lang="en-US" dirty="0"/>
              <a:t>Plant Survey</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30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11</a:t>
            </a:fld>
            <a:endParaRPr lang="en-US"/>
          </a:p>
        </p:txBody>
      </p:sp>
    </p:spTree>
    <p:extLst>
      <p:ext uri="{BB962C8B-B14F-4D97-AF65-F5344CB8AC3E}">
        <p14:creationId xmlns:p14="http://schemas.microsoft.com/office/powerpoint/2010/main" val="80881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a:t>
            </a:r>
            <a:br>
              <a:rPr lang="en-US" dirty="0"/>
            </a:br>
            <a:r>
              <a:rPr lang="en-US" dirty="0"/>
              <a:t>Defining the Essential Model</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20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12</a:t>
            </a:fld>
            <a:endParaRPr lang="en-US"/>
          </a:p>
        </p:txBody>
      </p:sp>
    </p:spTree>
    <p:extLst>
      <p:ext uri="{BB962C8B-B14F-4D97-AF65-F5344CB8AC3E}">
        <p14:creationId xmlns:p14="http://schemas.microsoft.com/office/powerpoint/2010/main" val="80881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a:t>
            </a:r>
            <a:br>
              <a:rPr lang="en-US" dirty="0"/>
            </a:br>
            <a:r>
              <a:rPr lang="en-US" dirty="0"/>
              <a:t>Defining Classes and Phases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25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13</a:t>
            </a:fld>
            <a:endParaRPr lang="en-US"/>
          </a:p>
        </p:txBody>
      </p:sp>
    </p:spTree>
    <p:extLst>
      <p:ext uri="{BB962C8B-B14F-4D97-AF65-F5344CB8AC3E}">
        <p14:creationId xmlns:p14="http://schemas.microsoft.com/office/powerpoint/2010/main" val="80881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a:t>
            </a:r>
            <a:br>
              <a:rPr lang="en-US" dirty="0"/>
            </a:br>
            <a:r>
              <a:rPr lang="en-US" dirty="0"/>
              <a:t>Defining Equipment Status, </a:t>
            </a:r>
            <a:br>
              <a:rPr lang="en-US" dirty="0"/>
            </a:br>
            <a:r>
              <a:rPr lang="en-US" dirty="0"/>
              <a:t>Units of Measure, and Enumeration</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15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14</a:t>
            </a:fld>
            <a:endParaRPr lang="en-US"/>
          </a:p>
        </p:txBody>
      </p:sp>
    </p:spTree>
    <p:extLst>
      <p:ext uri="{BB962C8B-B14F-4D97-AF65-F5344CB8AC3E}">
        <p14:creationId xmlns:p14="http://schemas.microsoft.com/office/powerpoint/2010/main" val="80881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5</a:t>
            </a:r>
            <a:br>
              <a:rPr lang="en-US" dirty="0"/>
            </a:br>
            <a:r>
              <a:rPr lang="en-US" dirty="0"/>
              <a:t>Configuring Phases and Phase Tags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45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15</a:t>
            </a:fld>
            <a:endParaRPr lang="en-US"/>
          </a:p>
        </p:txBody>
      </p:sp>
    </p:spTree>
    <p:extLst>
      <p:ext uri="{BB962C8B-B14F-4D97-AF65-F5344CB8AC3E}">
        <p14:creationId xmlns:p14="http://schemas.microsoft.com/office/powerpoint/2010/main" val="80881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6</a:t>
            </a:r>
            <a:br>
              <a:rPr lang="en-US" dirty="0"/>
            </a:br>
            <a:r>
              <a:rPr lang="en-US" dirty="0"/>
              <a:t>Interlocks and Control Buttons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16</a:t>
            </a:fld>
            <a:endParaRPr lang="en-US"/>
          </a:p>
        </p:txBody>
      </p:sp>
    </p:spTree>
    <p:extLst>
      <p:ext uri="{BB962C8B-B14F-4D97-AF65-F5344CB8AC3E}">
        <p14:creationId xmlns:p14="http://schemas.microsoft.com/office/powerpoint/2010/main" val="80881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a:t>
            </a:r>
            <a:br>
              <a:rPr lang="en-US" dirty="0"/>
            </a:br>
            <a:r>
              <a:rPr lang="en-US" dirty="0"/>
              <a:t>Defining Segments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10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17</a:t>
            </a:fld>
            <a:endParaRPr lang="en-US"/>
          </a:p>
        </p:txBody>
      </p:sp>
    </p:spTree>
    <p:extLst>
      <p:ext uri="{BB962C8B-B14F-4D97-AF65-F5344CB8AC3E}">
        <p14:creationId xmlns:p14="http://schemas.microsoft.com/office/powerpoint/2010/main" val="80881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8</a:t>
            </a:r>
            <a:br>
              <a:rPr lang="en-US" dirty="0"/>
            </a:br>
            <a:r>
              <a:rPr lang="en-US" dirty="0"/>
              <a:t>Validating and Synchronizing the Database</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18</a:t>
            </a:fld>
            <a:endParaRPr lang="en-US"/>
          </a:p>
        </p:txBody>
      </p:sp>
    </p:spTree>
    <p:extLst>
      <p:ext uri="{BB962C8B-B14F-4D97-AF65-F5344CB8AC3E}">
        <p14:creationId xmlns:p14="http://schemas.microsoft.com/office/powerpoint/2010/main" val="80881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4:</a:t>
            </a:r>
          </a:p>
          <a:p>
            <a:r>
              <a:rPr lang="en-US" sz="2400" dirty="0">
                <a:latin typeface="+mn-lt"/>
              </a:rPr>
              <a:t>Train Editor</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Use and Operation of Trains</a:t>
            </a:r>
          </a:p>
          <a:p>
            <a:pPr marL="1485900" lvl="1" indent="-1028700">
              <a:spcAft>
                <a:spcPts val="1000"/>
              </a:spcAft>
            </a:pPr>
            <a:r>
              <a:rPr lang="en-US" sz="1400" dirty="0">
                <a:latin typeface="+mn-lt"/>
              </a:rPr>
              <a:t>Lab 9 – Creating Trains</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19</a:t>
            </a:fld>
            <a:endParaRPr lang="en-US"/>
          </a:p>
        </p:txBody>
      </p:sp>
    </p:spTree>
    <p:extLst>
      <p:ext uri="{BB962C8B-B14F-4D97-AF65-F5344CB8AC3E}">
        <p14:creationId xmlns:p14="http://schemas.microsoft.com/office/powerpoint/2010/main" val="378577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Wonderware</a:t>
            </a:r>
            <a:r>
              <a:rPr lang="en-US" baseline="30000" dirty="0"/>
              <a:t>®</a:t>
            </a:r>
            <a:r>
              <a:rPr lang="en-US" dirty="0"/>
              <a:t> InBatch Software 2012</a:t>
            </a:r>
          </a:p>
        </p:txBody>
      </p:sp>
      <p:sp>
        <p:nvSpPr>
          <p:cNvPr id="3" name="Subtitle 2"/>
          <p:cNvSpPr>
            <a:spLocks noGrp="1"/>
          </p:cNvSpPr>
          <p:nvPr>
            <p:ph type="subTitle" idx="1"/>
          </p:nvPr>
        </p:nvSpPr>
        <p:spPr/>
        <p:txBody>
          <a:bodyPr/>
          <a:lstStyle/>
          <a:p>
            <a:r>
              <a:rPr lang="en-US" dirty="0"/>
              <a:t>Presented by &lt;name of Instructor&gt;</a:t>
            </a:r>
          </a:p>
          <a:p>
            <a:r>
              <a:rPr lang="en-US" sz="1800" dirty="0">
                <a:hlinkClick r:id="rId2"/>
              </a:rPr>
              <a:t>name@company.com</a:t>
            </a:r>
            <a:endParaRPr lang="en-US" sz="1800" dirty="0"/>
          </a:p>
        </p:txBody>
      </p:sp>
      <p:sp>
        <p:nvSpPr>
          <p:cNvPr id="4" name="Date Placeholder 3"/>
          <p:cNvSpPr>
            <a:spLocks noGrp="1"/>
          </p:cNvSpPr>
          <p:nvPr>
            <p:ph type="dt" sz="half" idx="10"/>
          </p:nvPr>
        </p:nvSpPr>
        <p:spPr/>
        <p:txBody>
          <a:bodyPr/>
          <a:lstStyle/>
          <a:p>
            <a:pPr>
              <a:defRPr/>
            </a:pPr>
            <a:r>
              <a:rPr lang="en-US"/>
              <a:t>© Invensys 00/00/00</a:t>
            </a:r>
          </a:p>
        </p:txBody>
      </p:sp>
      <p:sp>
        <p:nvSpPr>
          <p:cNvPr id="5" name="Footer Placeholder 4"/>
          <p:cNvSpPr>
            <a:spLocks noGrp="1"/>
          </p:cNvSpPr>
          <p:nvPr>
            <p:ph type="ftr" sz="quarter" idx="11"/>
          </p:nvPr>
        </p:nvSpPr>
        <p:spPr/>
        <p:txBody>
          <a:bodyPr/>
          <a:lstStyle/>
          <a:p>
            <a:pPr>
              <a:defRPr/>
            </a:pPr>
            <a:r>
              <a:rPr lang="en-US"/>
              <a:t>Invensys proprietary &amp; confidential</a:t>
            </a:r>
            <a:endParaRPr lang="en-US" dirty="0"/>
          </a:p>
        </p:txBody>
      </p:sp>
      <p:sp>
        <p:nvSpPr>
          <p:cNvPr id="6" name="Slide Number Placeholder 5"/>
          <p:cNvSpPr>
            <a:spLocks noGrp="1"/>
          </p:cNvSpPr>
          <p:nvPr>
            <p:ph type="sldNum" sz="quarter" idx="12"/>
          </p:nvPr>
        </p:nvSpPr>
        <p:spPr/>
        <p:txBody>
          <a:bodyPr/>
          <a:lstStyle/>
          <a:p>
            <a:pPr>
              <a:defRPr/>
            </a:pPr>
            <a:r>
              <a:rPr lang="en-US"/>
              <a:t>Slide </a:t>
            </a:r>
            <a:fld id="{941C1859-D72E-42E2-85FB-0C593DA305F2}" type="slidenum">
              <a:rPr lang="en-US" smtClean="0"/>
              <a:pPr>
                <a:defRPr/>
              </a:pPr>
              <a:t>2</a:t>
            </a:fld>
            <a:endParaRPr lang="en-US"/>
          </a:p>
        </p:txBody>
      </p:sp>
    </p:spTree>
    <p:extLst>
      <p:ext uri="{BB962C8B-B14F-4D97-AF65-F5344CB8AC3E}">
        <p14:creationId xmlns:p14="http://schemas.microsoft.com/office/powerpoint/2010/main" val="72027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9</a:t>
            </a:r>
            <a:br>
              <a:rPr lang="en-US" dirty="0"/>
            </a:br>
            <a:r>
              <a:rPr lang="en-US" dirty="0"/>
              <a:t>Creating Trains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20</a:t>
            </a:fld>
            <a:endParaRPr lang="en-US"/>
          </a:p>
        </p:txBody>
      </p:sp>
    </p:spTree>
    <p:extLst>
      <p:ext uri="{BB962C8B-B14F-4D97-AF65-F5344CB8AC3E}">
        <p14:creationId xmlns:p14="http://schemas.microsoft.com/office/powerpoint/2010/main" val="80881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5:</a:t>
            </a:r>
          </a:p>
          <a:p>
            <a:r>
              <a:rPr lang="en-US" sz="2400" dirty="0">
                <a:latin typeface="+mn-lt"/>
              </a:rPr>
              <a:t>Materials Editor</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Overview</a:t>
            </a:r>
          </a:p>
          <a:p>
            <a:pPr marL="1485900" lvl="1" indent="-1028700">
              <a:spcAft>
                <a:spcPts val="1000"/>
              </a:spcAft>
            </a:pPr>
            <a:r>
              <a:rPr lang="en-US" sz="1400" dirty="0">
                <a:latin typeface="+mn-lt"/>
              </a:rPr>
              <a:t>Lab 10 – Defining Materials</a:t>
            </a:r>
          </a:p>
          <a:p>
            <a:pPr marL="1485900" lvl="1" indent="-1028700">
              <a:spcAft>
                <a:spcPts val="1000"/>
              </a:spcAft>
            </a:pPr>
            <a:r>
              <a:rPr lang="en-US" sz="1400" dirty="0">
                <a:latin typeface="+mn-lt"/>
              </a:rPr>
              <a:t>Lab 11 - Assigning Materials to Units</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21</a:t>
            </a:fld>
            <a:endParaRPr lang="en-US"/>
          </a:p>
        </p:txBody>
      </p:sp>
    </p:spTree>
    <p:extLst>
      <p:ext uri="{BB962C8B-B14F-4D97-AF65-F5344CB8AC3E}">
        <p14:creationId xmlns:p14="http://schemas.microsoft.com/office/powerpoint/2010/main" val="378577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10</a:t>
            </a:r>
            <a:br>
              <a:rPr lang="en-US" dirty="0"/>
            </a:br>
            <a:r>
              <a:rPr lang="en-US" dirty="0"/>
              <a:t>Defining Materials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22</a:t>
            </a:fld>
            <a:endParaRPr lang="en-US"/>
          </a:p>
        </p:txBody>
      </p:sp>
    </p:spTree>
    <p:extLst>
      <p:ext uri="{BB962C8B-B14F-4D97-AF65-F5344CB8AC3E}">
        <p14:creationId xmlns:p14="http://schemas.microsoft.com/office/powerpoint/2010/main" val="80881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11</a:t>
            </a:r>
            <a:br>
              <a:rPr lang="en-US" dirty="0"/>
            </a:br>
            <a:r>
              <a:rPr lang="en-US" dirty="0"/>
              <a:t>Assigning Materials to Units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23</a:t>
            </a:fld>
            <a:endParaRPr lang="en-US"/>
          </a:p>
        </p:txBody>
      </p:sp>
    </p:spTree>
    <p:extLst>
      <p:ext uri="{BB962C8B-B14F-4D97-AF65-F5344CB8AC3E}">
        <p14:creationId xmlns:p14="http://schemas.microsoft.com/office/powerpoint/2010/main" val="80881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6:</a:t>
            </a:r>
          </a:p>
          <a:p>
            <a:r>
              <a:rPr lang="en-US" sz="2400" dirty="0">
                <a:latin typeface="+mn-lt"/>
              </a:rPr>
              <a:t>Recipe Editor</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Recipes and the Recipe Editor</a:t>
            </a:r>
          </a:p>
          <a:p>
            <a:pPr marL="1028700" indent="-1028700">
              <a:lnSpc>
                <a:spcPct val="100000"/>
              </a:lnSpc>
              <a:spcAft>
                <a:spcPts val="1000"/>
              </a:spcAft>
            </a:pPr>
            <a:r>
              <a:rPr lang="en-US" sz="1400" dirty="0">
                <a:latin typeface="+mn-lt"/>
              </a:rPr>
              <a:t>Section 2:	Creating Recipe Procedures</a:t>
            </a:r>
          </a:p>
          <a:p>
            <a:pPr marL="1260475" lvl="1" indent="-803275">
              <a:spcAft>
                <a:spcPts val="1000"/>
              </a:spcAft>
            </a:pPr>
            <a:r>
              <a:rPr lang="en-US" sz="1400" dirty="0">
                <a:latin typeface="+mn-lt"/>
              </a:rPr>
              <a:t>Lab 12 - Creating a Recipe for </a:t>
            </a:r>
            <a:br>
              <a:rPr lang="en-US" sz="1400" dirty="0">
                <a:latin typeface="+mn-lt"/>
              </a:rPr>
            </a:br>
            <a:r>
              <a:rPr lang="en-US" sz="1400" dirty="0">
                <a:latin typeface="+mn-lt"/>
              </a:rPr>
              <a:t>Hot Pepper Sauce</a:t>
            </a:r>
          </a:p>
          <a:p>
            <a:pPr marL="1028700" indent="-1028700">
              <a:lnSpc>
                <a:spcPct val="100000"/>
              </a:lnSpc>
              <a:spcAft>
                <a:spcPts val="1000"/>
              </a:spcAft>
            </a:pPr>
            <a:r>
              <a:rPr lang="en-US" sz="1400" dirty="0">
                <a:latin typeface="+mn-lt"/>
              </a:rPr>
              <a:t>Section 3:	Recipe Validation and Approval</a:t>
            </a:r>
          </a:p>
          <a:p>
            <a:pPr marL="1260475" lvl="1" indent="-803275">
              <a:spcAft>
                <a:spcPts val="1000"/>
              </a:spcAft>
            </a:pPr>
            <a:r>
              <a:rPr lang="en-US" sz="1400" dirty="0">
                <a:latin typeface="+mn-lt"/>
              </a:rPr>
              <a:t>Lab 13 - Recipe Validation and Approval for Production</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24</a:t>
            </a:fld>
            <a:endParaRPr lang="en-US"/>
          </a:p>
        </p:txBody>
      </p:sp>
    </p:spTree>
    <p:extLst>
      <p:ext uri="{BB962C8B-B14F-4D97-AF65-F5344CB8AC3E}">
        <p14:creationId xmlns:p14="http://schemas.microsoft.com/office/powerpoint/2010/main" val="3785774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12</a:t>
            </a:r>
            <a:br>
              <a:rPr lang="en-US" dirty="0"/>
            </a:br>
            <a:r>
              <a:rPr lang="en-US" dirty="0"/>
              <a:t>Creating a Recipe for Hot Pepper Sauce</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60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25</a:t>
            </a:fld>
            <a:endParaRPr lang="en-US"/>
          </a:p>
        </p:txBody>
      </p:sp>
    </p:spTree>
    <p:extLst>
      <p:ext uri="{BB962C8B-B14F-4D97-AF65-F5344CB8AC3E}">
        <p14:creationId xmlns:p14="http://schemas.microsoft.com/office/powerpoint/2010/main" val="808819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13</a:t>
            </a:r>
            <a:br>
              <a:rPr lang="en-US" dirty="0"/>
            </a:br>
            <a:r>
              <a:rPr lang="en-US" dirty="0"/>
              <a:t>Recipe Validation and Approval for Production</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26</a:t>
            </a:fld>
            <a:endParaRPr lang="en-US"/>
          </a:p>
        </p:txBody>
      </p:sp>
    </p:spTree>
    <p:extLst>
      <p:ext uri="{BB962C8B-B14F-4D97-AF65-F5344CB8AC3E}">
        <p14:creationId xmlns:p14="http://schemas.microsoft.com/office/powerpoint/2010/main" val="808819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7:</a:t>
            </a:r>
          </a:p>
          <a:p>
            <a:r>
              <a:rPr lang="en-US" sz="2400" dirty="0">
                <a:latin typeface="+mn-lt"/>
              </a:rPr>
              <a:t>Batch Management</a:t>
            </a:r>
          </a:p>
        </p:txBody>
      </p:sp>
      <p:sp>
        <p:nvSpPr>
          <p:cNvPr id="7" name="TextBox 6"/>
          <p:cNvSpPr txBox="1"/>
          <p:nvPr/>
        </p:nvSpPr>
        <p:spPr>
          <a:xfrm>
            <a:off x="4572000" y="1772816"/>
            <a:ext cx="43434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Overview</a:t>
            </a:r>
          </a:p>
          <a:p>
            <a:pPr marL="1028700" indent="-1028700">
              <a:lnSpc>
                <a:spcPct val="100000"/>
              </a:lnSpc>
              <a:spcAft>
                <a:spcPts val="1000"/>
              </a:spcAft>
            </a:pPr>
            <a:r>
              <a:rPr lang="en-US" sz="1400" dirty="0">
                <a:latin typeface="+mn-lt"/>
              </a:rPr>
              <a:t>Section 2:	Batch Display and Operation</a:t>
            </a:r>
          </a:p>
          <a:p>
            <a:pPr marL="1028700" indent="-1028700">
              <a:lnSpc>
                <a:spcPct val="100000"/>
              </a:lnSpc>
              <a:spcAft>
                <a:spcPts val="1000"/>
              </a:spcAft>
            </a:pPr>
            <a:r>
              <a:rPr lang="en-US" sz="1400" dirty="0">
                <a:latin typeface="+mn-lt"/>
              </a:rPr>
              <a:t>Section 3:	Restart</a:t>
            </a:r>
          </a:p>
          <a:p>
            <a:pPr marL="1260475" lvl="1" indent="-803275">
              <a:spcAft>
                <a:spcPts val="1000"/>
              </a:spcAft>
            </a:pPr>
            <a:r>
              <a:rPr lang="en-US" sz="1400" dirty="0">
                <a:latin typeface="+mn-lt"/>
              </a:rPr>
              <a:t>Lab 14 - Scheduling and Running Batches</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27</a:t>
            </a:fld>
            <a:endParaRPr lang="en-US"/>
          </a:p>
        </p:txBody>
      </p:sp>
    </p:spTree>
    <p:extLst>
      <p:ext uri="{BB962C8B-B14F-4D97-AF65-F5344CB8AC3E}">
        <p14:creationId xmlns:p14="http://schemas.microsoft.com/office/powerpoint/2010/main" val="3785774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14</a:t>
            </a:r>
            <a:br>
              <a:rPr lang="en-US" dirty="0"/>
            </a:br>
            <a:r>
              <a:rPr lang="en-US" dirty="0"/>
              <a:t>Scheduling and Running Batches</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45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28</a:t>
            </a:fld>
            <a:endParaRPr lang="en-US"/>
          </a:p>
        </p:txBody>
      </p:sp>
    </p:spTree>
    <p:extLst>
      <p:ext uri="{BB962C8B-B14F-4D97-AF65-F5344CB8AC3E}">
        <p14:creationId xmlns:p14="http://schemas.microsoft.com/office/powerpoint/2010/main" val="808819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8:</a:t>
            </a:r>
          </a:p>
          <a:p>
            <a:r>
              <a:rPr lang="en-US" sz="2400" dirty="0">
                <a:latin typeface="+mn-lt"/>
              </a:rPr>
              <a:t>Advanced Topics on</a:t>
            </a:r>
          </a:p>
          <a:p>
            <a:r>
              <a:rPr lang="en-US" sz="2400" dirty="0">
                <a:latin typeface="+mn-lt"/>
              </a:rPr>
              <a:t>Recipe Creation and</a:t>
            </a:r>
          </a:p>
          <a:p>
            <a:r>
              <a:rPr lang="en-US" sz="2400" dirty="0">
                <a:latin typeface="+mn-lt"/>
              </a:rPr>
              <a:t>Batch Execution</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Availability and Allocation</a:t>
            </a:r>
          </a:p>
          <a:p>
            <a:pPr marL="1028700" indent="-1028700">
              <a:lnSpc>
                <a:spcPct val="100000"/>
              </a:lnSpc>
              <a:spcAft>
                <a:spcPts val="1000"/>
              </a:spcAft>
            </a:pPr>
            <a:r>
              <a:rPr lang="en-US" sz="1400" dirty="0">
                <a:latin typeface="+mn-lt"/>
              </a:rPr>
              <a:t>Section 2:	Instances</a:t>
            </a:r>
          </a:p>
          <a:p>
            <a:pPr marL="1260475" lvl="1" indent="-803275">
              <a:spcAft>
                <a:spcPts val="1000"/>
              </a:spcAft>
            </a:pPr>
            <a:r>
              <a:rPr lang="en-US" sz="1400" dirty="0">
                <a:latin typeface="+mn-lt"/>
              </a:rPr>
              <a:t>Lab 15 - Creating a Recipe for </a:t>
            </a:r>
            <a:br>
              <a:rPr lang="en-US" sz="1400" dirty="0">
                <a:latin typeface="+mn-lt"/>
              </a:rPr>
            </a:br>
            <a:r>
              <a:rPr lang="en-US" sz="1400" dirty="0">
                <a:latin typeface="+mn-lt"/>
              </a:rPr>
              <a:t>Extreme Pepper Sauce</a:t>
            </a:r>
          </a:p>
          <a:p>
            <a:pPr marL="1028700" indent="-1028700">
              <a:lnSpc>
                <a:spcPct val="100000"/>
              </a:lnSpc>
              <a:spcAft>
                <a:spcPts val="1000"/>
              </a:spcAft>
            </a:pPr>
            <a:r>
              <a:rPr lang="en-US" sz="1400" dirty="0">
                <a:latin typeface="+mn-lt"/>
              </a:rPr>
              <a:t>Section 3:	Batch Phase Propagation and </a:t>
            </a:r>
            <a:br>
              <a:rPr lang="en-US" sz="1400" dirty="0">
                <a:latin typeface="+mn-lt"/>
              </a:rPr>
            </a:br>
            <a:r>
              <a:rPr lang="en-US" sz="1400" dirty="0">
                <a:latin typeface="+mn-lt"/>
              </a:rPr>
              <a:t>Unit Control</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29</a:t>
            </a:fld>
            <a:endParaRPr lang="en-US"/>
          </a:p>
        </p:txBody>
      </p:sp>
    </p:spTree>
    <p:extLst>
      <p:ext uri="{BB962C8B-B14F-4D97-AF65-F5344CB8AC3E}">
        <p14:creationId xmlns:p14="http://schemas.microsoft.com/office/powerpoint/2010/main" val="378577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xfrm>
            <a:off x="431800" y="1581150"/>
            <a:ext cx="8483600" cy="4133850"/>
          </a:xfrm>
        </p:spPr>
        <p:txBody>
          <a:bodyPr/>
          <a:lstStyle/>
          <a:p>
            <a:pPr marL="0" indent="0"/>
            <a:r>
              <a:rPr lang="en-US" sz="1600" dirty="0"/>
              <a:t>The </a:t>
            </a:r>
            <a:r>
              <a:rPr lang="en-US" sz="1600" dirty="0" err="1"/>
              <a:t>InBatch</a:t>
            </a:r>
            <a:r>
              <a:rPr lang="en-US" sz="1600" dirty="0"/>
              <a:t> Software course is a 4-day instructor-led class that provides you with a fundamental overview of the concepts and terms associated with </a:t>
            </a:r>
            <a:r>
              <a:rPr lang="en-US" sz="1600" dirty="0" err="1"/>
              <a:t>Wonderware's</a:t>
            </a:r>
            <a:r>
              <a:rPr lang="en-US" sz="1600" dirty="0"/>
              <a:t> </a:t>
            </a:r>
            <a:r>
              <a:rPr lang="en-US" sz="1600" dirty="0" err="1"/>
              <a:t>InBatch</a:t>
            </a:r>
            <a:r>
              <a:rPr lang="en-US" sz="1600" dirty="0"/>
              <a:t> Software. The course includes providing you with the opportunity to apply the product to a batch process application. </a:t>
            </a:r>
            <a:r>
              <a:rPr lang="en-US" sz="1600" dirty="0" err="1"/>
              <a:t>InBatch</a:t>
            </a:r>
            <a:r>
              <a:rPr lang="en-US" sz="1600" dirty="0"/>
              <a:t> Software is flexible batch management software designed to model and automate batch-oriented production processes.</a:t>
            </a:r>
          </a:p>
          <a:p>
            <a:pPr marL="0" indent="0"/>
            <a:r>
              <a:rPr lang="en-US" sz="1600" dirty="0" err="1"/>
              <a:t>InBatch</a:t>
            </a:r>
            <a:r>
              <a:rPr lang="en-US" sz="1600" dirty="0"/>
              <a:t> Software allows users to quickly and easily create recipes and simulate their execution against a model of the process—all before writing one line of control code.</a:t>
            </a:r>
          </a:p>
          <a:p>
            <a:pPr marL="0" indent="0"/>
            <a:r>
              <a:rPr lang="en-US" sz="1600" dirty="0" err="1"/>
              <a:t>InBatch</a:t>
            </a:r>
            <a:r>
              <a:rPr lang="en-US" sz="1600" dirty="0"/>
              <a:t> Software's powerful batch engine reduces the time to automate batch processes by 40 to 60% over competitive solutions. </a:t>
            </a:r>
            <a:r>
              <a:rPr lang="en-US" sz="1600" dirty="0" err="1"/>
              <a:t>InBatch</a:t>
            </a:r>
            <a:r>
              <a:rPr lang="en-US" sz="1600" dirty="0"/>
              <a:t> Software facilitates the design and implementation of solutions that are compliant with 21 CFR Part 11, the US Regulation on Electronic Records and Electronic Signatures.</a:t>
            </a:r>
          </a:p>
        </p:txBody>
      </p:sp>
      <p:sp>
        <p:nvSpPr>
          <p:cNvPr id="4" name="Slide Number Placeholder 3"/>
          <p:cNvSpPr>
            <a:spLocks noGrp="1"/>
          </p:cNvSpPr>
          <p:nvPr>
            <p:ph type="sldNum" sz="quarter" idx="10"/>
          </p:nvPr>
        </p:nvSpPr>
        <p:spPr/>
        <p:txBody>
          <a:bodyPr/>
          <a:lstStyle/>
          <a:p>
            <a:pPr>
              <a:defRPr/>
            </a:pPr>
            <a:r>
              <a:rPr lang="en-US"/>
              <a:t>Slide </a:t>
            </a:r>
            <a:fld id="{A6CFD3A5-D2F6-4CF3-A2F1-22D550C6E651}" type="slidenum">
              <a:rPr lang="en-US" smtClean="0"/>
              <a:pPr>
                <a:defRPr/>
              </a:pPr>
              <a:t>3</a:t>
            </a:fld>
            <a:endParaRPr lang="en-US"/>
          </a:p>
        </p:txBody>
      </p:sp>
    </p:spTree>
    <p:extLst>
      <p:ext uri="{BB962C8B-B14F-4D97-AF65-F5344CB8AC3E}">
        <p14:creationId xmlns:p14="http://schemas.microsoft.com/office/powerpoint/2010/main" val="49483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15</a:t>
            </a:r>
            <a:br>
              <a:rPr lang="en-US" dirty="0"/>
            </a:br>
            <a:r>
              <a:rPr lang="en-US" dirty="0"/>
              <a:t>Batch Phase Propagation and Unit Control</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75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30</a:t>
            </a:fld>
            <a:endParaRPr lang="en-US"/>
          </a:p>
        </p:txBody>
      </p:sp>
    </p:spTree>
    <p:extLst>
      <p:ext uri="{BB962C8B-B14F-4D97-AF65-F5344CB8AC3E}">
        <p14:creationId xmlns:p14="http://schemas.microsoft.com/office/powerpoint/2010/main" val="80881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9:</a:t>
            </a:r>
          </a:p>
          <a:p>
            <a:r>
              <a:rPr lang="en-US" sz="2400" dirty="0" err="1">
                <a:latin typeface="+mn-lt"/>
              </a:rPr>
              <a:t>InBatch</a:t>
            </a:r>
            <a:r>
              <a:rPr lang="en-US" sz="2400" dirty="0">
                <a:latin typeface="+mn-lt"/>
              </a:rPr>
              <a:t> ActiveX GUI Objects</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a:t>
            </a:r>
            <a:r>
              <a:rPr lang="en-US" sz="1400" dirty="0" err="1">
                <a:latin typeface="+mn-lt"/>
              </a:rPr>
              <a:t>InBatch</a:t>
            </a:r>
            <a:r>
              <a:rPr lang="en-US" sz="1400" dirty="0">
                <a:latin typeface="+mn-lt"/>
              </a:rPr>
              <a:t> ActiveX GUI Control</a:t>
            </a:r>
          </a:p>
          <a:p>
            <a:pPr marL="1260475" lvl="1" indent="-803275">
              <a:spcAft>
                <a:spcPts val="1000"/>
              </a:spcAft>
            </a:pPr>
            <a:r>
              <a:rPr lang="en-US" sz="1400" dirty="0">
                <a:latin typeface="+mn-lt"/>
              </a:rPr>
              <a:t>Lab 16 - Building a Simple Batch Scheduler</a:t>
            </a:r>
          </a:p>
          <a:p>
            <a:pPr marL="1028700" indent="-1028700">
              <a:lnSpc>
                <a:spcPct val="100000"/>
              </a:lnSpc>
              <a:spcAft>
                <a:spcPts val="1000"/>
              </a:spcAft>
            </a:pPr>
            <a:r>
              <a:rPr lang="en-US" sz="1400" dirty="0">
                <a:latin typeface="+mn-lt"/>
              </a:rPr>
              <a:t>Section 2:	Using the </a:t>
            </a:r>
            <a:r>
              <a:rPr lang="en-US" sz="1400" dirty="0" err="1">
                <a:latin typeface="+mn-lt"/>
              </a:rPr>
              <a:t>BatchSecurity</a:t>
            </a:r>
            <a:r>
              <a:rPr lang="en-US" sz="1400" dirty="0">
                <a:latin typeface="+mn-lt"/>
              </a:rPr>
              <a:t> Control</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31</a:t>
            </a:fld>
            <a:endParaRPr lang="en-US"/>
          </a:p>
        </p:txBody>
      </p:sp>
    </p:spTree>
    <p:extLst>
      <p:ext uri="{BB962C8B-B14F-4D97-AF65-F5344CB8AC3E}">
        <p14:creationId xmlns:p14="http://schemas.microsoft.com/office/powerpoint/2010/main" val="3785774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16</a:t>
            </a:r>
            <a:br>
              <a:rPr lang="en-US" dirty="0"/>
            </a:br>
            <a:r>
              <a:rPr lang="en-US" dirty="0"/>
              <a:t>Building a Simple Batch Scheduler</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45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32</a:t>
            </a:fld>
            <a:endParaRPr lang="en-US"/>
          </a:p>
        </p:txBody>
      </p:sp>
    </p:spTree>
    <p:extLst>
      <p:ext uri="{BB962C8B-B14F-4D97-AF65-F5344CB8AC3E}">
        <p14:creationId xmlns:p14="http://schemas.microsoft.com/office/powerpoint/2010/main" val="808819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10:</a:t>
            </a:r>
          </a:p>
          <a:p>
            <a:r>
              <a:rPr lang="en-US" sz="2400" dirty="0">
                <a:latin typeface="+mn-lt"/>
              </a:rPr>
              <a:t>Security System</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a:t>
            </a:r>
            <a:r>
              <a:rPr lang="en-US" sz="1400" dirty="0" err="1">
                <a:latin typeface="+mn-lt"/>
              </a:rPr>
              <a:t>InBatch</a:t>
            </a:r>
            <a:r>
              <a:rPr lang="en-US" sz="1400" dirty="0">
                <a:latin typeface="+mn-lt"/>
              </a:rPr>
              <a:t> Security System</a:t>
            </a:r>
          </a:p>
          <a:p>
            <a:pPr marL="1260475" lvl="1" indent="-803275">
              <a:spcAft>
                <a:spcPts val="1000"/>
              </a:spcAft>
            </a:pPr>
            <a:r>
              <a:rPr lang="en-US" sz="1400" dirty="0">
                <a:latin typeface="+mn-lt"/>
              </a:rPr>
              <a:t>Lab 17 - Configuring the Security System</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33</a:t>
            </a:fld>
            <a:endParaRPr lang="en-US"/>
          </a:p>
        </p:txBody>
      </p:sp>
    </p:spTree>
    <p:extLst>
      <p:ext uri="{BB962C8B-B14F-4D97-AF65-F5344CB8AC3E}">
        <p14:creationId xmlns:p14="http://schemas.microsoft.com/office/powerpoint/2010/main" val="3785774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17</a:t>
            </a:r>
            <a:br>
              <a:rPr lang="en-US" dirty="0"/>
            </a:br>
            <a:r>
              <a:rPr lang="en-US" dirty="0"/>
              <a:t>Configuring the Security System</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30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34</a:t>
            </a:fld>
            <a:endParaRPr lang="en-US"/>
          </a:p>
        </p:txBody>
      </p:sp>
    </p:spTree>
    <p:extLst>
      <p:ext uri="{BB962C8B-B14F-4D97-AF65-F5344CB8AC3E}">
        <p14:creationId xmlns:p14="http://schemas.microsoft.com/office/powerpoint/2010/main" val="808819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11:</a:t>
            </a:r>
          </a:p>
          <a:p>
            <a:r>
              <a:rPr lang="en-US" sz="2400" dirty="0">
                <a:latin typeface="+mn-lt"/>
              </a:rPr>
              <a:t>Phase Logic Development</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Defining and Configuring </a:t>
            </a:r>
            <a:br>
              <a:rPr lang="en-US" sz="1400" dirty="0">
                <a:latin typeface="+mn-lt"/>
              </a:rPr>
            </a:br>
            <a:r>
              <a:rPr lang="en-US" sz="1400" dirty="0">
                <a:latin typeface="+mn-lt"/>
              </a:rPr>
              <a:t>Phase Logic</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35</a:t>
            </a:fld>
            <a:endParaRPr lang="en-US"/>
          </a:p>
        </p:txBody>
      </p:sp>
    </p:spTree>
    <p:extLst>
      <p:ext uri="{BB962C8B-B14F-4D97-AF65-F5344CB8AC3E}">
        <p14:creationId xmlns:p14="http://schemas.microsoft.com/office/powerpoint/2010/main" val="3785774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12:</a:t>
            </a:r>
          </a:p>
          <a:p>
            <a:r>
              <a:rPr lang="en-US" sz="2400" dirty="0">
                <a:latin typeface="+mn-lt"/>
              </a:rPr>
              <a:t>Process Logger</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Process Logger System</a:t>
            </a:r>
          </a:p>
          <a:p>
            <a:pPr marL="1308100" lvl="1" indent="-850900">
              <a:spcAft>
                <a:spcPts val="1000"/>
              </a:spcAft>
            </a:pPr>
            <a:r>
              <a:rPr lang="en-US" sz="1400" dirty="0">
                <a:latin typeface="+mn-lt"/>
              </a:rPr>
              <a:t>Lab 18 – Enter a Process Logger Configuration</a:t>
            </a:r>
          </a:p>
          <a:p>
            <a:pPr marL="1485900" lvl="1" indent="-1028700">
              <a:spcAft>
                <a:spcPts val="1000"/>
              </a:spcAft>
            </a:pPr>
            <a:r>
              <a:rPr lang="en-US" sz="1400" dirty="0">
                <a:latin typeface="+mn-lt"/>
              </a:rPr>
              <a:t>Lab 19 – Configure the Log Manager</a:t>
            </a:r>
          </a:p>
          <a:p>
            <a:pPr marL="1485900" lvl="1" indent="-1028700">
              <a:spcAft>
                <a:spcPts val="1000"/>
              </a:spcAft>
            </a:pPr>
            <a:endParaRPr lang="en-US" sz="1400" dirty="0">
              <a:latin typeface="+mn-lt"/>
            </a:endParaRP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36</a:t>
            </a:fld>
            <a:endParaRPr lang="en-US"/>
          </a:p>
        </p:txBody>
      </p:sp>
    </p:spTree>
    <p:extLst>
      <p:ext uri="{BB962C8B-B14F-4D97-AF65-F5344CB8AC3E}">
        <p14:creationId xmlns:p14="http://schemas.microsoft.com/office/powerpoint/2010/main" val="3785774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18</a:t>
            </a:r>
            <a:br>
              <a:rPr lang="en-US" dirty="0"/>
            </a:br>
            <a:r>
              <a:rPr lang="en-US" dirty="0"/>
              <a:t>Enter a Process Logger Configuration</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37</a:t>
            </a:fld>
            <a:endParaRPr lang="en-US"/>
          </a:p>
        </p:txBody>
      </p:sp>
    </p:spTree>
    <p:extLst>
      <p:ext uri="{BB962C8B-B14F-4D97-AF65-F5344CB8AC3E}">
        <p14:creationId xmlns:p14="http://schemas.microsoft.com/office/powerpoint/2010/main" val="808819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19</a:t>
            </a:r>
            <a:br>
              <a:rPr lang="en-US" dirty="0"/>
            </a:br>
            <a:r>
              <a:rPr lang="en-US" dirty="0"/>
              <a:t>Configure the Log Manager</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20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38</a:t>
            </a:fld>
            <a:endParaRPr lang="en-US"/>
          </a:p>
        </p:txBody>
      </p:sp>
    </p:spTree>
    <p:extLst>
      <p:ext uri="{BB962C8B-B14F-4D97-AF65-F5344CB8AC3E}">
        <p14:creationId xmlns:p14="http://schemas.microsoft.com/office/powerpoint/2010/main" val="808819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13:</a:t>
            </a:r>
          </a:p>
          <a:p>
            <a:r>
              <a:rPr lang="en-US" sz="2400" dirty="0">
                <a:latin typeface="+mn-lt"/>
              </a:rPr>
              <a:t>History and Reporting</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History and Archiving</a:t>
            </a:r>
          </a:p>
          <a:p>
            <a:pPr marL="1028700" indent="-1028700">
              <a:lnSpc>
                <a:spcPct val="100000"/>
              </a:lnSpc>
              <a:spcAft>
                <a:spcPts val="1000"/>
              </a:spcAft>
            </a:pPr>
            <a:r>
              <a:rPr lang="en-US" sz="1400" dirty="0">
                <a:latin typeface="+mn-lt"/>
              </a:rPr>
              <a:t>Section 2:	Reporting System</a:t>
            </a:r>
          </a:p>
          <a:p>
            <a:pPr marL="1485900" lvl="1" indent="-1028700">
              <a:spcAft>
                <a:spcPts val="1000"/>
              </a:spcAft>
            </a:pPr>
            <a:r>
              <a:rPr lang="en-US" sz="1400" dirty="0">
                <a:latin typeface="+mn-lt"/>
              </a:rPr>
              <a:t>Lab 20 – History and Reporting</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39</a:t>
            </a:fld>
            <a:endParaRPr lang="en-US"/>
          </a:p>
        </p:txBody>
      </p:sp>
    </p:spTree>
    <p:extLst>
      <p:ext uri="{BB962C8B-B14F-4D97-AF65-F5344CB8AC3E}">
        <p14:creationId xmlns:p14="http://schemas.microsoft.com/office/powerpoint/2010/main" val="378577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&amp; Expectations</a:t>
            </a:r>
          </a:p>
        </p:txBody>
      </p:sp>
      <p:sp>
        <p:nvSpPr>
          <p:cNvPr id="3" name="Content Placeholder 2"/>
          <p:cNvSpPr>
            <a:spLocks noGrp="1"/>
          </p:cNvSpPr>
          <p:nvPr>
            <p:ph idx="1"/>
          </p:nvPr>
        </p:nvSpPr>
        <p:spPr/>
        <p:txBody>
          <a:bodyPr/>
          <a:lstStyle/>
          <a:p>
            <a:r>
              <a:rPr lang="en-US" dirty="0"/>
              <a:t>Participants should have knowledge on the following topics:</a:t>
            </a:r>
          </a:p>
          <a:p>
            <a:pPr lvl="1"/>
            <a:r>
              <a:rPr lang="en-US" dirty="0"/>
              <a:t>Basic knowledge of batch systems and their structure</a:t>
            </a:r>
          </a:p>
          <a:p>
            <a:pPr lvl="1"/>
            <a:r>
              <a:rPr lang="en-US" dirty="0"/>
              <a:t>Microsoft Windows</a:t>
            </a:r>
          </a:p>
          <a:p>
            <a:pPr lvl="1"/>
            <a:r>
              <a:rPr lang="en-US" dirty="0"/>
              <a:t>Manufacturing industry experience</a:t>
            </a:r>
          </a:p>
        </p:txBody>
      </p:sp>
      <p:sp>
        <p:nvSpPr>
          <p:cNvPr id="4" name="Slide Number Placeholder 3"/>
          <p:cNvSpPr>
            <a:spLocks noGrp="1"/>
          </p:cNvSpPr>
          <p:nvPr>
            <p:ph type="sldNum" sz="quarter" idx="10"/>
          </p:nvPr>
        </p:nvSpPr>
        <p:spPr/>
        <p:txBody>
          <a:bodyPr/>
          <a:lstStyle/>
          <a:p>
            <a:pPr>
              <a:defRPr/>
            </a:pPr>
            <a:r>
              <a:rPr lang="en-US"/>
              <a:t>Slide </a:t>
            </a:r>
            <a:fld id="{A6CFD3A5-D2F6-4CF3-A2F1-22D550C6E651}" type="slidenum">
              <a:rPr lang="en-US" smtClean="0"/>
              <a:pPr>
                <a:defRPr/>
              </a:pPr>
              <a:t>4</a:t>
            </a:fld>
            <a:endParaRPr lang="en-US"/>
          </a:p>
        </p:txBody>
      </p:sp>
    </p:spTree>
    <p:extLst>
      <p:ext uri="{BB962C8B-B14F-4D97-AF65-F5344CB8AC3E}">
        <p14:creationId xmlns:p14="http://schemas.microsoft.com/office/powerpoint/2010/main" val="2369490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712200" cy="904875"/>
          </a:xfrm>
        </p:spPr>
        <p:txBody>
          <a:bodyPr/>
          <a:lstStyle/>
          <a:p>
            <a:r>
              <a:rPr lang="en-US" dirty="0"/>
              <a:t>Lab 20</a:t>
            </a:r>
            <a:br>
              <a:rPr lang="en-US" dirty="0"/>
            </a:br>
            <a:r>
              <a:rPr lang="en-US" dirty="0"/>
              <a:t>History and Reporting</a:t>
            </a:r>
          </a:p>
        </p:txBody>
      </p:sp>
      <p:grpSp>
        <p:nvGrpSpPr>
          <p:cNvPr id="3"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25</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4"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40</a:t>
            </a:fld>
            <a:endParaRPr lang="en-US"/>
          </a:p>
        </p:txBody>
      </p:sp>
    </p:spTree>
    <p:extLst>
      <p:ext uri="{BB962C8B-B14F-4D97-AF65-F5344CB8AC3E}">
        <p14:creationId xmlns:p14="http://schemas.microsoft.com/office/powerpoint/2010/main" val="808819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14:</a:t>
            </a:r>
          </a:p>
          <a:p>
            <a:r>
              <a:rPr lang="en-US" sz="2400" dirty="0">
                <a:latin typeface="+mn-lt"/>
              </a:rPr>
              <a:t>Tag Linker</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Using Tag Linker</a:t>
            </a:r>
          </a:p>
          <a:p>
            <a:pPr marL="1028700" indent="-1028700">
              <a:lnSpc>
                <a:spcPct val="100000"/>
              </a:lnSpc>
              <a:spcAft>
                <a:spcPts val="1000"/>
              </a:spcAft>
            </a:pPr>
            <a:r>
              <a:rPr lang="en-US" sz="1400" dirty="0">
                <a:latin typeface="+mn-lt"/>
              </a:rPr>
              <a:t>Section 2:	Exporting and Interfacing</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41</a:t>
            </a:fld>
            <a:endParaRPr lang="en-US"/>
          </a:p>
        </p:txBody>
      </p:sp>
    </p:spTree>
    <p:extLst>
      <p:ext uri="{BB962C8B-B14F-4D97-AF65-F5344CB8AC3E}">
        <p14:creationId xmlns:p14="http://schemas.microsoft.com/office/powerpoint/2010/main" val="3785774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15:</a:t>
            </a:r>
          </a:p>
          <a:p>
            <a:r>
              <a:rPr lang="en-US" sz="2400" dirty="0" err="1">
                <a:latin typeface="+mn-lt"/>
              </a:rPr>
              <a:t>InTouch</a:t>
            </a:r>
            <a:r>
              <a:rPr lang="en-US" sz="2400" dirty="0">
                <a:latin typeface="+mn-lt"/>
              </a:rPr>
              <a:t> Batch Tag</a:t>
            </a:r>
          </a:p>
          <a:p>
            <a:r>
              <a:rPr lang="en-US" sz="2400" dirty="0">
                <a:latin typeface="+mn-lt"/>
              </a:rPr>
              <a:t>Browsing &amp; Referencing</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Using </a:t>
            </a:r>
            <a:r>
              <a:rPr lang="en-US" sz="1400" dirty="0" err="1">
                <a:latin typeface="+mn-lt"/>
              </a:rPr>
              <a:t>InBatch</a:t>
            </a:r>
            <a:r>
              <a:rPr lang="en-US" sz="1400" dirty="0">
                <a:latin typeface="+mn-lt"/>
              </a:rPr>
              <a:t> Tags from </a:t>
            </a:r>
            <a:r>
              <a:rPr lang="en-US" sz="1400" dirty="0" err="1">
                <a:latin typeface="+mn-lt"/>
              </a:rPr>
              <a:t>InTouch</a:t>
            </a:r>
            <a:endParaRPr lang="en-US" sz="1400" dirty="0">
              <a:latin typeface="+mn-lt"/>
            </a:endParaRP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42</a:t>
            </a:fld>
            <a:endParaRPr lang="en-US"/>
          </a:p>
        </p:txBody>
      </p:sp>
    </p:spTree>
    <p:extLst>
      <p:ext uri="{BB962C8B-B14F-4D97-AF65-F5344CB8AC3E}">
        <p14:creationId xmlns:p14="http://schemas.microsoft.com/office/powerpoint/2010/main" val="3785774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16:</a:t>
            </a:r>
          </a:p>
          <a:p>
            <a:r>
              <a:rPr lang="en-US" sz="2400" dirty="0" err="1">
                <a:latin typeface="+mn-lt"/>
              </a:rPr>
              <a:t>InBatch</a:t>
            </a:r>
            <a:r>
              <a:rPr lang="en-US" sz="2400" dirty="0">
                <a:latin typeface="+mn-lt"/>
              </a:rPr>
              <a:t> and System</a:t>
            </a:r>
          </a:p>
          <a:p>
            <a:r>
              <a:rPr lang="en-US" sz="2400" dirty="0">
                <a:latin typeface="+mn-lt"/>
              </a:rPr>
              <a:t>Platform</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Communicating with </a:t>
            </a:r>
            <a:r>
              <a:rPr lang="en-US" sz="1400" dirty="0" err="1">
                <a:latin typeface="+mn-lt"/>
              </a:rPr>
              <a:t>Wonderware</a:t>
            </a:r>
            <a:r>
              <a:rPr lang="en-US" sz="1400" dirty="0">
                <a:latin typeface="+mn-lt"/>
              </a:rPr>
              <a:t> Application Server</a:t>
            </a:r>
          </a:p>
          <a:p>
            <a:pPr marL="1308100" lvl="1" indent="-850900">
              <a:spcAft>
                <a:spcPts val="1000"/>
              </a:spcAft>
            </a:pPr>
            <a:r>
              <a:rPr lang="en-US" sz="1400" dirty="0">
                <a:latin typeface="+mn-lt"/>
              </a:rPr>
              <a:t>Lab 21 – Configuring </a:t>
            </a:r>
            <a:r>
              <a:rPr lang="en-US" sz="1400" dirty="0" err="1">
                <a:latin typeface="+mn-lt"/>
              </a:rPr>
              <a:t>InBatch</a:t>
            </a:r>
            <a:r>
              <a:rPr lang="en-US" sz="1400" dirty="0">
                <a:latin typeface="+mn-lt"/>
              </a:rPr>
              <a:t> Connection to Application Server</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43</a:t>
            </a:fld>
            <a:endParaRPr lang="en-US"/>
          </a:p>
        </p:txBody>
      </p:sp>
    </p:spTree>
    <p:extLst>
      <p:ext uri="{BB962C8B-B14F-4D97-AF65-F5344CB8AC3E}">
        <p14:creationId xmlns:p14="http://schemas.microsoft.com/office/powerpoint/2010/main" val="3785774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Appendix A:</a:t>
            </a:r>
          </a:p>
          <a:p>
            <a:r>
              <a:rPr lang="en-US" sz="2400" dirty="0">
                <a:latin typeface="+mn-lt"/>
              </a:rPr>
              <a:t>Redundancy</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44</a:t>
            </a:fld>
            <a:endParaRPr lang="en-US"/>
          </a:p>
        </p:txBody>
      </p:sp>
    </p:spTree>
    <p:extLst>
      <p:ext uri="{BB962C8B-B14F-4D97-AF65-F5344CB8AC3E}">
        <p14:creationId xmlns:p14="http://schemas.microsoft.com/office/powerpoint/2010/main" val="3785774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Agenda</a:t>
            </a:r>
          </a:p>
        </p:txBody>
      </p:sp>
      <p:sp>
        <p:nvSpPr>
          <p:cNvPr id="7" name="TextBox 6"/>
          <p:cNvSpPr txBox="1"/>
          <p:nvPr/>
        </p:nvSpPr>
        <p:spPr>
          <a:xfrm>
            <a:off x="4724400" y="2224336"/>
            <a:ext cx="4114800" cy="4176464"/>
          </a:xfrm>
          <a:prstGeom prst="rect">
            <a:avLst/>
          </a:prstGeom>
          <a:noFill/>
        </p:spPr>
        <p:txBody>
          <a:bodyPr wrap="square" rtlCol="0">
            <a:noAutofit/>
          </a:bodyPr>
          <a:lstStyle/>
          <a:p>
            <a:pPr marL="914400" indent="-914400">
              <a:lnSpc>
                <a:spcPct val="100000"/>
              </a:lnSpc>
              <a:spcAft>
                <a:spcPts val="1000"/>
              </a:spcAft>
            </a:pPr>
            <a:endParaRPr lang="en-US" sz="1400" dirty="0">
              <a:latin typeface="+mn-lt"/>
            </a:endParaRPr>
          </a:p>
          <a:p>
            <a:pPr marL="914400" indent="-914400">
              <a:lnSpc>
                <a:spcPct val="100000"/>
              </a:lnSpc>
              <a:spcAft>
                <a:spcPts val="1000"/>
              </a:spcAft>
            </a:pPr>
            <a:r>
              <a:rPr lang="en-US" sz="1400" dirty="0">
                <a:latin typeface="+mn-lt"/>
              </a:rPr>
              <a:t>Module 9:	</a:t>
            </a:r>
            <a:r>
              <a:rPr lang="en-US" sz="1400" dirty="0" err="1">
                <a:latin typeface="+mn-lt"/>
              </a:rPr>
              <a:t>InBatch</a:t>
            </a:r>
            <a:r>
              <a:rPr lang="en-US" sz="1400" dirty="0">
                <a:latin typeface="+mn-lt"/>
              </a:rPr>
              <a:t> ActiveX GUI Objects</a:t>
            </a:r>
          </a:p>
          <a:p>
            <a:pPr marL="914400" indent="-914400">
              <a:lnSpc>
                <a:spcPct val="100000"/>
              </a:lnSpc>
              <a:spcAft>
                <a:spcPts val="1000"/>
              </a:spcAft>
            </a:pPr>
            <a:r>
              <a:rPr lang="en-US" sz="1400" dirty="0">
                <a:latin typeface="+mn-lt"/>
              </a:rPr>
              <a:t>Module 10:Security System</a:t>
            </a:r>
          </a:p>
          <a:p>
            <a:pPr marL="914400" indent="-914400">
              <a:lnSpc>
                <a:spcPct val="100000"/>
              </a:lnSpc>
              <a:spcAft>
                <a:spcPts val="1000"/>
              </a:spcAft>
            </a:pPr>
            <a:r>
              <a:rPr lang="en-US" sz="1400" dirty="0">
                <a:latin typeface="+mn-lt"/>
              </a:rPr>
              <a:t>Module 11:Phase Logic Development</a:t>
            </a:r>
          </a:p>
          <a:p>
            <a:pPr marL="914400" indent="-914400">
              <a:lnSpc>
                <a:spcPct val="100000"/>
              </a:lnSpc>
              <a:spcAft>
                <a:spcPts val="1000"/>
              </a:spcAft>
            </a:pPr>
            <a:r>
              <a:rPr lang="en-US" sz="1400" dirty="0">
                <a:latin typeface="+mn-lt"/>
              </a:rPr>
              <a:t>Module 12:Process Logger</a:t>
            </a:r>
          </a:p>
          <a:p>
            <a:pPr marL="914400" indent="-914400">
              <a:lnSpc>
                <a:spcPct val="100000"/>
              </a:lnSpc>
              <a:spcAft>
                <a:spcPts val="1000"/>
              </a:spcAft>
            </a:pPr>
            <a:r>
              <a:rPr lang="en-US" sz="1400" dirty="0">
                <a:latin typeface="+mn-lt"/>
              </a:rPr>
              <a:t>Module 13:History and Reporting</a:t>
            </a:r>
          </a:p>
          <a:p>
            <a:pPr marL="914400" indent="-914400">
              <a:lnSpc>
                <a:spcPct val="100000"/>
              </a:lnSpc>
              <a:spcAft>
                <a:spcPts val="1000"/>
              </a:spcAft>
            </a:pPr>
            <a:r>
              <a:rPr lang="en-US" sz="1400" dirty="0">
                <a:latin typeface="+mn-lt"/>
              </a:rPr>
              <a:t>Module 14:Tag Linker</a:t>
            </a:r>
          </a:p>
          <a:p>
            <a:pPr marL="914400" indent="-914400">
              <a:spcAft>
                <a:spcPts val="1000"/>
              </a:spcAft>
            </a:pPr>
            <a:r>
              <a:rPr lang="en-US" sz="1400" dirty="0">
                <a:latin typeface="+mn-lt"/>
              </a:rPr>
              <a:t>Module 15:InTouch Batch Tag Browsing </a:t>
            </a:r>
          </a:p>
          <a:p>
            <a:pPr marL="914400" indent="-914400">
              <a:spcAft>
                <a:spcPts val="1000"/>
              </a:spcAft>
            </a:pPr>
            <a:r>
              <a:rPr lang="en-US" sz="1400" dirty="0">
                <a:latin typeface="+mn-lt"/>
              </a:rPr>
              <a:t>Module 16:InBatch and System Platform</a:t>
            </a:r>
          </a:p>
        </p:txBody>
      </p:sp>
      <p:sp>
        <p:nvSpPr>
          <p:cNvPr id="9"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5</a:t>
            </a:fld>
            <a:endParaRPr lang="en-US"/>
          </a:p>
        </p:txBody>
      </p:sp>
      <p:sp>
        <p:nvSpPr>
          <p:cNvPr id="8" name="TextBox 7"/>
          <p:cNvSpPr txBox="1"/>
          <p:nvPr/>
        </p:nvSpPr>
        <p:spPr>
          <a:xfrm>
            <a:off x="533400" y="2224336"/>
            <a:ext cx="4572000" cy="4176464"/>
          </a:xfrm>
          <a:prstGeom prst="rect">
            <a:avLst/>
          </a:prstGeom>
          <a:noFill/>
        </p:spPr>
        <p:txBody>
          <a:bodyPr wrap="square" rtlCol="0">
            <a:noAutofit/>
          </a:bodyPr>
          <a:lstStyle/>
          <a:p>
            <a:pPr marL="798513" indent="-798513">
              <a:lnSpc>
                <a:spcPct val="100000"/>
              </a:lnSpc>
              <a:spcAft>
                <a:spcPts val="1000"/>
              </a:spcAft>
            </a:pPr>
            <a:r>
              <a:rPr lang="en-US" sz="1600" b="1" dirty="0">
                <a:latin typeface="+mn-lt"/>
              </a:rPr>
              <a:t>Contents</a:t>
            </a:r>
            <a:endParaRPr lang="en-US" sz="1400" b="1" dirty="0">
              <a:latin typeface="+mn-lt"/>
            </a:endParaRPr>
          </a:p>
          <a:p>
            <a:pPr marL="914400" indent="-914400">
              <a:lnSpc>
                <a:spcPct val="100000"/>
              </a:lnSpc>
              <a:spcAft>
                <a:spcPts val="1000"/>
              </a:spcAft>
            </a:pPr>
            <a:r>
              <a:rPr lang="en-US" sz="1400" dirty="0">
                <a:latin typeface="+mn-lt"/>
              </a:rPr>
              <a:t>Module 1:	Introduction to the </a:t>
            </a:r>
            <a:br>
              <a:rPr lang="en-US" sz="1400" dirty="0">
                <a:latin typeface="+mn-lt"/>
              </a:rPr>
            </a:br>
            <a:r>
              <a:rPr lang="en-US" sz="1400" dirty="0" err="1">
                <a:latin typeface="+mn-lt"/>
              </a:rPr>
              <a:t>InBatch</a:t>
            </a:r>
            <a:r>
              <a:rPr lang="en-US" sz="1400" dirty="0">
                <a:latin typeface="+mn-lt"/>
              </a:rPr>
              <a:t> System</a:t>
            </a:r>
          </a:p>
          <a:p>
            <a:pPr marL="914400" indent="-914400">
              <a:lnSpc>
                <a:spcPct val="100000"/>
              </a:lnSpc>
              <a:spcAft>
                <a:spcPts val="1000"/>
              </a:spcAft>
            </a:pPr>
            <a:r>
              <a:rPr lang="en-US" sz="1400" dirty="0">
                <a:latin typeface="+mn-lt"/>
              </a:rPr>
              <a:t>Module 2:	Environment Display</a:t>
            </a:r>
          </a:p>
          <a:p>
            <a:pPr marL="914400" indent="-914400">
              <a:lnSpc>
                <a:spcPct val="100000"/>
              </a:lnSpc>
              <a:spcAft>
                <a:spcPts val="1000"/>
              </a:spcAft>
            </a:pPr>
            <a:r>
              <a:rPr lang="en-US" sz="1400" dirty="0">
                <a:latin typeface="+mn-lt"/>
              </a:rPr>
              <a:t>Module 3:	Process Model Editor</a:t>
            </a:r>
          </a:p>
          <a:p>
            <a:pPr marL="914400" indent="-914400">
              <a:lnSpc>
                <a:spcPct val="100000"/>
              </a:lnSpc>
              <a:spcAft>
                <a:spcPts val="1000"/>
              </a:spcAft>
            </a:pPr>
            <a:r>
              <a:rPr lang="en-US" sz="1400" dirty="0">
                <a:latin typeface="+mn-lt"/>
              </a:rPr>
              <a:t>Module 4:	Train Editor</a:t>
            </a:r>
          </a:p>
          <a:p>
            <a:pPr marL="914400" indent="-914400">
              <a:lnSpc>
                <a:spcPct val="100000"/>
              </a:lnSpc>
              <a:spcAft>
                <a:spcPts val="1000"/>
              </a:spcAft>
            </a:pPr>
            <a:r>
              <a:rPr lang="en-US" sz="1400" dirty="0">
                <a:latin typeface="+mn-lt"/>
              </a:rPr>
              <a:t>Module 5:	Materials Editor</a:t>
            </a:r>
          </a:p>
          <a:p>
            <a:pPr marL="914400" indent="-914400">
              <a:lnSpc>
                <a:spcPct val="100000"/>
              </a:lnSpc>
              <a:spcAft>
                <a:spcPts val="1000"/>
              </a:spcAft>
            </a:pPr>
            <a:r>
              <a:rPr lang="en-US" sz="1400" dirty="0">
                <a:latin typeface="+mn-lt"/>
              </a:rPr>
              <a:t>Module 6:	Recipe Editor</a:t>
            </a:r>
          </a:p>
          <a:p>
            <a:pPr marL="914400" indent="-914400">
              <a:spcAft>
                <a:spcPts val="1000"/>
              </a:spcAft>
            </a:pPr>
            <a:r>
              <a:rPr lang="en-US" sz="1400" dirty="0">
                <a:latin typeface="+mn-lt"/>
              </a:rPr>
              <a:t>Module 7:	Batch Management</a:t>
            </a:r>
          </a:p>
          <a:p>
            <a:pPr marL="914400" indent="-914400">
              <a:spcAft>
                <a:spcPts val="1000"/>
              </a:spcAft>
            </a:pPr>
            <a:r>
              <a:rPr lang="en-US" sz="1400" dirty="0">
                <a:latin typeface="+mn-lt"/>
              </a:rPr>
              <a:t>Module 8:	Recipe Creation and Batch Execution</a:t>
            </a:r>
          </a:p>
        </p:txBody>
      </p:sp>
    </p:spTree>
    <p:extLst>
      <p:ext uri="{BB962C8B-B14F-4D97-AF65-F5344CB8AC3E}">
        <p14:creationId xmlns:p14="http://schemas.microsoft.com/office/powerpoint/2010/main" val="388794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InBatch 2012</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a:t>
            </a:r>
          </a:p>
          <a:p>
            <a:r>
              <a:rPr lang="en-US" sz="2400" dirty="0">
                <a:latin typeface="+mn-lt"/>
              </a:rPr>
              <a:t>Introduction to the </a:t>
            </a:r>
            <a:r>
              <a:rPr lang="en-US" sz="2400" dirty="0" err="1">
                <a:latin typeface="+mn-lt"/>
              </a:rPr>
              <a:t>InBatch</a:t>
            </a:r>
            <a:r>
              <a:rPr lang="en-US" sz="2400" dirty="0">
                <a:latin typeface="+mn-lt"/>
              </a:rPr>
              <a:t> System</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Course Overview</a:t>
            </a:r>
          </a:p>
          <a:p>
            <a:pPr marL="1028700" indent="-1028700">
              <a:lnSpc>
                <a:spcPct val="100000"/>
              </a:lnSpc>
              <a:spcAft>
                <a:spcPts val="1000"/>
              </a:spcAft>
            </a:pPr>
            <a:r>
              <a:rPr lang="en-US" sz="1400" dirty="0">
                <a:latin typeface="+mn-lt"/>
              </a:rPr>
              <a:t>Section 2:	</a:t>
            </a:r>
            <a:r>
              <a:rPr lang="en-US" sz="1400" dirty="0" err="1">
                <a:latin typeface="+mn-lt"/>
              </a:rPr>
              <a:t>Wonderware</a:t>
            </a:r>
            <a:r>
              <a:rPr lang="en-US" sz="1400" dirty="0">
                <a:latin typeface="+mn-lt"/>
              </a:rPr>
              <a:t> System Platform</a:t>
            </a:r>
          </a:p>
          <a:p>
            <a:pPr marL="1028700" indent="-1028700">
              <a:lnSpc>
                <a:spcPct val="100000"/>
              </a:lnSpc>
              <a:spcAft>
                <a:spcPts val="1000"/>
              </a:spcAft>
            </a:pPr>
            <a:r>
              <a:rPr lang="en-US" sz="1400" dirty="0">
                <a:latin typeface="+mn-lt"/>
              </a:rPr>
              <a:t>Section 3:	Batch Control System Overview</a:t>
            </a:r>
          </a:p>
          <a:p>
            <a:pPr marL="1028700" indent="-1028700">
              <a:spcAft>
                <a:spcPts val="1000"/>
              </a:spcAft>
            </a:pPr>
            <a:r>
              <a:rPr lang="en-US" sz="1400" dirty="0">
                <a:latin typeface="+mn-lt"/>
              </a:rPr>
              <a:t>Section 4:	Installation, Components and </a:t>
            </a:r>
            <a:br>
              <a:rPr lang="en-US" sz="1400" dirty="0">
                <a:latin typeface="+mn-lt"/>
              </a:rPr>
            </a:br>
            <a:r>
              <a:rPr lang="en-US" sz="1400" dirty="0">
                <a:latin typeface="+mn-lt"/>
              </a:rPr>
              <a:t>System Requirements</a:t>
            </a:r>
          </a:p>
          <a:p>
            <a:pPr marL="1028700" indent="-1028700">
              <a:spcAft>
                <a:spcPts val="1000"/>
              </a:spcAft>
            </a:pPr>
            <a:r>
              <a:rPr lang="en-US" sz="1400" dirty="0">
                <a:latin typeface="+mn-lt"/>
              </a:rPr>
              <a:t>Section 5:	Architecture and Licensing</a:t>
            </a:r>
          </a:p>
          <a:p>
            <a:pPr marL="1028700" indent="-1028700">
              <a:spcAft>
                <a:spcPts val="1000"/>
              </a:spcAft>
            </a:pPr>
            <a:r>
              <a:rPr lang="en-US" sz="1400" dirty="0">
                <a:latin typeface="+mn-lt"/>
              </a:rPr>
              <a:t>Section 6:	</a:t>
            </a:r>
            <a:r>
              <a:rPr lang="en-US" sz="1400" dirty="0" err="1">
                <a:latin typeface="+mn-lt"/>
              </a:rPr>
              <a:t>InBatch</a:t>
            </a:r>
            <a:r>
              <a:rPr lang="en-US" sz="1400" dirty="0">
                <a:latin typeface="+mn-lt"/>
              </a:rPr>
              <a:t> Application Maintenance</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6</a:t>
            </a:fld>
            <a:endParaRPr lang="en-US"/>
          </a:p>
        </p:txBody>
      </p:sp>
    </p:spTree>
    <p:extLst>
      <p:ext uri="{BB962C8B-B14F-4D97-AF65-F5344CB8AC3E}">
        <p14:creationId xmlns:p14="http://schemas.microsoft.com/office/powerpoint/2010/main" val="378577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 and Objectives</a:t>
            </a:r>
          </a:p>
        </p:txBody>
      </p:sp>
      <p:sp>
        <p:nvSpPr>
          <p:cNvPr id="3" name="Slide Number Placeholder 2"/>
          <p:cNvSpPr>
            <a:spLocks noGrp="1"/>
          </p:cNvSpPr>
          <p:nvPr>
            <p:ph type="sldNum" sz="quarter" idx="10"/>
          </p:nvPr>
        </p:nvSpPr>
        <p:spPr/>
        <p:txBody>
          <a:bodyPr/>
          <a:lstStyle/>
          <a:p>
            <a:pPr>
              <a:defRPr/>
            </a:pPr>
            <a:r>
              <a:rPr lang="en-US"/>
              <a:t>Slide </a:t>
            </a:r>
            <a:fld id="{62A5C608-47ED-4AA3-BABC-1C0D4F14AEAB}" type="slidenum">
              <a:rPr lang="en-US" smtClean="0"/>
              <a:pPr>
                <a:defRPr/>
              </a:pPr>
              <a:t>7</a:t>
            </a:fld>
            <a:endParaRPr lang="en-US"/>
          </a:p>
        </p:txBody>
      </p:sp>
      <p:grpSp>
        <p:nvGrpSpPr>
          <p:cNvPr id="4" name="Group 17"/>
          <p:cNvGrpSpPr/>
          <p:nvPr/>
        </p:nvGrpSpPr>
        <p:grpSpPr>
          <a:xfrm>
            <a:off x="304800" y="1143000"/>
            <a:ext cx="8613230" cy="1752600"/>
            <a:chOff x="914400" y="1524000"/>
            <a:chExt cx="7315200" cy="1752600"/>
          </a:xfrm>
          <a:solidFill>
            <a:srgbClr val="C3D603"/>
          </a:solidFill>
        </p:grpSpPr>
        <p:sp>
          <p:nvSpPr>
            <p:cNvPr id="5" name="Rounded Rectangle 4"/>
            <p:cNvSpPr/>
            <p:nvPr/>
          </p:nvSpPr>
          <p:spPr>
            <a:xfrm>
              <a:off x="914400" y="1524000"/>
              <a:ext cx="7315200" cy="1752600"/>
            </a:xfrm>
            <a:prstGeom prst="roundRect">
              <a:avLst>
                <a:gd name="adj" fmla="val 9813"/>
              </a:avLst>
            </a:prstGeom>
            <a:grpFill/>
          </p:spPr>
          <p:style>
            <a:lnRef idx="0">
              <a:schemeClr val="accent1"/>
            </a:lnRef>
            <a:fillRef idx="3">
              <a:schemeClr val="accent1"/>
            </a:fillRef>
            <a:effectRef idx="3">
              <a:schemeClr val="accent1"/>
            </a:effectRef>
            <a:fontRef idx="minor">
              <a:schemeClr val="lt1"/>
            </a:fontRef>
          </p:style>
          <p:txBody>
            <a:bodyPr rtlCol="0" anchor="t"/>
            <a:lstStyle/>
            <a:p>
              <a:r>
                <a:rPr lang="en-US" sz="1400" b="1" dirty="0">
                  <a:solidFill>
                    <a:schemeClr val="tx1"/>
                  </a:solidFill>
                </a:rPr>
                <a:t>Course Description</a:t>
              </a:r>
            </a:p>
          </p:txBody>
        </p:sp>
        <p:sp>
          <p:nvSpPr>
            <p:cNvPr id="6" name="Rounded Rectangle 5"/>
            <p:cNvSpPr/>
            <p:nvPr/>
          </p:nvSpPr>
          <p:spPr>
            <a:xfrm>
              <a:off x="2057400" y="1905000"/>
              <a:ext cx="6019800" cy="1143000"/>
            </a:xfrm>
            <a:prstGeom prst="roundRect">
              <a:avLst>
                <a:gd name="adj" fmla="val 11571"/>
              </a:avLst>
            </a:prstGeom>
            <a:solidFill>
              <a:srgbClr val="FFFFFF"/>
            </a:solidFill>
          </p:spPr>
          <p:style>
            <a:lnRef idx="1">
              <a:schemeClr val="accent5"/>
            </a:lnRef>
            <a:fillRef idx="1001">
              <a:schemeClr val="lt1"/>
            </a:fillRef>
            <a:effectRef idx="2">
              <a:schemeClr val="accent5"/>
            </a:effectRef>
            <a:fontRef idx="minor">
              <a:schemeClr val="lt1"/>
            </a:fontRef>
          </p:style>
          <p:txBody>
            <a:bodyPr rtlCol="0" anchor="ctr"/>
            <a:lstStyle/>
            <a:p>
              <a:pPr>
                <a:lnSpc>
                  <a:spcPct val="100000"/>
                </a:lnSpc>
              </a:pPr>
              <a:r>
                <a:rPr lang="en-US" sz="1600" dirty="0">
                  <a:solidFill>
                    <a:schemeClr val="tx1"/>
                  </a:solidFill>
                </a:rPr>
                <a:t>The </a:t>
              </a:r>
              <a:r>
                <a:rPr lang="en-US" sz="1600" i="1" dirty="0">
                  <a:solidFill>
                    <a:schemeClr val="tx1"/>
                  </a:solidFill>
                </a:rPr>
                <a:t>InBatch Software </a:t>
              </a:r>
              <a:r>
                <a:rPr lang="en-US" sz="1600" dirty="0">
                  <a:solidFill>
                    <a:schemeClr val="tx1"/>
                  </a:solidFill>
                </a:rPr>
                <a:t>training course is a 4-day instructor-led course designed to give the knowledge necessary to develop and support applications with Wonderware InBatch Software.</a:t>
              </a:r>
            </a:p>
          </p:txBody>
        </p:sp>
        <p:pic>
          <p:nvPicPr>
            <p:cNvPr id="7" name="Picture 22" descr="C:\Users\Eric Enet\AppData\Local\Microsoft\Windows\Temporary Internet Files\Content.IE5\397N4FCP\MPj04011260000[1].jpg"/>
            <p:cNvPicPr>
              <a:picLocks noChangeAspect="1" noChangeArrowheads="1"/>
            </p:cNvPicPr>
            <p:nvPr/>
          </p:nvPicPr>
          <p:blipFill>
            <a:blip r:embed="rId2" cstate="print"/>
            <a:srcRect/>
            <a:stretch>
              <a:fillRect/>
            </a:stretch>
          </p:blipFill>
          <p:spPr bwMode="auto">
            <a:xfrm>
              <a:off x="1066799" y="1981200"/>
              <a:ext cx="914705" cy="1143001"/>
            </a:xfrm>
            <a:prstGeom prst="rect">
              <a:avLst/>
            </a:prstGeom>
            <a:grpFill/>
            <a:effectLst>
              <a:softEdge rad="63500"/>
            </a:effectLst>
          </p:spPr>
        </p:pic>
      </p:grpSp>
      <p:grpSp>
        <p:nvGrpSpPr>
          <p:cNvPr id="12" name="Group 11"/>
          <p:cNvGrpSpPr/>
          <p:nvPr/>
        </p:nvGrpSpPr>
        <p:grpSpPr>
          <a:xfrm>
            <a:off x="304800" y="3079532"/>
            <a:ext cx="8613230" cy="2895600"/>
            <a:chOff x="304800" y="3079532"/>
            <a:chExt cx="8613230" cy="2895600"/>
          </a:xfrm>
        </p:grpSpPr>
        <p:sp>
          <p:nvSpPr>
            <p:cNvPr id="9" name="Rounded Rectangle 8"/>
            <p:cNvSpPr/>
            <p:nvPr/>
          </p:nvSpPr>
          <p:spPr>
            <a:xfrm>
              <a:off x="304800" y="3079532"/>
              <a:ext cx="8613230" cy="2895600"/>
            </a:xfrm>
            <a:prstGeom prst="roundRect">
              <a:avLst>
                <a:gd name="adj" fmla="val 5084"/>
              </a:avLst>
            </a:prstGeom>
            <a:solidFill>
              <a:srgbClr val="C3D603"/>
            </a:solidFill>
          </p:spPr>
          <p:style>
            <a:lnRef idx="0">
              <a:schemeClr val="accent1"/>
            </a:lnRef>
            <a:fillRef idx="3">
              <a:schemeClr val="accent1"/>
            </a:fillRef>
            <a:effectRef idx="3">
              <a:schemeClr val="accent1"/>
            </a:effectRef>
            <a:fontRef idx="minor">
              <a:schemeClr val="lt1"/>
            </a:fontRef>
          </p:style>
          <p:txBody>
            <a:bodyPr rtlCol="0" anchor="t"/>
            <a:lstStyle/>
            <a:p>
              <a:r>
                <a:rPr lang="en-US" sz="1400" b="1" dirty="0">
                  <a:solidFill>
                    <a:schemeClr val="tx1"/>
                  </a:solidFill>
                </a:rPr>
                <a:t>Course Objectives</a:t>
              </a:r>
            </a:p>
          </p:txBody>
        </p:sp>
        <p:sp>
          <p:nvSpPr>
            <p:cNvPr id="10" name="Rounded Rectangle 9"/>
            <p:cNvSpPr/>
            <p:nvPr/>
          </p:nvSpPr>
          <p:spPr>
            <a:xfrm>
              <a:off x="1650617" y="3384332"/>
              <a:ext cx="7087971" cy="2438400"/>
            </a:xfrm>
            <a:prstGeom prst="roundRect">
              <a:avLst>
                <a:gd name="adj" fmla="val 7184"/>
              </a:avLst>
            </a:prstGeom>
            <a:solidFill>
              <a:srgbClr val="FFFFFF"/>
            </a:solidFill>
          </p:spPr>
          <p:style>
            <a:lnRef idx="1">
              <a:schemeClr val="accent5"/>
            </a:lnRef>
            <a:fillRef idx="1001">
              <a:schemeClr val="lt1"/>
            </a:fillRef>
            <a:effectRef idx="2">
              <a:schemeClr val="accent5"/>
            </a:effectRef>
            <a:fontRef idx="minor">
              <a:schemeClr val="lt1"/>
            </a:fontRef>
          </p:style>
          <p:txBody>
            <a:bodyPr rtlCol="0" anchor="ctr"/>
            <a:lstStyle/>
            <a:p>
              <a:pPr marL="228600" indent="-228600">
                <a:lnSpc>
                  <a:spcPct val="100000"/>
                </a:lnSpc>
                <a:spcAft>
                  <a:spcPts val="600"/>
                </a:spcAft>
                <a:buFont typeface="Arial" pitchFamily="34" charset="0"/>
                <a:buChar char="•"/>
              </a:pPr>
              <a:r>
                <a:rPr lang="en-US" sz="1600" dirty="0">
                  <a:solidFill>
                    <a:schemeClr val="tx1"/>
                  </a:solidFill>
                </a:rPr>
                <a:t>Understand the features and functionality of the InBatch Software</a:t>
              </a:r>
            </a:p>
            <a:p>
              <a:pPr marL="228600" indent="-228600">
                <a:lnSpc>
                  <a:spcPct val="100000"/>
                </a:lnSpc>
                <a:spcAft>
                  <a:spcPts val="600"/>
                </a:spcAft>
                <a:buFont typeface="Arial" pitchFamily="34" charset="0"/>
                <a:buChar char="•"/>
              </a:pPr>
              <a:r>
                <a:rPr lang="en-US" sz="1600" dirty="0">
                  <a:solidFill>
                    <a:schemeClr val="tx1"/>
                  </a:solidFill>
                </a:rPr>
                <a:t>Become familiar with creating recipes and simulate their execution against a model of the process</a:t>
              </a:r>
            </a:p>
            <a:p>
              <a:pPr marL="228600" indent="-228600">
                <a:lnSpc>
                  <a:spcPct val="100000"/>
                </a:lnSpc>
                <a:spcAft>
                  <a:spcPts val="600"/>
                </a:spcAft>
                <a:buFont typeface="Arial" pitchFamily="34" charset="0"/>
                <a:buChar char="•"/>
              </a:pPr>
              <a:r>
                <a:rPr lang="en-US" sz="1600" dirty="0">
                  <a:solidFill>
                    <a:schemeClr val="tx1"/>
                  </a:solidFill>
                </a:rPr>
                <a:t>Be able to use the information in the course to reduce the cost and time to automate batch processes utilizing the new enhancements of InBatch Software</a:t>
              </a:r>
            </a:p>
            <a:p>
              <a:pPr marL="228600" indent="-228600">
                <a:lnSpc>
                  <a:spcPct val="100000"/>
                </a:lnSpc>
                <a:spcAft>
                  <a:spcPts val="600"/>
                </a:spcAft>
                <a:buFont typeface="Arial" pitchFamily="34" charset="0"/>
                <a:buChar char="•"/>
              </a:pPr>
              <a:r>
                <a:rPr lang="en-US" sz="1600" dirty="0">
                  <a:solidFill>
                    <a:schemeClr val="tx1"/>
                  </a:solidFill>
                </a:rPr>
                <a:t>Understand the concepts of how InBatch works with Wonderware Application Server</a:t>
              </a:r>
            </a:p>
          </p:txBody>
        </p:sp>
        <p:pic>
          <p:nvPicPr>
            <p:cNvPr id="11" name="Picture 5" descr="C:\Users\Eric Enet\AppData\Local\Microsoft\Windows\Temporary Internet Files\Content.IE5\397N4FCP\MCj0382592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4242" y="3612932"/>
              <a:ext cx="1076654" cy="914400"/>
            </a:xfrm>
            <a:prstGeom prst="rect">
              <a:avLst/>
            </a:prstGeom>
            <a:solidFill>
              <a:srgbClr val="C3D603"/>
            </a:solid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Wonderware</a:t>
            </a:r>
            <a:r>
              <a:rPr lang="en-US" dirty="0"/>
              <a:t> System Platform</a:t>
            </a:r>
          </a:p>
        </p:txBody>
      </p:sp>
      <p:sp>
        <p:nvSpPr>
          <p:cNvPr id="3" name="Slide Number Placeholder 2"/>
          <p:cNvSpPr>
            <a:spLocks noGrp="1"/>
          </p:cNvSpPr>
          <p:nvPr>
            <p:ph type="sldNum" sz="quarter" idx="10"/>
          </p:nvPr>
        </p:nvSpPr>
        <p:spPr/>
        <p:txBody>
          <a:bodyPr/>
          <a:lstStyle/>
          <a:p>
            <a:pPr>
              <a:defRPr/>
            </a:pPr>
            <a:r>
              <a:rPr lang="en-US"/>
              <a:t>Slide </a:t>
            </a:r>
            <a:fld id="{62A5C608-47ED-4AA3-BABC-1C0D4F14AEAB}" type="slidenum">
              <a:rPr lang="en-US" smtClean="0"/>
              <a:pPr>
                <a:defRPr/>
              </a:pPr>
              <a:t>8</a:t>
            </a:fld>
            <a:endParaRPr lang="en-US"/>
          </a:p>
        </p:txBody>
      </p:sp>
      <p:sp>
        <p:nvSpPr>
          <p:cNvPr id="4" name="Rounded Rectangle 3"/>
          <p:cNvSpPr/>
          <p:nvPr/>
        </p:nvSpPr>
        <p:spPr bwMode="auto">
          <a:xfrm>
            <a:off x="914400" y="1219200"/>
            <a:ext cx="7315200" cy="4572000"/>
          </a:xfrm>
          <a:prstGeom prst="roundRect">
            <a:avLst>
              <a:gd name="adj" fmla="val 2599"/>
            </a:avLst>
          </a:prstGeom>
          <a:solidFill>
            <a:srgbClr val="E0E0DD"/>
          </a:solidFill>
          <a:ln>
            <a:solidFill>
              <a:srgbClr val="747678"/>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9144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cs typeface="Arial" pitchFamily="34" charset="0"/>
              </a:rPr>
              <a:t>Project Specific Work</a:t>
            </a:r>
          </a:p>
        </p:txBody>
      </p:sp>
      <p:sp>
        <p:nvSpPr>
          <p:cNvPr id="5" name="Rounded Rectangle 4"/>
          <p:cNvSpPr/>
          <p:nvPr/>
        </p:nvSpPr>
        <p:spPr bwMode="auto">
          <a:xfrm>
            <a:off x="990600" y="5257800"/>
            <a:ext cx="7162800" cy="457200"/>
          </a:xfrm>
          <a:prstGeom prst="roundRect">
            <a:avLst/>
          </a:prstGeom>
          <a:solidFill>
            <a:srgbClr val="ADAFAF"/>
          </a:solidFill>
          <a:ln>
            <a:solidFill>
              <a:schemeClr val="tx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cs typeface="Arial" pitchFamily="34" charset="0"/>
              </a:rPr>
              <a:t>Microsoft Technologies &amp; Industry Standards</a:t>
            </a:r>
          </a:p>
        </p:txBody>
      </p:sp>
      <p:grpSp>
        <p:nvGrpSpPr>
          <p:cNvPr id="6" name="Group 20"/>
          <p:cNvGrpSpPr/>
          <p:nvPr/>
        </p:nvGrpSpPr>
        <p:grpSpPr>
          <a:xfrm>
            <a:off x="990600" y="3810000"/>
            <a:ext cx="3505200" cy="1371600"/>
            <a:chOff x="990600" y="4191000"/>
            <a:chExt cx="3505200" cy="1371600"/>
          </a:xfrm>
          <a:solidFill>
            <a:srgbClr val="C3D603"/>
          </a:solidFill>
        </p:grpSpPr>
        <p:sp>
          <p:nvSpPr>
            <p:cNvPr id="7" name="Rounded Rectangle 6"/>
            <p:cNvSpPr/>
            <p:nvPr/>
          </p:nvSpPr>
          <p:spPr bwMode="auto">
            <a:xfrm>
              <a:off x="990600" y="4191000"/>
              <a:ext cx="3505200" cy="1371600"/>
            </a:xfrm>
            <a:prstGeom prst="roundRect">
              <a:avLst>
                <a:gd name="adj" fmla="val 6497"/>
              </a:avLst>
            </a:prstGeom>
            <a:grp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37160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cs typeface="Arial" pitchFamily="34" charset="0"/>
                </a:rPr>
                <a:t>System</a:t>
              </a:r>
            </a:p>
            <a:p>
              <a:pPr marL="0" marR="0" indent="0" algn="ctr"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cs typeface="Arial" pitchFamily="34" charset="0"/>
                </a:rPr>
                <a:t>Platform</a:t>
              </a:r>
            </a:p>
          </p:txBody>
        </p:sp>
        <p:pic>
          <p:nvPicPr>
            <p:cNvPr id="8" name="Picture 8" descr="cpu image"/>
            <p:cNvPicPr>
              <a:picLocks noChangeAspect="1" noChangeArrowheads="1"/>
            </p:cNvPicPr>
            <p:nvPr/>
          </p:nvPicPr>
          <p:blipFill>
            <a:blip r:embed="rId2" cstate="print"/>
            <a:stretch>
              <a:fillRect/>
            </a:stretch>
          </p:blipFill>
          <p:spPr bwMode="auto">
            <a:xfrm>
              <a:off x="1220527" y="4495800"/>
              <a:ext cx="1217873" cy="956010"/>
            </a:xfrm>
            <a:prstGeom prst="rect">
              <a:avLst/>
            </a:prstGeom>
            <a:grpFill/>
            <a:ln w="9525">
              <a:noFill/>
              <a:miter lim="800000"/>
              <a:headEnd/>
              <a:tailEnd/>
            </a:ln>
          </p:spPr>
        </p:pic>
      </p:grpSp>
      <p:grpSp>
        <p:nvGrpSpPr>
          <p:cNvPr id="9" name="Group 21"/>
          <p:cNvGrpSpPr/>
          <p:nvPr/>
        </p:nvGrpSpPr>
        <p:grpSpPr>
          <a:xfrm>
            <a:off x="4648200" y="3810000"/>
            <a:ext cx="3505200" cy="1371600"/>
            <a:chOff x="4648200" y="4191000"/>
            <a:chExt cx="3505200" cy="1371600"/>
          </a:xfrm>
          <a:solidFill>
            <a:srgbClr val="C3D603"/>
          </a:solidFill>
        </p:grpSpPr>
        <p:sp>
          <p:nvSpPr>
            <p:cNvPr id="10" name="Rounded Rectangle 9"/>
            <p:cNvSpPr/>
            <p:nvPr/>
          </p:nvSpPr>
          <p:spPr bwMode="auto">
            <a:xfrm>
              <a:off x="4648200" y="4191000"/>
              <a:ext cx="3505200" cy="1371600"/>
            </a:xfrm>
            <a:prstGeom prst="roundRect">
              <a:avLst>
                <a:gd name="adj" fmla="val 6497"/>
              </a:avLst>
            </a:prstGeom>
            <a:grp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37160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cs typeface="Arial" pitchFamily="34" charset="0"/>
                </a:rPr>
                <a:t>Clients</a:t>
              </a:r>
            </a:p>
          </p:txBody>
        </p:sp>
        <p:pic>
          <p:nvPicPr>
            <p:cNvPr id="11"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5334000" y="4648200"/>
              <a:ext cx="495300" cy="485775"/>
            </a:xfrm>
            <a:prstGeom prst="rect">
              <a:avLst/>
            </a:prstGeom>
            <a:grpFill/>
            <a:ln w="9525">
              <a:noFill/>
              <a:miter lim="800000"/>
              <a:headEnd/>
              <a:tailEnd/>
            </a:ln>
            <a:effectLst/>
          </p:spPr>
        </p:pic>
      </p:grpSp>
      <p:grpSp>
        <p:nvGrpSpPr>
          <p:cNvPr id="12" name="Group 22"/>
          <p:cNvGrpSpPr/>
          <p:nvPr/>
        </p:nvGrpSpPr>
        <p:grpSpPr>
          <a:xfrm>
            <a:off x="990600" y="2819400"/>
            <a:ext cx="4191000" cy="914400"/>
            <a:chOff x="990600" y="3200400"/>
            <a:chExt cx="5410200" cy="914400"/>
          </a:xfrm>
          <a:solidFill>
            <a:srgbClr val="C3D603"/>
          </a:solidFill>
        </p:grpSpPr>
        <p:sp>
          <p:nvSpPr>
            <p:cNvPr id="13" name="Rounded Rectangle 12"/>
            <p:cNvSpPr/>
            <p:nvPr/>
          </p:nvSpPr>
          <p:spPr bwMode="auto">
            <a:xfrm>
              <a:off x="990600" y="3200400"/>
              <a:ext cx="5410200" cy="914400"/>
            </a:xfrm>
            <a:prstGeom prst="roundRect">
              <a:avLst>
                <a:gd name="adj" fmla="val 9039"/>
              </a:avLst>
            </a:prstGeom>
            <a:grp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37160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cs typeface="Arial" pitchFamily="34" charset="0"/>
                </a:rPr>
                <a:t>Function Specific Modules</a:t>
              </a:r>
            </a:p>
          </p:txBody>
        </p:sp>
        <p:sp>
          <p:nvSpPr>
            <p:cNvPr id="14" name="Oval 13"/>
            <p:cNvSpPr/>
            <p:nvPr/>
          </p:nvSpPr>
          <p:spPr bwMode="auto">
            <a:xfrm>
              <a:off x="1600200" y="3581400"/>
              <a:ext cx="381000" cy="381000"/>
            </a:xfrm>
            <a:prstGeom prst="ellipse">
              <a:avLst/>
            </a:prstGeom>
            <a:solidFill>
              <a:srgbClr val="747678"/>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ndParaRPr>
            </a:p>
          </p:txBody>
        </p:sp>
        <p:sp>
          <p:nvSpPr>
            <p:cNvPr id="15" name="Oval 14"/>
            <p:cNvSpPr/>
            <p:nvPr/>
          </p:nvSpPr>
          <p:spPr bwMode="auto">
            <a:xfrm>
              <a:off x="1752600" y="3505200"/>
              <a:ext cx="304800" cy="304800"/>
            </a:xfrm>
            <a:prstGeom prst="ellipse">
              <a:avLst/>
            </a:prstGeom>
            <a:solidFill>
              <a:srgbClr val="747678"/>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ndParaRPr>
            </a:p>
          </p:txBody>
        </p:sp>
        <p:sp>
          <p:nvSpPr>
            <p:cNvPr id="16" name="Oval 15"/>
            <p:cNvSpPr/>
            <p:nvPr/>
          </p:nvSpPr>
          <p:spPr bwMode="auto">
            <a:xfrm>
              <a:off x="1905000" y="3429000"/>
              <a:ext cx="228600" cy="228600"/>
            </a:xfrm>
            <a:prstGeom prst="ellipse">
              <a:avLst/>
            </a:prstGeom>
            <a:solidFill>
              <a:srgbClr val="747678"/>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ndParaRPr>
            </a:p>
          </p:txBody>
        </p:sp>
      </p:grpSp>
      <p:sp>
        <p:nvSpPr>
          <p:cNvPr id="17" name="Rounded Rectangle 16"/>
          <p:cNvSpPr/>
          <p:nvPr/>
        </p:nvSpPr>
        <p:spPr bwMode="auto">
          <a:xfrm>
            <a:off x="990600" y="1828800"/>
            <a:ext cx="4495800" cy="914400"/>
          </a:xfrm>
          <a:prstGeom prst="roundRect">
            <a:avLst>
              <a:gd name="adj" fmla="val 10735"/>
            </a:avLst>
          </a:prstGeom>
          <a:solidFill>
            <a:srgbClr val="ADAFA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cs typeface="Arial" pitchFamily="34" charset="0"/>
              </a:rPr>
              <a:t>Industry Packs</a:t>
            </a:r>
          </a:p>
        </p:txBody>
      </p:sp>
      <p:sp>
        <p:nvSpPr>
          <p:cNvPr id="18" name="Rounded Rectangle 17"/>
          <p:cNvSpPr/>
          <p:nvPr/>
        </p:nvSpPr>
        <p:spPr bwMode="auto">
          <a:xfrm>
            <a:off x="5257800" y="2819400"/>
            <a:ext cx="2819400" cy="914400"/>
          </a:xfrm>
          <a:prstGeom prst="roundRect">
            <a:avLst>
              <a:gd name="adj" fmla="val 10735"/>
            </a:avLst>
          </a:prstGeom>
          <a:solidFill>
            <a:srgbClr val="0065BD"/>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cs typeface="Arial" pitchFamily="34" charset="0"/>
              </a:rPr>
              <a:t>InBatch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17"/>
                                        </p:tgtEl>
                                        <p:attrNameLst>
                                          <p:attrName>style.opacity</p:attrName>
                                        </p:attrNameLst>
                                      </p:cBhvr>
                                      <p:to>
                                        <p:strVal val="0.25"/>
                                      </p:to>
                                    </p:set>
                                    <p:animEffect filter="image" prLst="opacity: 0.25">
                                      <p:cBhvr rctx="IE">
                                        <p:cTn id="7" dur="indefinite"/>
                                        <p:tgtEl>
                                          <p:spTgt spid="17"/>
                                        </p:tgtEl>
                                      </p:cBhvr>
                                    </p:animEffect>
                                  </p:childTnLst>
                                </p:cTn>
                              </p:par>
                              <p:par>
                                <p:cTn id="8" presetID="9" presetClass="emph" presetSubtype="0" nodeType="withEffect">
                                  <p:stCondLst>
                                    <p:cond delay="0"/>
                                  </p:stCondLst>
                                  <p:childTnLst>
                                    <p:set>
                                      <p:cBhvr rctx="PPT">
                                        <p:cTn id="9" dur="indefinite"/>
                                        <p:tgtEl>
                                          <p:spTgt spid="12"/>
                                        </p:tgtEl>
                                        <p:attrNameLst>
                                          <p:attrName>style.opacity</p:attrName>
                                        </p:attrNameLst>
                                      </p:cBhvr>
                                      <p:to>
                                        <p:strVal val="0.25"/>
                                      </p:to>
                                    </p:set>
                                    <p:animEffect filter="image" prLst="opacity: 0.25">
                                      <p:cBhvr rctx="IE">
                                        <p:cTn id="10" dur="indefinite"/>
                                        <p:tgtEl>
                                          <p:spTgt spid="12"/>
                                        </p:tgtEl>
                                      </p:cBhvr>
                                    </p:animEffect>
                                  </p:childTnLst>
                                </p:cTn>
                              </p:par>
                              <p:par>
                                <p:cTn id="11" presetID="9" presetClass="emph" presetSubtype="0" grpId="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grpId="0" nodeType="withEffect">
                                  <p:stCondLst>
                                    <p:cond delay="0"/>
                                  </p:stCondLst>
                                  <p:childTnLst>
                                    <p:set>
                                      <p:cBhvr rctx="PPT">
                                        <p:cTn id="15" dur="indefinite"/>
                                        <p:tgtEl>
                                          <p:spTgt spid="4"/>
                                        </p:tgtEl>
                                        <p:attrNameLst>
                                          <p:attrName>style.opacity</p:attrName>
                                        </p:attrNameLst>
                                      </p:cBhvr>
                                      <p:to>
                                        <p:strVal val="0.25"/>
                                      </p:to>
                                    </p:set>
                                    <p:animEffect filter="image" prLst="opacity: 0.25">
                                      <p:cBhvr rctx="IE">
                                        <p:cTn id="16" dur="indefinite"/>
                                        <p:tgtEl>
                                          <p:spTgt spid="4"/>
                                        </p:tgtEl>
                                      </p:cBhvr>
                                    </p:animEffect>
                                  </p:childTnLst>
                                </p:cTn>
                              </p:par>
                            </p:childTnLst>
                          </p:cTn>
                        </p:par>
                        <p:par>
                          <p:cTn id="17" fill="hold">
                            <p:stCondLst>
                              <p:cond delay="0"/>
                            </p:stCondLst>
                            <p:childTnLst>
                              <p:par>
                                <p:cTn id="18" presetID="9" presetClass="emph" presetSubtype="0" grpId="0" nodeType="afterEffect">
                                  <p:stCondLst>
                                    <p:cond delay="0"/>
                                  </p:stCondLst>
                                  <p:childTnLst>
                                    <p:set>
                                      <p:cBhvr rctx="PPT">
                                        <p:cTn id="19" dur="indefinite"/>
                                        <p:tgtEl>
                                          <p:spTgt spid="18"/>
                                        </p:tgtEl>
                                        <p:attrNameLst>
                                          <p:attrName>style.opacity</p:attrName>
                                        </p:attrNameLst>
                                      </p:cBhvr>
                                      <p:to>
                                        <p:strVal val="0.25"/>
                                      </p:to>
                                    </p:set>
                                    <p:animEffect filter="image" prLst="opacity: 0.25">
                                      <p:cBhvr rctx="IE">
                                        <p:cTn id="20"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Platform – Part 1</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2:</a:t>
            </a:r>
          </a:p>
          <a:p>
            <a:r>
              <a:rPr lang="en-US" sz="2400" dirty="0">
                <a:latin typeface="+mn-lt"/>
              </a:rPr>
              <a:t>Environment Display</a:t>
            </a:r>
          </a:p>
        </p:txBody>
      </p:sp>
      <p:sp>
        <p:nvSpPr>
          <p:cNvPr id="7" name="TextBox 6"/>
          <p:cNvSpPr txBox="1"/>
          <p:nvPr/>
        </p:nvSpPr>
        <p:spPr>
          <a:xfrm>
            <a:off x="4572000" y="1772816"/>
            <a:ext cx="41910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Environment Manager Overview and Operation</a:t>
            </a: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9</a:t>
            </a:fld>
            <a:endParaRPr lang="en-US"/>
          </a:p>
        </p:txBody>
      </p:sp>
    </p:spTree>
    <p:extLst>
      <p:ext uri="{BB962C8B-B14F-4D97-AF65-F5344CB8AC3E}">
        <p14:creationId xmlns:p14="http://schemas.microsoft.com/office/powerpoint/2010/main" val="3785774039"/>
      </p:ext>
    </p:extLst>
  </p:cSld>
  <p:clrMapOvr>
    <a:masterClrMapping/>
  </p:clrMapOvr>
</p:sld>
</file>

<file path=ppt/theme/theme1.xml><?xml version="1.0" encoding="utf-8"?>
<a:theme xmlns:a="http://schemas.openxmlformats.org/drawingml/2006/main" name="Invensys Learning Services Template [Rev 5]">
  <a:themeElements>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D99196DBB98B4AB034A6768B4964BE" ma:contentTypeVersion="1" ma:contentTypeDescription="Create a new document." ma:contentTypeScope="" ma:versionID="50bb6823c3b48d6c3f6a5053f1372f4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7A0B9E8-A4D8-4478-984E-B0820047A390}">
  <ds:schemaRefs>
    <ds:schemaRef ds:uri="http://schemas.microsoft.com/sharepoint/v3/contenttype/forms"/>
  </ds:schemaRefs>
</ds:datastoreItem>
</file>

<file path=customXml/itemProps2.xml><?xml version="1.0" encoding="utf-8"?>
<ds:datastoreItem xmlns:ds="http://schemas.openxmlformats.org/officeDocument/2006/customXml" ds:itemID="{F2E3F7AE-C498-4507-96E2-966E654E8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A68CD5F-A3A7-4FC2-858F-F4DF46A8B210}">
  <ds:schemaRefs>
    <ds:schemaRef ds:uri="http://schemas.microsoft.com/sharepoint/v3"/>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Invensys Learning Services Template [Rev 5]</Template>
  <TotalTime>167</TotalTime>
  <Words>3888</Words>
  <Application>Microsoft Office PowerPoint</Application>
  <PresentationFormat>On-screen Show (4:3)</PresentationFormat>
  <Paragraphs>436</Paragraphs>
  <Slides>45</Slides>
  <Notes>41</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45</vt:i4>
      </vt:variant>
    </vt:vector>
  </HeadingPairs>
  <TitlesOfParts>
    <vt:vector size="54" baseType="lpstr">
      <vt:lpstr>Arial</vt:lpstr>
      <vt:lpstr>Verdana</vt:lpstr>
      <vt:lpstr>Invensys Learning Services Template [Rev 5]</vt:lpstr>
      <vt:lpstr>Opening/Closure</vt:lpstr>
      <vt:lpstr>Section Divider 1</vt:lpstr>
      <vt:lpstr>Section Divider 2</vt:lpstr>
      <vt:lpstr>Section Divider 3</vt:lpstr>
      <vt:lpstr>Section Divider 4</vt:lpstr>
      <vt:lpstr>Section Divider 5</vt:lpstr>
      <vt:lpstr>PowerPoint Presentation</vt:lpstr>
      <vt:lpstr>Wonderware® InBatch Software 2012</vt:lpstr>
      <vt:lpstr>Course Description</vt:lpstr>
      <vt:lpstr>Requirements &amp; Expectations</vt:lpstr>
      <vt:lpstr>InBatch 2012</vt:lpstr>
      <vt:lpstr>InBatch 2012</vt:lpstr>
      <vt:lpstr>Course Description and Objectives</vt:lpstr>
      <vt:lpstr>Wonderware System Platform</vt:lpstr>
      <vt:lpstr>System Platform – Part 1</vt:lpstr>
      <vt:lpstr>InBatch 2012</vt:lpstr>
      <vt:lpstr>Lab 1 Plant Survey</vt:lpstr>
      <vt:lpstr>Lab 2 Defining the Essential Model</vt:lpstr>
      <vt:lpstr>Lab 3 Defining Classes and Phases</vt:lpstr>
      <vt:lpstr>Lab 4 Defining Equipment Status,  Units of Measure, and Enumeration</vt:lpstr>
      <vt:lpstr>Lab 5 Configuring Phases and Phase Tags</vt:lpstr>
      <vt:lpstr>Lab 6 Interlocks and Control Buttons</vt:lpstr>
      <vt:lpstr>Lab 7 Defining Segments</vt:lpstr>
      <vt:lpstr>Lab 8 Validating and Synchronizing the Database</vt:lpstr>
      <vt:lpstr>InBatch 2012</vt:lpstr>
      <vt:lpstr>Lab 9 Creating Trains</vt:lpstr>
      <vt:lpstr>InBatch 2012</vt:lpstr>
      <vt:lpstr>Lab 10 Defining Materials</vt:lpstr>
      <vt:lpstr>Lab 11 Assigning Materials to Units</vt:lpstr>
      <vt:lpstr>InBatch 2012</vt:lpstr>
      <vt:lpstr>Lab 12 Creating a Recipe for Hot Pepper Sauce</vt:lpstr>
      <vt:lpstr>Lab 13 Recipe Validation and Approval for Production</vt:lpstr>
      <vt:lpstr>InBatch 2012</vt:lpstr>
      <vt:lpstr>Lab 14 Scheduling and Running Batches</vt:lpstr>
      <vt:lpstr>InBatch 2012</vt:lpstr>
      <vt:lpstr>Lab 15 Batch Phase Propagation and Unit Control</vt:lpstr>
      <vt:lpstr>InBatch 2012</vt:lpstr>
      <vt:lpstr>Lab 16 Building a Simple Batch Scheduler</vt:lpstr>
      <vt:lpstr>InBatch 2012</vt:lpstr>
      <vt:lpstr>Lab 17 Configuring the Security System</vt:lpstr>
      <vt:lpstr>InBatch 2012</vt:lpstr>
      <vt:lpstr>InBatch 2012</vt:lpstr>
      <vt:lpstr>Lab 18 Enter a Process Logger Configuration</vt:lpstr>
      <vt:lpstr>Lab 19 Configure the Log Manager</vt:lpstr>
      <vt:lpstr>InBatch 2012</vt:lpstr>
      <vt:lpstr>Lab 20 History and Reporting</vt:lpstr>
      <vt:lpstr>InBatch 2012</vt:lpstr>
      <vt:lpstr>InBatch 2012</vt:lpstr>
      <vt:lpstr>InBatch 2012</vt:lpstr>
      <vt:lpstr>InBatch 2012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Revisions Log</dc:title>
  <dc:creator>noureldin.mostafa</dc:creator>
  <cp:lastModifiedBy>Utsav Gajjar</cp:lastModifiedBy>
  <cp:revision>37</cp:revision>
  <dcterms:created xsi:type="dcterms:W3CDTF">2011-12-05T12:18:40Z</dcterms:created>
  <dcterms:modified xsi:type="dcterms:W3CDTF">2020-09-08T05:24:13Z</dcterms:modified>
</cp:coreProperties>
</file>