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77" r:id="rId1"/>
    <p:sldMasterId id="2147483686" r:id="rId2"/>
    <p:sldMasterId id="2147483690" r:id="rId3"/>
    <p:sldMasterId id="2147483693" r:id="rId4"/>
    <p:sldMasterId id="2147483696" r:id="rId5"/>
    <p:sldMasterId id="2147483699" r:id="rId6"/>
    <p:sldMasterId id="2147483702" r:id="rId7"/>
  </p:sldMasterIdLst>
  <p:notesMasterIdLst>
    <p:notesMasterId r:id="rId20"/>
  </p:notesMasterIdLst>
  <p:handoutMasterIdLst>
    <p:handoutMasterId r:id="rId21"/>
  </p:handoutMasterIdLst>
  <p:sldIdLst>
    <p:sldId id="525" r:id="rId8"/>
    <p:sldId id="712" r:id="rId9"/>
    <p:sldId id="685" r:id="rId10"/>
    <p:sldId id="535" r:id="rId11"/>
    <p:sldId id="682" r:id="rId12"/>
    <p:sldId id="708" r:id="rId13"/>
    <p:sldId id="709" r:id="rId14"/>
    <p:sldId id="634" r:id="rId15"/>
    <p:sldId id="676" r:id="rId16"/>
    <p:sldId id="686" r:id="rId17"/>
    <p:sldId id="610" r:id="rId18"/>
    <p:sldId id="710" r:id="rId19"/>
  </p:sldIdLst>
  <p:sldSz cx="9144000" cy="6858000" type="screen4x3"/>
  <p:notesSz cx="6858000" cy="9144000"/>
  <p:defaultTextStyle>
    <a:defPPr>
      <a:defRPr lang="en-US"/>
    </a:defPPr>
    <a:lvl1pPr algn="l" rtl="0" eaLnBrk="0" fontAlgn="base" hangingPunct="0">
      <a:lnSpc>
        <a:spcPct val="90000"/>
      </a:lnSpc>
      <a:spcBef>
        <a:spcPct val="0"/>
      </a:spcBef>
      <a:spcAft>
        <a:spcPct val="0"/>
      </a:spcAft>
      <a:defRPr sz="1400" kern="12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1400" kern="12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1400" kern="12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1400" kern="12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CC00"/>
    <a:srgbClr val="E6E4F0"/>
    <a:srgbClr val="D1CEE4"/>
    <a:srgbClr val="CC9900"/>
    <a:srgbClr val="996600"/>
    <a:srgbClr val="C0C422"/>
    <a:srgbClr val="00FF00"/>
    <a:srgbClr val="FF660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5178" autoAdjust="0"/>
  </p:normalViewPr>
  <p:slideViewPr>
    <p:cSldViewPr>
      <p:cViewPr varScale="1">
        <p:scale>
          <a:sx n="101" d="100"/>
          <a:sy n="101" d="100"/>
        </p:scale>
        <p:origin x="1872" y="114"/>
      </p:cViewPr>
      <p:guideLst>
        <p:guide orient="horz" pos="2160"/>
        <p:guide pos="2880"/>
      </p:guideLst>
    </p:cSldViewPr>
  </p:slideViewPr>
  <p:outlineViewPr>
    <p:cViewPr>
      <p:scale>
        <a:sx n="33" d="100"/>
        <a:sy n="33" d="100"/>
      </p:scale>
      <p:origin x="0" y="10920"/>
    </p:cViewPr>
  </p:outlineViewPr>
  <p:notesTextViewPr>
    <p:cViewPr>
      <p:scale>
        <a:sx n="100" d="100"/>
        <a:sy n="100" d="100"/>
      </p:scale>
      <p:origin x="0" y="0"/>
    </p:cViewPr>
  </p:notesTextViewPr>
  <p:sorterViewPr>
    <p:cViewPr>
      <p:scale>
        <a:sx n="66" d="100"/>
        <a:sy n="66" d="100"/>
      </p:scale>
      <p:origin x="0" y="5376"/>
    </p:cViewPr>
  </p:sorterViewPr>
  <p:notesViewPr>
    <p:cSldViewPr>
      <p:cViewPr>
        <p:scale>
          <a:sx n="100" d="100"/>
          <a:sy n="100" d="100"/>
        </p:scale>
        <p:origin x="-3552" y="24"/>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Wonderware Logo"/>
          <p:cNvPicPr>
            <a:picLocks noChangeAspect="1" noChangeArrowheads="1"/>
          </p:cNvPicPr>
          <p:nvPr/>
        </p:nvPicPr>
        <p:blipFill>
          <a:blip r:embed="rId2" cstate="print"/>
          <a:srcRect/>
          <a:stretch>
            <a:fillRect/>
          </a:stretch>
        </p:blipFill>
        <p:spPr bwMode="auto">
          <a:xfrm>
            <a:off x="5842980" y="0"/>
            <a:ext cx="1015021" cy="511498"/>
          </a:xfrm>
          <a:prstGeom prst="rect">
            <a:avLst/>
          </a:prstGeom>
          <a:noFill/>
          <a:ln w="9525">
            <a:noFill/>
            <a:miter lim="800000"/>
            <a:headEnd/>
            <a:tailEnd/>
          </a:ln>
        </p:spPr>
      </p:pic>
      <p:sp>
        <p:nvSpPr>
          <p:cNvPr id="3075" name="Rectangle 3"/>
          <p:cNvSpPr>
            <a:spLocks noGrp="1" noChangeArrowheads="1"/>
          </p:cNvSpPr>
          <p:nvPr>
            <p:ph type="hdr" sz="quarter"/>
          </p:nvPr>
        </p:nvSpPr>
        <p:spPr bwMode="auto">
          <a:xfrm>
            <a:off x="0" y="1"/>
            <a:ext cx="2972007" cy="457987"/>
          </a:xfrm>
          <a:prstGeom prst="rect">
            <a:avLst/>
          </a:prstGeom>
          <a:noFill/>
          <a:ln w="9525">
            <a:noFill/>
            <a:miter lim="800000"/>
            <a:headEnd/>
            <a:tailEnd/>
          </a:ln>
          <a:effectLst/>
        </p:spPr>
        <p:txBody>
          <a:bodyPr vert="horz" wrap="square" lIns="90061" tIns="45030" rIns="90061" bIns="45030" numCol="1" anchor="t" anchorCtr="0" compatLnSpc="1">
            <a:prstTxWarp prst="textNoShape">
              <a:avLst/>
            </a:prstTxWarp>
          </a:bodyPr>
          <a:lstStyle>
            <a:lvl1pPr defTabSz="900125">
              <a:lnSpc>
                <a:spcPct val="100000"/>
              </a:lnSpc>
              <a:defRPr sz="1200" smtClean="0"/>
            </a:lvl1pPr>
          </a:lstStyle>
          <a:p>
            <a:pPr>
              <a:defRPr/>
            </a:pPr>
            <a:endParaRPr lang="en-US"/>
          </a:p>
        </p:txBody>
      </p:sp>
      <p:sp>
        <p:nvSpPr>
          <p:cNvPr id="3076" name="Rectangle 4"/>
          <p:cNvSpPr>
            <a:spLocks noGrp="1" noChangeArrowheads="1"/>
          </p:cNvSpPr>
          <p:nvPr>
            <p:ph type="dt" sz="quarter" idx="1"/>
          </p:nvPr>
        </p:nvSpPr>
        <p:spPr bwMode="auto">
          <a:xfrm>
            <a:off x="5143500" y="8871727"/>
            <a:ext cx="1714500" cy="272274"/>
          </a:xfrm>
          <a:prstGeom prst="rect">
            <a:avLst/>
          </a:prstGeom>
          <a:noFill/>
          <a:ln w="9525">
            <a:noFill/>
            <a:miter lim="800000"/>
            <a:headEnd/>
            <a:tailEnd/>
          </a:ln>
          <a:effectLst/>
        </p:spPr>
        <p:txBody>
          <a:bodyPr vert="horz" wrap="square" lIns="90061" tIns="45030" rIns="90061" bIns="45030" numCol="1" anchor="b" anchorCtr="0" compatLnSpc="1">
            <a:prstTxWarp prst="textNoShape">
              <a:avLst/>
            </a:prstTxWarp>
          </a:bodyPr>
          <a:lstStyle>
            <a:lvl1pPr algn="r" defTabSz="900125">
              <a:lnSpc>
                <a:spcPct val="100000"/>
              </a:lnSpc>
              <a:defRPr sz="900" smtClean="0"/>
            </a:lvl1pPr>
          </a:lstStyle>
          <a:p>
            <a:pPr>
              <a:defRPr/>
            </a:pPr>
            <a:fld id="{5B077588-5071-4289-8B5F-6D6A76292C4A}" type="datetime5">
              <a:rPr lang="en-US"/>
              <a:pPr>
                <a:defRPr/>
              </a:pPr>
              <a:t>10-Feb-20</a:t>
            </a:fld>
            <a:endParaRPr lang="en-US"/>
          </a:p>
        </p:txBody>
      </p:sp>
      <p:sp>
        <p:nvSpPr>
          <p:cNvPr id="3077" name="Rectangle 5"/>
          <p:cNvSpPr>
            <a:spLocks noGrp="1" noChangeArrowheads="1"/>
          </p:cNvSpPr>
          <p:nvPr>
            <p:ph type="ftr" sz="quarter" idx="2"/>
          </p:nvPr>
        </p:nvSpPr>
        <p:spPr bwMode="auto">
          <a:xfrm>
            <a:off x="0" y="8684440"/>
            <a:ext cx="2972007" cy="457987"/>
          </a:xfrm>
          <a:prstGeom prst="rect">
            <a:avLst/>
          </a:prstGeom>
          <a:noFill/>
          <a:ln w="9525">
            <a:noFill/>
            <a:miter lim="800000"/>
            <a:headEnd/>
            <a:tailEnd/>
          </a:ln>
          <a:effectLst/>
        </p:spPr>
        <p:txBody>
          <a:bodyPr vert="horz" wrap="square" lIns="90061" tIns="45030" rIns="90061" bIns="45030" numCol="1" anchor="b" anchorCtr="0" compatLnSpc="1">
            <a:prstTxWarp prst="textNoShape">
              <a:avLst/>
            </a:prstTxWarp>
          </a:bodyPr>
          <a:lstStyle>
            <a:lvl1pPr defTabSz="900125">
              <a:lnSpc>
                <a:spcPct val="100000"/>
              </a:lnSpc>
              <a:defRPr sz="900" smtClean="0"/>
            </a:lvl1pPr>
          </a:lstStyle>
          <a:p>
            <a:pPr>
              <a:defRPr/>
            </a:pPr>
            <a:r>
              <a:rPr lang="en-US"/>
              <a:t>(c) 2002 Invensys Systems, Inc.</a:t>
            </a:r>
          </a:p>
        </p:txBody>
      </p:sp>
      <p:sp>
        <p:nvSpPr>
          <p:cNvPr id="3078" name="Rectangle 6"/>
          <p:cNvSpPr>
            <a:spLocks noGrp="1" noChangeArrowheads="1"/>
          </p:cNvSpPr>
          <p:nvPr>
            <p:ph type="sldNum" sz="quarter" idx="3"/>
          </p:nvPr>
        </p:nvSpPr>
        <p:spPr bwMode="auto">
          <a:xfrm>
            <a:off x="3130556" y="8686014"/>
            <a:ext cx="589117" cy="457986"/>
          </a:xfrm>
          <a:prstGeom prst="rect">
            <a:avLst/>
          </a:prstGeom>
          <a:noFill/>
          <a:ln w="9525">
            <a:noFill/>
            <a:miter lim="800000"/>
            <a:headEnd/>
            <a:tailEnd/>
          </a:ln>
          <a:effectLst/>
        </p:spPr>
        <p:txBody>
          <a:bodyPr vert="horz" wrap="square" lIns="90061" tIns="45030" rIns="90061" bIns="45030" numCol="1" anchor="b" anchorCtr="0" compatLnSpc="1">
            <a:prstTxWarp prst="textNoShape">
              <a:avLst/>
            </a:prstTxWarp>
          </a:bodyPr>
          <a:lstStyle>
            <a:lvl1pPr algn="ctr" defTabSz="900125">
              <a:lnSpc>
                <a:spcPct val="100000"/>
              </a:lnSpc>
              <a:defRPr sz="1200" smtClean="0"/>
            </a:lvl1pPr>
          </a:lstStyle>
          <a:p>
            <a:pPr>
              <a:defRPr/>
            </a:pPr>
            <a:fld id="{27028A6C-54B6-4119-9600-0EA893729725}" type="slidenum">
              <a:rPr lang="en-US"/>
              <a:pPr>
                <a:defRPr/>
              </a:pPr>
              <a:t>‹#›</a:t>
            </a:fld>
            <a:endParaRPr lang="en-US"/>
          </a:p>
        </p:txBody>
      </p:sp>
    </p:spTree>
    <p:extLst>
      <p:ext uri="{BB962C8B-B14F-4D97-AF65-F5344CB8AC3E}">
        <p14:creationId xmlns:p14="http://schemas.microsoft.com/office/powerpoint/2010/main" val="3887611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2970453" cy="457987"/>
          </a:xfrm>
          <a:prstGeom prst="rect">
            <a:avLst/>
          </a:prstGeom>
          <a:noFill/>
          <a:ln w="9525">
            <a:noFill/>
            <a:miter lim="800000"/>
            <a:headEnd/>
            <a:tailEnd/>
          </a:ln>
          <a:effectLst/>
        </p:spPr>
        <p:txBody>
          <a:bodyPr vert="horz" wrap="square" lIns="18702" tIns="0" rIns="18702" bIns="0" numCol="1" anchor="t" anchorCtr="0" compatLnSpc="1">
            <a:prstTxWarp prst="textNoShape">
              <a:avLst/>
            </a:prstTxWarp>
          </a:bodyPr>
          <a:lstStyle>
            <a:lvl1pPr defTabSz="893863">
              <a:lnSpc>
                <a:spcPct val="100000"/>
              </a:lnSpc>
              <a:defRPr sz="1200" smtClean="0"/>
            </a:lvl1pPr>
          </a:lstStyle>
          <a:p>
            <a:pPr>
              <a:defRPr/>
            </a:pPr>
            <a:endParaRPr lang="en-US"/>
          </a:p>
        </p:txBody>
      </p:sp>
      <p:sp>
        <p:nvSpPr>
          <p:cNvPr id="2051" name="Rectangle 3"/>
          <p:cNvSpPr>
            <a:spLocks noGrp="1" noChangeArrowheads="1"/>
          </p:cNvSpPr>
          <p:nvPr>
            <p:ph type="dt" idx="1"/>
          </p:nvPr>
        </p:nvSpPr>
        <p:spPr bwMode="auto">
          <a:xfrm>
            <a:off x="5068889" y="8947271"/>
            <a:ext cx="1789111" cy="196729"/>
          </a:xfrm>
          <a:prstGeom prst="rect">
            <a:avLst/>
          </a:prstGeom>
          <a:noFill/>
          <a:ln w="9525">
            <a:noFill/>
            <a:miter lim="800000"/>
            <a:headEnd/>
            <a:tailEnd/>
          </a:ln>
          <a:effectLst/>
        </p:spPr>
        <p:txBody>
          <a:bodyPr vert="horz" wrap="square" lIns="18702" tIns="0" rIns="18702" bIns="0" numCol="1" anchor="b" anchorCtr="0" compatLnSpc="1">
            <a:prstTxWarp prst="textNoShape">
              <a:avLst/>
            </a:prstTxWarp>
          </a:bodyPr>
          <a:lstStyle>
            <a:lvl1pPr algn="r" defTabSz="893863">
              <a:lnSpc>
                <a:spcPct val="100000"/>
              </a:lnSpc>
              <a:defRPr sz="900" smtClean="0"/>
            </a:lvl1pPr>
          </a:lstStyle>
          <a:p>
            <a:pPr>
              <a:defRPr/>
            </a:pPr>
            <a:fld id="{B899292B-0948-402B-B25D-B438BAE073D4}" type="datetime5">
              <a:rPr lang="en-US"/>
              <a:pPr>
                <a:defRPr/>
              </a:pPr>
              <a:t>10-Feb-20</a:t>
            </a:fld>
            <a:endParaRPr lang="en-US"/>
          </a:p>
        </p:txBody>
      </p:sp>
      <p:sp>
        <p:nvSpPr>
          <p:cNvPr id="6148" name="Rectangle 4"/>
          <p:cNvSpPr>
            <a:spLocks noGrp="1" noRot="1" noChangeAspect="1" noChangeArrowheads="1" noTextEdit="1"/>
          </p:cNvSpPr>
          <p:nvPr>
            <p:ph type="sldImg" idx="2"/>
          </p:nvPr>
        </p:nvSpPr>
        <p:spPr bwMode="auto">
          <a:xfrm>
            <a:off x="858838" y="209550"/>
            <a:ext cx="5334000" cy="40005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786525" y="4340646"/>
            <a:ext cx="5482359" cy="4118735"/>
          </a:xfrm>
          <a:prstGeom prst="rect">
            <a:avLst/>
          </a:prstGeom>
          <a:noFill/>
          <a:ln w="9525">
            <a:noFill/>
            <a:miter lim="800000"/>
            <a:headEnd/>
            <a:tailEnd/>
          </a:ln>
          <a:effectLst/>
        </p:spPr>
        <p:txBody>
          <a:bodyPr vert="horz" wrap="square" lIns="90384" tIns="45194" rIns="90384" bIns="4519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54" name="Rectangle 6"/>
          <p:cNvSpPr>
            <a:spLocks noGrp="1" noChangeArrowheads="1"/>
          </p:cNvSpPr>
          <p:nvPr>
            <p:ph type="ftr" sz="quarter" idx="4"/>
          </p:nvPr>
        </p:nvSpPr>
        <p:spPr bwMode="auto">
          <a:xfrm>
            <a:off x="1" y="8686014"/>
            <a:ext cx="2970453" cy="457986"/>
          </a:xfrm>
          <a:prstGeom prst="rect">
            <a:avLst/>
          </a:prstGeom>
          <a:noFill/>
          <a:ln w="9525">
            <a:noFill/>
            <a:miter lim="800000"/>
            <a:headEnd/>
            <a:tailEnd/>
          </a:ln>
          <a:effectLst/>
        </p:spPr>
        <p:txBody>
          <a:bodyPr vert="horz" wrap="square" lIns="18702" tIns="0" rIns="18702" bIns="0" numCol="1" anchor="b" anchorCtr="0" compatLnSpc="1">
            <a:prstTxWarp prst="textNoShape">
              <a:avLst/>
            </a:prstTxWarp>
          </a:bodyPr>
          <a:lstStyle>
            <a:lvl1pPr defTabSz="893863">
              <a:lnSpc>
                <a:spcPct val="100000"/>
              </a:lnSpc>
              <a:defRPr sz="900" smtClean="0"/>
            </a:lvl1pPr>
          </a:lstStyle>
          <a:p>
            <a:pPr>
              <a:defRPr/>
            </a:pPr>
            <a:r>
              <a:rPr lang="en-US"/>
              <a:t>(c) 2002 Invensys Systems, Inc.</a:t>
            </a:r>
          </a:p>
        </p:txBody>
      </p:sp>
      <p:sp>
        <p:nvSpPr>
          <p:cNvPr id="2055" name="Rectangle 7"/>
          <p:cNvSpPr>
            <a:spLocks noGrp="1" noChangeArrowheads="1"/>
          </p:cNvSpPr>
          <p:nvPr>
            <p:ph type="sldNum" sz="quarter" idx="5"/>
          </p:nvPr>
        </p:nvSpPr>
        <p:spPr bwMode="auto">
          <a:xfrm>
            <a:off x="3429000" y="8686014"/>
            <a:ext cx="511397" cy="457986"/>
          </a:xfrm>
          <a:prstGeom prst="rect">
            <a:avLst/>
          </a:prstGeom>
          <a:noFill/>
          <a:ln w="9525">
            <a:noFill/>
            <a:miter lim="800000"/>
            <a:headEnd/>
            <a:tailEnd/>
          </a:ln>
          <a:effectLst/>
        </p:spPr>
        <p:txBody>
          <a:bodyPr vert="horz" wrap="square" lIns="18702" tIns="0" rIns="18702" bIns="0" numCol="1" anchor="b" anchorCtr="0" compatLnSpc="1">
            <a:prstTxWarp prst="textNoShape">
              <a:avLst/>
            </a:prstTxWarp>
          </a:bodyPr>
          <a:lstStyle>
            <a:lvl1pPr algn="ctr" defTabSz="893863">
              <a:lnSpc>
                <a:spcPct val="100000"/>
              </a:lnSpc>
              <a:defRPr sz="1100" smtClean="0"/>
            </a:lvl1pPr>
          </a:lstStyle>
          <a:p>
            <a:pPr>
              <a:defRPr/>
            </a:pPr>
            <a:fld id="{556F7494-19FC-479E-90DE-BD0C69C2042E}" type="slidenum">
              <a:rPr lang="en-US"/>
              <a:pPr>
                <a:defRPr/>
              </a:pPr>
              <a:t>‹#›</a:t>
            </a:fld>
            <a:endParaRPr lang="en-US"/>
          </a:p>
        </p:txBody>
      </p:sp>
    </p:spTree>
    <p:extLst>
      <p:ext uri="{BB962C8B-B14F-4D97-AF65-F5344CB8AC3E}">
        <p14:creationId xmlns:p14="http://schemas.microsoft.com/office/powerpoint/2010/main" val="4233572662"/>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b="0" kern="1200">
        <a:solidFill>
          <a:schemeClr val="tx1"/>
        </a:solidFill>
        <a:latin typeface="+mn-lt"/>
        <a:ea typeface="+mn-ea"/>
        <a:cs typeface="+mn-cs"/>
      </a:defRPr>
    </a:lvl1pPr>
    <a:lvl2pPr marL="114300" algn="l" rtl="0" eaLnBrk="0" fontAlgn="base" hangingPunct="0">
      <a:spcBef>
        <a:spcPct val="30000"/>
      </a:spcBef>
      <a:spcAft>
        <a:spcPct val="0"/>
      </a:spcAft>
      <a:defRPr sz="1200" b="0" kern="1200">
        <a:solidFill>
          <a:schemeClr val="tx1"/>
        </a:solidFill>
        <a:latin typeface="+mn-lt"/>
        <a:ea typeface="+mn-ea"/>
        <a:cs typeface="+mn-cs"/>
      </a:defRPr>
    </a:lvl2pPr>
    <a:lvl3pPr marL="400050" indent="-171450" algn="l" rtl="0" eaLnBrk="0" fontAlgn="base" hangingPunct="0">
      <a:spcBef>
        <a:spcPct val="30000"/>
      </a:spcBef>
      <a:spcAft>
        <a:spcPct val="0"/>
      </a:spcAft>
      <a:buClr>
        <a:srgbClr val="7E7E7E"/>
      </a:buClr>
      <a:buFont typeface="Arial" charset="0"/>
      <a:buChar char="w"/>
      <a:defRPr sz="1200" b="0" kern="1200">
        <a:solidFill>
          <a:schemeClr val="tx1"/>
        </a:solidFill>
        <a:latin typeface="+mn-lt"/>
        <a:ea typeface="+mn-ea"/>
        <a:cs typeface="+mn-cs"/>
      </a:defRPr>
    </a:lvl3pPr>
    <a:lvl4pPr marL="685800" indent="-171450" algn="l" rtl="0" eaLnBrk="0" fontAlgn="base" hangingPunct="0">
      <a:spcBef>
        <a:spcPct val="30000"/>
      </a:spcBef>
      <a:spcAft>
        <a:spcPct val="0"/>
      </a:spcAft>
      <a:buSzPct val="90000"/>
      <a:buFont typeface="Arial" charset="0"/>
      <a:buChar char="¥"/>
      <a:defRPr sz="1200" b="0" kern="1200">
        <a:solidFill>
          <a:schemeClr val="tx1"/>
        </a:solidFill>
        <a:latin typeface="+mn-lt"/>
        <a:ea typeface="+mn-ea"/>
        <a:cs typeface="+mn-cs"/>
      </a:defRPr>
    </a:lvl4pPr>
    <a:lvl5pPr marL="1828800" algn="l" rtl="0" eaLnBrk="0" fontAlgn="base" hangingPunct="0">
      <a:spcBef>
        <a:spcPct val="30000"/>
      </a:spcBef>
      <a:spcAft>
        <a:spcPct val="0"/>
      </a:spcAft>
      <a:defRPr sz="1200" b="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a:p>
        </p:txBody>
      </p:sp>
      <p:sp>
        <p:nvSpPr>
          <p:cNvPr id="81924" name="Date Placeholder 3"/>
          <p:cNvSpPr>
            <a:spLocks noGrp="1"/>
          </p:cNvSpPr>
          <p:nvPr>
            <p:ph type="dt" sz="quarter" idx="1"/>
          </p:nvPr>
        </p:nvSpPr>
        <p:spPr>
          <a:noFill/>
        </p:spPr>
        <p:txBody>
          <a:bodyPr/>
          <a:lstStyle/>
          <a:p>
            <a:fld id="{C4FDBA1D-1DDB-480B-AED8-E5E3175346AD}" type="datetime5">
              <a:rPr lang="en-US" smtClean="0"/>
              <a:pPr/>
              <a:t>10-Feb-20</a:t>
            </a:fld>
            <a:endParaRPr lang="en-US"/>
          </a:p>
        </p:txBody>
      </p:sp>
      <p:sp>
        <p:nvSpPr>
          <p:cNvPr id="81925" name="Footer Placeholder 4"/>
          <p:cNvSpPr>
            <a:spLocks noGrp="1"/>
          </p:cNvSpPr>
          <p:nvPr>
            <p:ph type="ftr" sz="quarter" idx="4"/>
          </p:nvPr>
        </p:nvSpPr>
        <p:spPr>
          <a:noFill/>
        </p:spPr>
        <p:txBody>
          <a:bodyPr/>
          <a:lstStyle/>
          <a:p>
            <a:r>
              <a:rPr lang="en-US"/>
              <a:t>(c) 2002 Invensys Systems, Inc.</a:t>
            </a:r>
          </a:p>
        </p:txBody>
      </p:sp>
      <p:sp>
        <p:nvSpPr>
          <p:cNvPr id="81926" name="Slide Number Placeholder 5"/>
          <p:cNvSpPr>
            <a:spLocks noGrp="1"/>
          </p:cNvSpPr>
          <p:nvPr>
            <p:ph type="sldNum" sz="quarter" idx="5"/>
          </p:nvPr>
        </p:nvSpPr>
        <p:spPr>
          <a:noFill/>
        </p:spPr>
        <p:txBody>
          <a:bodyPr/>
          <a:lstStyle/>
          <a:p>
            <a:fld id="{0627C13C-C7BA-4AF6-A4C6-C39ADC957F44}"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0" y="3314700"/>
            <a:ext cx="9144000" cy="3543300"/>
            <a:chOff x="0" y="3314700"/>
            <a:chExt cx="9144000" cy="3543300"/>
          </a:xfrm>
        </p:grpSpPr>
        <p:sp>
          <p:nvSpPr>
            <p:cNvPr id="5" name="Rectangle 4"/>
            <p:cNvSpPr/>
            <p:nvPr userDrawn="1"/>
          </p:nvSpPr>
          <p:spPr bwMode="auto">
            <a:xfrm>
              <a:off x="0" y="5214938"/>
              <a:ext cx="9144000" cy="1643062"/>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sp>
          <p:nvSpPr>
            <p:cNvPr id="6" name="Rectangle 5"/>
            <p:cNvSpPr/>
            <p:nvPr userDrawn="1"/>
          </p:nvSpPr>
          <p:spPr bwMode="auto">
            <a:xfrm>
              <a:off x="5572125" y="4071938"/>
              <a:ext cx="3571875" cy="1428750"/>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sp>
          <p:nvSpPr>
            <p:cNvPr id="7" name="Rectangle 6"/>
            <p:cNvSpPr/>
            <p:nvPr userDrawn="1"/>
          </p:nvSpPr>
          <p:spPr bwMode="auto">
            <a:xfrm>
              <a:off x="7786688" y="3314700"/>
              <a:ext cx="1357312" cy="900113"/>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grpSp>
      <p:pic>
        <p:nvPicPr>
          <p:cNvPr id="8" name="Picture 13" descr="Title graphic"/>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141663"/>
            <a:ext cx="9144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431800" y="6053138"/>
            <a:ext cx="8426450" cy="233362"/>
          </a:xfrm>
          <a:prstGeom prst="rect">
            <a:avLst/>
          </a:prstGeom>
          <a:noFill/>
          <a:ln w="9525">
            <a:noFill/>
            <a:miter lim="800000"/>
            <a:headEnd/>
            <a:tailEnd/>
          </a:ln>
          <a:effectLst/>
        </p:spPr>
        <p:txBody>
          <a:bodyPr lIns="0" tIns="0" rIns="0" bIns="0">
            <a:spAutoFit/>
          </a:bodyPr>
          <a:lstStyle/>
          <a:p>
            <a:pPr>
              <a:lnSpc>
                <a:spcPct val="95000"/>
              </a:lnSpc>
              <a:defRPr/>
            </a:pPr>
            <a:r>
              <a:rPr lang="en-US" sz="800" dirty="0">
                <a:solidFill>
                  <a:schemeClr val="tx1">
                    <a:lumMod val="75000"/>
                    <a:lumOff val="25000"/>
                  </a:schemeClr>
                </a:solidFill>
              </a:rPr>
              <a:t>© 2011 Invensys. All Rights Reserved. The names, logos, and taglines identifying the products and services of Invensys are proprietary marks of Invensys or its subsidiaries. All third party trademarks and service marks are the proprietary marks of their respective owners.</a:t>
            </a:r>
          </a:p>
        </p:txBody>
      </p:sp>
      <p:pic>
        <p:nvPicPr>
          <p:cNvPr id="10" name="Picture 13" descr="X:\2001 library\Invensys Logos\2009 Brand\PPT\iom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91225" y="4586288"/>
            <a:ext cx="286702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X:\2001 library\Invensys Logos\2009 Brand\PPT\iom-brand-logo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3050" y="5572125"/>
            <a:ext cx="85852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431800" y="412750"/>
            <a:ext cx="7772400" cy="1470025"/>
          </a:xfrm>
        </p:spPr>
        <p:txBody>
          <a:bodyPr/>
          <a:lstStyle>
            <a:lvl1pPr>
              <a:defRPr>
                <a:solidFill>
                  <a:schemeClr val="tx1"/>
                </a:solidFill>
              </a:defRPr>
            </a:lvl1pPr>
          </a:lstStyle>
          <a:p>
            <a:r>
              <a:rPr lang="en-US"/>
              <a:t>Click to edit Master title style</a:t>
            </a:r>
            <a:endParaRPr lang="en-US" dirty="0"/>
          </a:p>
        </p:txBody>
      </p:sp>
      <p:sp>
        <p:nvSpPr>
          <p:cNvPr id="7172" name="Rectangle 4"/>
          <p:cNvSpPr>
            <a:spLocks noGrp="1" noChangeArrowheads="1"/>
          </p:cNvSpPr>
          <p:nvPr>
            <p:ph type="subTitle" idx="1"/>
          </p:nvPr>
        </p:nvSpPr>
        <p:spPr>
          <a:xfrm>
            <a:off x="441325" y="2519363"/>
            <a:ext cx="4791075" cy="2293937"/>
          </a:xfrm>
        </p:spPr>
        <p:txBody>
          <a:bodyPr rIns="0"/>
          <a:lstStyle>
            <a:lvl1pPr>
              <a:lnSpc>
                <a:spcPts val="2500"/>
              </a:lnSpc>
              <a:spcBef>
                <a:spcPct val="30000"/>
              </a:spcBef>
              <a:defRPr sz="2200">
                <a:solidFill>
                  <a:schemeClr val="tx1"/>
                </a:solidFill>
              </a:defRPr>
            </a:lvl1pPr>
          </a:lstStyle>
          <a:p>
            <a:r>
              <a:rPr lang="en-US"/>
              <a:t>Click to edit Master subtitle style</a:t>
            </a:r>
            <a:endParaRPr lang="en-US" dirty="0"/>
          </a:p>
        </p:txBody>
      </p:sp>
      <p:sp>
        <p:nvSpPr>
          <p:cNvPr id="12" name="Rectangle 5"/>
          <p:cNvSpPr>
            <a:spLocks noGrp="1" noChangeArrowheads="1"/>
          </p:cNvSpPr>
          <p:nvPr>
            <p:ph type="dt" sz="half" idx="10"/>
          </p:nvPr>
        </p:nvSpPr>
        <p:spPr>
          <a:xfrm>
            <a:off x="857250" y="6451600"/>
            <a:ext cx="857250" cy="192088"/>
          </a:xfrm>
          <a:prstGeom prst="rect">
            <a:avLst/>
          </a:prstGeom>
        </p:spPr>
        <p:txBody>
          <a:bodyPr/>
          <a:lstStyle>
            <a:lvl1pPr>
              <a:defRPr sz="500">
                <a:solidFill>
                  <a:schemeClr val="bg1">
                    <a:lumMod val="65000"/>
                  </a:schemeClr>
                </a:solidFill>
              </a:defRPr>
            </a:lvl1pPr>
          </a:lstStyle>
          <a:p>
            <a:pPr>
              <a:defRPr/>
            </a:pPr>
            <a:r>
              <a:rPr lang="en-US"/>
              <a:t>© Invensys 00/00/00</a:t>
            </a:r>
          </a:p>
        </p:txBody>
      </p:sp>
      <p:sp>
        <p:nvSpPr>
          <p:cNvPr id="13" name="Rectangle 6"/>
          <p:cNvSpPr>
            <a:spLocks noGrp="1" noChangeArrowheads="1"/>
          </p:cNvSpPr>
          <p:nvPr>
            <p:ph type="ftr" sz="quarter" idx="11"/>
          </p:nvPr>
        </p:nvSpPr>
        <p:spPr>
          <a:xfrm>
            <a:off x="1747838" y="6451600"/>
            <a:ext cx="2895600" cy="179388"/>
          </a:xfrm>
          <a:prstGeom prst="rect">
            <a:avLst/>
          </a:prstGeom>
        </p:spPr>
        <p:txBody>
          <a:bodyPr/>
          <a:lstStyle>
            <a:lvl1pPr>
              <a:defRPr sz="500">
                <a:solidFill>
                  <a:schemeClr val="bg1">
                    <a:lumMod val="65000"/>
                  </a:schemeClr>
                </a:solidFill>
              </a:defRPr>
            </a:lvl1pPr>
          </a:lstStyle>
          <a:p>
            <a:pPr>
              <a:defRPr/>
            </a:pPr>
            <a:r>
              <a:rPr lang="en-US" dirty="0"/>
              <a:t>Invensys proprietary &amp; confidential</a:t>
            </a:r>
          </a:p>
        </p:txBody>
      </p:sp>
      <p:sp>
        <p:nvSpPr>
          <p:cNvPr id="14" name="Rectangle 7"/>
          <p:cNvSpPr>
            <a:spLocks noGrp="1" noChangeArrowheads="1"/>
          </p:cNvSpPr>
          <p:nvPr>
            <p:ph type="sldNum" sz="quarter" idx="12"/>
          </p:nvPr>
        </p:nvSpPr>
        <p:spPr>
          <a:xfrm>
            <a:off x="431800" y="6451600"/>
            <a:ext cx="425450" cy="192088"/>
          </a:xfrm>
        </p:spPr>
        <p:txBody>
          <a:bodyPr/>
          <a:lstStyle>
            <a:lvl1pPr>
              <a:defRPr sz="500">
                <a:solidFill>
                  <a:schemeClr val="bg1">
                    <a:lumMod val="65000"/>
                  </a:schemeClr>
                </a:solidFill>
              </a:defRPr>
            </a:lvl1pPr>
          </a:lstStyle>
          <a:p>
            <a:pPr>
              <a:defRPr/>
            </a:pPr>
            <a:r>
              <a:rPr lang="en-US"/>
              <a:t>Slide </a:t>
            </a:r>
            <a:fld id="{941C1859-D72E-42E2-85FB-0C593DA305F2}" type="slidenum">
              <a:rPr lang="en-US"/>
              <a:pPr>
                <a:defRPr/>
              </a:pPr>
              <a:t>‹#›</a:t>
            </a:fld>
            <a:endParaRPr lang="en-US"/>
          </a:p>
        </p:txBody>
      </p:sp>
    </p:spTree>
    <p:extLst>
      <p:ext uri="{BB962C8B-B14F-4D97-AF65-F5344CB8AC3E}">
        <p14:creationId xmlns:p14="http://schemas.microsoft.com/office/powerpoint/2010/main" val="251693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7086600" cy="1143000"/>
          </a:xfrm>
        </p:spPr>
        <p:txBody>
          <a:bodyPr/>
          <a:lstStyle/>
          <a:p>
            <a:r>
              <a:rPr lang="en-US"/>
              <a:t>Click to edit Master title style</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790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a:prstGeom prst="rect">
            <a:avLst/>
          </a:prstGeom>
        </p:spPr>
        <p:txBody>
          <a:bodyPr/>
          <a:lstStyle/>
          <a:p>
            <a:r>
              <a:rPr lang="en-US"/>
              <a:t>Click to edit Master title style</a:t>
            </a:r>
          </a:p>
        </p:txBody>
      </p:sp>
      <p:sp>
        <p:nvSpPr>
          <p:cNvPr id="3"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 Invensys 2010</a:t>
            </a:r>
          </a:p>
        </p:txBody>
      </p:sp>
      <p:sp>
        <p:nvSpPr>
          <p:cNvPr id="4"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Invensys proprietary &amp; confidential</a:t>
            </a:r>
          </a:p>
        </p:txBody>
      </p:sp>
    </p:spTree>
    <p:extLst>
      <p:ext uri="{BB962C8B-B14F-4D97-AF65-F5344CB8AC3E}">
        <p14:creationId xmlns:p14="http://schemas.microsoft.com/office/powerpoint/2010/main" val="4294627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31800" y="1600200"/>
            <a:ext cx="8424863" cy="4133850"/>
          </a:xfrm>
          <a:prstGeom prst="rect">
            <a:avLst/>
          </a:prstGeo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 Invensys 2010</a:t>
            </a:r>
          </a:p>
        </p:txBody>
      </p:sp>
      <p:sp>
        <p:nvSpPr>
          <p:cNvPr id="5"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Invensys proprietary &amp; confidential</a:t>
            </a:r>
          </a:p>
        </p:txBody>
      </p:sp>
    </p:spTree>
    <p:extLst>
      <p:ext uri="{BB962C8B-B14F-4D97-AF65-F5344CB8AC3E}">
        <p14:creationId xmlns:p14="http://schemas.microsoft.com/office/powerpoint/2010/main" val="2256096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AE1FCD77-A5B4-4365-83F0-5C8F092E5D49}" type="slidenum">
              <a:rPr lang="en-US"/>
              <a:pPr>
                <a:defRPr/>
              </a:pPr>
              <a:t>‹#›</a:t>
            </a:fld>
            <a:endParaRPr lang="en-US"/>
          </a:p>
        </p:txBody>
      </p:sp>
    </p:spTree>
    <p:extLst>
      <p:ext uri="{BB962C8B-B14F-4D97-AF65-F5344CB8AC3E}">
        <p14:creationId xmlns:p14="http://schemas.microsoft.com/office/powerpoint/2010/main" val="94290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6F3A443E-0D0D-4AF4-8940-89352C1085BC}" type="slidenum">
              <a:rPr lang="en-US"/>
              <a:pPr>
                <a:defRPr/>
              </a:pPr>
              <a:t>‹#›</a:t>
            </a:fld>
            <a:endParaRPr lang="en-US"/>
          </a:p>
        </p:txBody>
      </p:sp>
    </p:spTree>
    <p:extLst>
      <p:ext uri="{BB962C8B-B14F-4D97-AF65-F5344CB8AC3E}">
        <p14:creationId xmlns:p14="http://schemas.microsoft.com/office/powerpoint/2010/main" val="2138707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DC1C0B3B-7C09-4826-9B4A-3BE7CE188FD4}" type="slidenum">
              <a:rPr lang="en-US"/>
              <a:pPr>
                <a:defRPr/>
              </a:pPr>
              <a:t>‹#›</a:t>
            </a:fld>
            <a:endParaRPr lang="en-US"/>
          </a:p>
        </p:txBody>
      </p:sp>
    </p:spTree>
    <p:extLst>
      <p:ext uri="{BB962C8B-B14F-4D97-AF65-F5344CB8AC3E}">
        <p14:creationId xmlns:p14="http://schemas.microsoft.com/office/powerpoint/2010/main" val="68738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331A94AF-924F-4D75-B900-4A92B4115213}" type="slidenum">
              <a:rPr lang="en-US"/>
              <a:pPr>
                <a:defRPr/>
              </a:pPr>
              <a:t>‹#›</a:t>
            </a:fld>
            <a:endParaRPr lang="en-US"/>
          </a:p>
        </p:txBody>
      </p:sp>
      <p:grpSp>
        <p:nvGrpSpPr>
          <p:cNvPr id="3" name="Group 20"/>
          <p:cNvGrpSpPr>
            <a:grpSpLocks/>
          </p:cNvGrpSpPr>
          <p:nvPr userDrawn="1"/>
        </p:nvGrpSpPr>
        <p:grpSpPr bwMode="auto">
          <a:xfrm>
            <a:off x="7020272" y="1556792"/>
            <a:ext cx="1611065" cy="1249809"/>
            <a:chOff x="4320" y="1570"/>
            <a:chExt cx="1287" cy="878"/>
          </a:xfrm>
        </p:grpSpPr>
        <p:pic>
          <p:nvPicPr>
            <p:cNvPr id="7" name="Picture 12" descr="22"/>
            <p:cNvPicPr>
              <a:picLocks noChangeAspect="1" noChangeArrowheads="1"/>
            </p:cNvPicPr>
            <p:nvPr/>
          </p:nvPicPr>
          <p:blipFill>
            <a:blip r:embed="rId2" cstate="print"/>
            <a:srcRect b="26813"/>
            <a:stretch>
              <a:fillRect/>
            </a:stretch>
          </p:blipFill>
          <p:spPr bwMode="auto">
            <a:xfrm>
              <a:off x="4320" y="1570"/>
              <a:ext cx="1287" cy="868"/>
            </a:xfrm>
            <a:prstGeom prst="rect">
              <a:avLst/>
            </a:prstGeom>
            <a:noFill/>
            <a:ln w="9525">
              <a:noFill/>
              <a:miter lim="800000"/>
              <a:headEnd/>
              <a:tailEnd/>
            </a:ln>
          </p:spPr>
        </p:pic>
        <p:pic>
          <p:nvPicPr>
            <p:cNvPr id="8" name="Picture 19" descr="dezinerfolio"/>
            <p:cNvPicPr>
              <a:picLocks noChangeAspect="1" noChangeArrowheads="1"/>
            </p:cNvPicPr>
            <p:nvPr/>
          </p:nvPicPr>
          <p:blipFill>
            <a:blip r:embed="rId3" cstate="print"/>
            <a:srcRect l="17949" r="25641" b="24626"/>
            <a:stretch>
              <a:fillRect/>
            </a:stretch>
          </p:blipFill>
          <p:spPr bwMode="auto">
            <a:xfrm>
              <a:off x="4800" y="2208"/>
              <a:ext cx="179" cy="240"/>
            </a:xfrm>
            <a:prstGeom prst="rect">
              <a:avLst/>
            </a:prstGeom>
            <a:noFill/>
            <a:ln w="9525">
              <a:noFill/>
              <a:miter lim="800000"/>
              <a:headEnd/>
              <a:tailEnd/>
            </a:ln>
          </p:spPr>
        </p:pic>
      </p:grpSp>
    </p:spTree>
    <p:extLst>
      <p:ext uri="{BB962C8B-B14F-4D97-AF65-F5344CB8AC3E}">
        <p14:creationId xmlns:p14="http://schemas.microsoft.com/office/powerpoint/2010/main" val="2848290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B8DD687D-4DFF-4DB7-AA99-C450E782873B}" type="slidenum">
              <a:rPr lang="en-US"/>
              <a:pPr>
                <a:defRPr/>
              </a:pPr>
              <a:t>‹#›</a:t>
            </a:fld>
            <a:endParaRPr lang="en-US"/>
          </a:p>
        </p:txBody>
      </p:sp>
    </p:spTree>
    <p:extLst>
      <p:ext uri="{BB962C8B-B14F-4D97-AF65-F5344CB8AC3E}">
        <p14:creationId xmlns:p14="http://schemas.microsoft.com/office/powerpoint/2010/main" val="3953350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75823F21-F2A8-42F8-8772-F4FB2A0267CE}" type="slidenum">
              <a:rPr lang="en-US"/>
              <a:pPr>
                <a:defRPr/>
              </a:pPr>
              <a:t>‹#›</a:t>
            </a:fld>
            <a:endParaRPr lang="en-US"/>
          </a:p>
        </p:txBody>
      </p:sp>
      <p:pic>
        <p:nvPicPr>
          <p:cNvPr id="3" name="Picture 2"/>
          <p:cNvPicPr>
            <a:picLocks noChangeAspect="1" noChangeArrowheads="1"/>
          </p:cNvPicPr>
          <p:nvPr userDrawn="1"/>
        </p:nvPicPr>
        <p:blipFill>
          <a:blip r:embed="rId2" cstate="print"/>
          <a:srcRect/>
          <a:stretch>
            <a:fillRect/>
          </a:stretch>
        </p:blipFill>
        <p:spPr bwMode="auto">
          <a:xfrm>
            <a:off x="6073577" y="4149080"/>
            <a:ext cx="1698823" cy="1249955"/>
          </a:xfrm>
          <a:prstGeom prst="rect">
            <a:avLst/>
          </a:prstGeom>
          <a:noFill/>
          <a:ln w="9525">
            <a:noFill/>
            <a:miter lim="800000"/>
            <a:headEnd/>
            <a:tailEnd/>
          </a:ln>
          <a:effectLst/>
        </p:spPr>
      </p:pic>
    </p:spTree>
    <p:extLst>
      <p:ext uri="{BB962C8B-B14F-4D97-AF65-F5344CB8AC3E}">
        <p14:creationId xmlns:p14="http://schemas.microsoft.com/office/powerpoint/2010/main" val="329709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userDrawn="1">
            <p:ph type="sldNum" sz="quarter" idx="10"/>
          </p:nvPr>
        </p:nvSpPr>
        <p:spPr/>
        <p:txBody>
          <a:bodyPr/>
          <a:lstStyle>
            <a:lvl1pPr>
              <a:defRPr/>
            </a:lvl1pPr>
          </a:lstStyle>
          <a:p>
            <a:pPr>
              <a:defRPr/>
            </a:pPr>
            <a:r>
              <a:rPr lang="en-US"/>
              <a:t>Slide </a:t>
            </a:r>
            <a:fld id="{A6CFD3A5-D2F6-4CF3-A2F1-22D550C6E651}" type="slidenum">
              <a:rPr lang="en-US"/>
              <a:pPr>
                <a:defRPr/>
              </a:pPr>
              <a:t>‹#›</a:t>
            </a:fld>
            <a:endParaRPr lang="en-US"/>
          </a:p>
        </p:txBody>
      </p:sp>
    </p:spTree>
    <p:extLst>
      <p:ext uri="{BB962C8B-B14F-4D97-AF65-F5344CB8AC3E}">
        <p14:creationId xmlns:p14="http://schemas.microsoft.com/office/powerpoint/2010/main" val="1562997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42E6FB86-D7C2-4F3B-9D7D-3D498BD8E02A}" type="slidenum">
              <a:rPr lang="en-US"/>
              <a:pPr>
                <a:defRPr/>
              </a:pPr>
              <a:t>‹#›</a:t>
            </a:fld>
            <a:endParaRPr lang="en-US"/>
          </a:p>
        </p:txBody>
      </p:sp>
    </p:spTree>
    <p:extLst>
      <p:ext uri="{BB962C8B-B14F-4D97-AF65-F5344CB8AC3E}">
        <p14:creationId xmlns:p14="http://schemas.microsoft.com/office/powerpoint/2010/main" val="2121742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D3EB74B0-37E5-4228-9D4E-DB4B458356E2}" type="slidenum">
              <a:rPr lang="en-US"/>
              <a:pPr>
                <a:defRPr/>
              </a:pPr>
              <a:t>‹#›</a:t>
            </a:fld>
            <a:endParaRPr lang="en-US"/>
          </a:p>
        </p:txBody>
      </p:sp>
    </p:spTree>
    <p:extLst>
      <p:ext uri="{BB962C8B-B14F-4D97-AF65-F5344CB8AC3E}">
        <p14:creationId xmlns:p14="http://schemas.microsoft.com/office/powerpoint/2010/main" val="3346979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882A33D4-92C8-4B80-815A-978629F77339}" type="slidenum">
              <a:rPr lang="en-US"/>
              <a:pPr>
                <a:defRPr/>
              </a:pPr>
              <a:t>‹#›</a:t>
            </a:fld>
            <a:endParaRPr lang="en-US"/>
          </a:p>
        </p:txBody>
      </p:sp>
    </p:spTree>
    <p:extLst>
      <p:ext uri="{BB962C8B-B14F-4D97-AF65-F5344CB8AC3E}">
        <p14:creationId xmlns:p14="http://schemas.microsoft.com/office/powerpoint/2010/main" val="619578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5B4D4F03-942C-48BE-9E4D-CCB4232C2E43}" type="slidenum">
              <a:rPr lang="en-US"/>
              <a:pPr>
                <a:defRPr/>
              </a:pPr>
              <a:t>‹#›</a:t>
            </a:fld>
            <a:endParaRPr lang="en-US"/>
          </a:p>
        </p:txBody>
      </p:sp>
      <p:pic>
        <p:nvPicPr>
          <p:cNvPr id="5" name="Picture 10" descr="workstation_256"/>
          <p:cNvPicPr>
            <a:picLocks noChangeAspect="1" noChangeArrowheads="1"/>
          </p:cNvPicPr>
          <p:nvPr userDrawn="1"/>
        </p:nvPicPr>
        <p:blipFill>
          <a:blip r:embed="rId2" cstate="print"/>
          <a:srcRect/>
          <a:stretch>
            <a:fillRect/>
          </a:stretch>
        </p:blipFill>
        <p:spPr bwMode="auto">
          <a:xfrm>
            <a:off x="7452320" y="3501008"/>
            <a:ext cx="1203648" cy="1203647"/>
          </a:xfrm>
          <a:prstGeom prst="rect">
            <a:avLst/>
          </a:prstGeom>
          <a:noFill/>
          <a:ln w="9525">
            <a:noFill/>
            <a:miter lim="800000"/>
            <a:headEnd/>
            <a:tailEnd/>
          </a:ln>
        </p:spPr>
      </p:pic>
    </p:spTree>
    <p:extLst>
      <p:ext uri="{BB962C8B-B14F-4D97-AF65-F5344CB8AC3E}">
        <p14:creationId xmlns:p14="http://schemas.microsoft.com/office/powerpoint/2010/main" val="400771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9638" y="1600200"/>
            <a:ext cx="4137025"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3B613524-CCDB-440B-95AC-8390DF04F998}" type="slidenum">
              <a:rPr lang="en-US"/>
              <a:pPr>
                <a:defRPr/>
              </a:pPr>
              <a:t>‹#›</a:t>
            </a:fld>
            <a:endParaRPr lang="en-US"/>
          </a:p>
        </p:txBody>
      </p:sp>
    </p:spTree>
    <p:extLst>
      <p:ext uri="{BB962C8B-B14F-4D97-AF65-F5344CB8AC3E}">
        <p14:creationId xmlns:p14="http://schemas.microsoft.com/office/powerpoint/2010/main" val="120168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Slide Number Placeholder 5"/>
          <p:cNvSpPr>
            <a:spLocks noGrp="1"/>
          </p:cNvSpPr>
          <p:nvPr userDrawn="1">
            <p:ph type="sldNum" sz="quarter" idx="10"/>
          </p:nvPr>
        </p:nvSpPr>
        <p:spPr/>
        <p:txBody>
          <a:bodyPr/>
          <a:lstStyle>
            <a:lvl1pPr>
              <a:defRPr/>
            </a:lvl1pPr>
          </a:lstStyle>
          <a:p>
            <a:pPr>
              <a:defRPr/>
            </a:pPr>
            <a:r>
              <a:rPr lang="en-US"/>
              <a:t>Slide </a:t>
            </a:r>
            <a:fld id="{62A5C608-47ED-4AA3-BABC-1C0D4F14AEAB}" type="slidenum">
              <a:rPr lang="en-US"/>
              <a:pPr>
                <a:defRPr/>
              </a:pPr>
              <a:t>‹#›</a:t>
            </a:fld>
            <a:endParaRPr lang="en-US"/>
          </a:p>
        </p:txBody>
      </p:sp>
    </p:spTree>
    <p:extLst>
      <p:ext uri="{BB962C8B-B14F-4D97-AF65-F5344CB8AC3E}">
        <p14:creationId xmlns:p14="http://schemas.microsoft.com/office/powerpoint/2010/main" val="343303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userDrawn="1">
            <p:ph type="sldNum" sz="quarter" idx="10"/>
          </p:nvPr>
        </p:nvSpPr>
        <p:spPr/>
        <p:txBody>
          <a:bodyPr/>
          <a:lstStyle>
            <a:lvl1pPr>
              <a:defRPr/>
            </a:lvl1pPr>
          </a:lstStyle>
          <a:p>
            <a:pPr>
              <a:defRPr/>
            </a:pPr>
            <a:r>
              <a:rPr lang="en-US"/>
              <a:t>Slide </a:t>
            </a:r>
            <a:fld id="{A511D963-72B9-46AC-BEC7-59C98D8E3E08}" type="slidenum">
              <a:rPr lang="en-US"/>
              <a:pPr>
                <a:defRPr/>
              </a:pPr>
              <a:t>‹#›</a:t>
            </a:fld>
            <a:endParaRPr lang="en-US"/>
          </a:p>
        </p:txBody>
      </p:sp>
    </p:spTree>
    <p:extLst>
      <p:ext uri="{BB962C8B-B14F-4D97-AF65-F5344CB8AC3E}">
        <p14:creationId xmlns:p14="http://schemas.microsoft.com/office/powerpoint/2010/main" val="47769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lipArt Placeholder 2"/>
          <p:cNvSpPr>
            <a:spLocks noGrp="1"/>
          </p:cNvSpPr>
          <p:nvPr>
            <p:ph type="clipArt" sz="half" idx="1"/>
          </p:nvPr>
        </p:nvSpPr>
        <p:spPr>
          <a:xfrm>
            <a:off x="431800" y="1600200"/>
            <a:ext cx="4135438" cy="4133850"/>
          </a:xfrm>
        </p:spPr>
        <p:txBody>
          <a:bodyPr/>
          <a:lstStyle/>
          <a:p>
            <a:pPr lvl="0"/>
            <a:r>
              <a:rPr lang="en-US" noProof="0"/>
              <a:t>Click icon to add clip art</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BE650731-1331-4A24-B8E7-6CF501B6F9E6}" type="slidenum">
              <a:rPr lang="en-US"/>
              <a:pPr>
                <a:defRPr/>
              </a:pPr>
              <a:t>‹#›</a:t>
            </a:fld>
            <a:endParaRPr lang="en-US"/>
          </a:p>
        </p:txBody>
      </p:sp>
    </p:spTree>
    <p:extLst>
      <p:ext uri="{BB962C8B-B14F-4D97-AF65-F5344CB8AC3E}">
        <p14:creationId xmlns:p14="http://schemas.microsoft.com/office/powerpoint/2010/main" val="82982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337293E9-4217-4739-A699-6BD10E075DE6}" type="slidenum">
              <a:rPr lang="en-US"/>
              <a:pPr>
                <a:defRPr/>
              </a:pPr>
              <a:t>‹#›</a:t>
            </a:fld>
            <a:endParaRPr lang="en-US"/>
          </a:p>
        </p:txBody>
      </p:sp>
    </p:spTree>
    <p:extLst>
      <p:ext uri="{BB962C8B-B14F-4D97-AF65-F5344CB8AC3E}">
        <p14:creationId xmlns:p14="http://schemas.microsoft.com/office/powerpoint/2010/main" val="300841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Table Placeholder 2"/>
          <p:cNvSpPr>
            <a:spLocks noGrp="1"/>
          </p:cNvSpPr>
          <p:nvPr>
            <p:ph type="tbl" idx="1"/>
          </p:nvPr>
        </p:nvSpPr>
        <p:spPr>
          <a:xfrm>
            <a:off x="431800" y="1600200"/>
            <a:ext cx="8424863" cy="4133850"/>
          </a:xfrm>
        </p:spPr>
        <p:txBody>
          <a:bodyPr/>
          <a:lstStyle/>
          <a:p>
            <a:pPr lvl="0"/>
            <a:r>
              <a:rPr lang="en-US" noProof="0"/>
              <a:t>Click icon to add table</a:t>
            </a:r>
          </a:p>
        </p:txBody>
      </p:sp>
      <p:sp>
        <p:nvSpPr>
          <p:cNvPr id="4" name="Slide Number Placeholder 5"/>
          <p:cNvSpPr>
            <a:spLocks noGrp="1"/>
          </p:cNvSpPr>
          <p:nvPr userDrawn="1">
            <p:ph type="sldNum" sz="quarter" idx="10"/>
          </p:nvPr>
        </p:nvSpPr>
        <p:spPr/>
        <p:txBody>
          <a:bodyPr/>
          <a:lstStyle>
            <a:lvl1pPr>
              <a:defRPr/>
            </a:lvl1pPr>
          </a:lstStyle>
          <a:p>
            <a:pPr>
              <a:defRPr/>
            </a:pPr>
            <a:r>
              <a:rPr lang="en-US"/>
              <a:t>Slide </a:t>
            </a:r>
            <a:fld id="{C3E8335A-9930-491B-ABFB-6ABA1D893690}" type="slidenum">
              <a:rPr lang="en-US"/>
              <a:pPr>
                <a:defRPr/>
              </a:pPr>
              <a:t>‹#›</a:t>
            </a:fld>
            <a:endParaRPr lang="en-US"/>
          </a:p>
        </p:txBody>
      </p:sp>
    </p:spTree>
    <p:extLst>
      <p:ext uri="{BB962C8B-B14F-4D97-AF65-F5344CB8AC3E}">
        <p14:creationId xmlns:p14="http://schemas.microsoft.com/office/powerpoint/2010/main" val="151641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71601"/>
            <a:ext cx="4116388" cy="6095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981200"/>
            <a:ext cx="4116388"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71601"/>
            <a:ext cx="41941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1941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0"/>
            <a:ext cx="7086600" cy="1143000"/>
          </a:xfrm>
        </p:spPr>
        <p:txBody>
          <a:bodyPr/>
          <a:lstStyle/>
          <a:p>
            <a:r>
              <a:rPr lang="en-US"/>
              <a:t>Click to edit Master 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bwMode="auto">
          <a:xfrm>
            <a:off x="0" y="6429375"/>
            <a:ext cx="9144000" cy="428625"/>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3075"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857875"/>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431800" y="422275"/>
            <a:ext cx="8281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077" name="Rectangle 3"/>
          <p:cNvSpPr>
            <a:spLocks noGrp="1" noChangeArrowheads="1"/>
          </p:cNvSpPr>
          <p:nvPr>
            <p:ph type="body" idx="1"/>
          </p:nvPr>
        </p:nvSpPr>
        <p:spPr bwMode="auto">
          <a:xfrm>
            <a:off x="431800" y="1600200"/>
            <a:ext cx="842486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12" descr="X:\2001 library\Invensys Logos\2009 Brand\PPT\iom-brand-logos.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0975" y="6546850"/>
            <a:ext cx="63912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X:\2001 library\Invensys Logos\2009 Brand\PPT\iom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96088" y="6238875"/>
            <a:ext cx="21431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4"/>
          </p:nvPr>
        </p:nvSpPr>
        <p:spPr>
          <a:xfrm>
            <a:off x="142875" y="5964238"/>
            <a:ext cx="785813" cy="179387"/>
          </a:xfrm>
          <a:prstGeom prst="rect">
            <a:avLst/>
          </a:prstGeom>
          <a:noFill/>
        </p:spPr>
        <p:txBody>
          <a:bodyPr/>
          <a:lstStyle>
            <a:lvl1pPr>
              <a:defRPr sz="800"/>
            </a:lvl1pPr>
          </a:lstStyle>
          <a:p>
            <a:pPr>
              <a:defRPr/>
            </a:pPr>
            <a:r>
              <a:rPr lang="en-US"/>
              <a:t>Slide </a:t>
            </a:r>
            <a:fld id="{440F4169-6ACD-4612-9766-BCC7747F42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69" r:id="rId9"/>
    <p:sldLayoutId id="2147483670" r:id="rId10"/>
  </p:sldLayoutIdLst>
  <p:hf hdr="0"/>
  <p:txStyles>
    <p:title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p:titleStyle>
    <p:bodyStyle>
      <a:lvl1pPr marL="342900" indent="-342900" algn="l" rtl="0" eaLnBrk="1" fontAlgn="base" hangingPunct="1">
        <a:lnSpc>
          <a:spcPts val="2400"/>
        </a:lnSpc>
        <a:spcBef>
          <a:spcPct val="50000"/>
        </a:spcBef>
        <a:spcAft>
          <a:spcPct val="0"/>
        </a:spcAft>
        <a:defRPr>
          <a:solidFill>
            <a:srgbClr val="000000"/>
          </a:solidFill>
          <a:latin typeface="+mn-lt"/>
          <a:ea typeface="+mn-ea"/>
          <a:cs typeface="+mn-cs"/>
        </a:defRPr>
      </a:lvl1pPr>
      <a:lvl2pPr marL="198438" indent="-196850" algn="l" rtl="0" eaLnBrk="1" fontAlgn="base" hangingPunct="1">
        <a:lnSpc>
          <a:spcPts val="2400"/>
        </a:lnSpc>
        <a:spcBef>
          <a:spcPct val="50000"/>
        </a:spcBef>
        <a:spcAft>
          <a:spcPct val="0"/>
        </a:spcAft>
        <a:buClr>
          <a:srgbClr val="C3D603"/>
        </a:buClr>
        <a:buChar char="•"/>
        <a:defRPr>
          <a:solidFill>
            <a:srgbClr val="000000"/>
          </a:solidFill>
          <a:latin typeface="+mn-lt"/>
        </a:defRPr>
      </a:lvl2pPr>
      <a:lvl3pPr marL="381000" indent="-180975" algn="l" rtl="0" eaLnBrk="1" fontAlgn="base" hangingPunct="1">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1" fontAlgn="base" hangingPunct="1">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4099" name="Picture 13" descr="X:\2001 library\Invensys Logos\2009 Brand\PPT\iom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050" y="2325688"/>
            <a:ext cx="703738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hdr="0"/>
  <p:txStyles>
    <p:titleStyle>
      <a:lvl1pPr algn="l" rtl="0" eaLnBrk="0" fontAlgn="base" hangingPunct="0">
        <a:spcBef>
          <a:spcPct val="0"/>
        </a:spcBef>
        <a:spcAft>
          <a:spcPct val="0"/>
        </a:spcAft>
        <a:defRPr sz="1000">
          <a:solidFill>
            <a:srgbClr val="000000"/>
          </a:solidFill>
          <a:latin typeface="+mj-lt"/>
          <a:ea typeface="+mj-ea"/>
          <a:cs typeface="+mj-cs"/>
        </a:defRPr>
      </a:lvl1pPr>
      <a:lvl2pPr algn="l" rtl="0" eaLnBrk="0" fontAlgn="base" hangingPunct="0">
        <a:spcBef>
          <a:spcPct val="0"/>
        </a:spcBef>
        <a:spcAft>
          <a:spcPct val="0"/>
        </a:spcAft>
        <a:defRPr sz="1000">
          <a:solidFill>
            <a:srgbClr val="000000"/>
          </a:solidFill>
          <a:latin typeface="Verdana" pitchFamily="34" charset="0"/>
        </a:defRPr>
      </a:lvl2pPr>
      <a:lvl3pPr algn="l" rtl="0" eaLnBrk="0" fontAlgn="base" hangingPunct="0">
        <a:spcBef>
          <a:spcPct val="0"/>
        </a:spcBef>
        <a:spcAft>
          <a:spcPct val="0"/>
        </a:spcAft>
        <a:defRPr sz="1000">
          <a:solidFill>
            <a:srgbClr val="000000"/>
          </a:solidFill>
          <a:latin typeface="Verdana" pitchFamily="34" charset="0"/>
        </a:defRPr>
      </a:lvl3pPr>
      <a:lvl4pPr algn="l" rtl="0" eaLnBrk="0" fontAlgn="base" hangingPunct="0">
        <a:spcBef>
          <a:spcPct val="0"/>
        </a:spcBef>
        <a:spcAft>
          <a:spcPct val="0"/>
        </a:spcAft>
        <a:defRPr sz="1000">
          <a:solidFill>
            <a:srgbClr val="000000"/>
          </a:solidFill>
          <a:latin typeface="Verdana" pitchFamily="34" charset="0"/>
        </a:defRPr>
      </a:lvl4pPr>
      <a:lvl5pPr algn="l" rtl="0" eaLnBrk="0" fontAlgn="base" hangingPunct="0">
        <a:spcBef>
          <a:spcPct val="0"/>
        </a:spcBef>
        <a:spcAft>
          <a:spcPct val="0"/>
        </a:spcAft>
        <a:defRPr sz="1000">
          <a:solidFill>
            <a:srgbClr val="000000"/>
          </a:solidFill>
          <a:latin typeface="Verdana" pitchFamily="34" charset="0"/>
        </a:defRPr>
      </a:lvl5pPr>
      <a:lvl6pPr marL="457200" algn="l" rtl="0" fontAlgn="base">
        <a:spcBef>
          <a:spcPct val="0"/>
        </a:spcBef>
        <a:spcAft>
          <a:spcPct val="0"/>
        </a:spcAft>
        <a:defRPr sz="1000">
          <a:solidFill>
            <a:srgbClr val="000000"/>
          </a:solidFill>
          <a:latin typeface="Verdana" pitchFamily="34" charset="0"/>
        </a:defRPr>
      </a:lvl6pPr>
      <a:lvl7pPr marL="914400" algn="l" rtl="0" fontAlgn="base">
        <a:spcBef>
          <a:spcPct val="0"/>
        </a:spcBef>
        <a:spcAft>
          <a:spcPct val="0"/>
        </a:spcAft>
        <a:defRPr sz="1000">
          <a:solidFill>
            <a:srgbClr val="000000"/>
          </a:solidFill>
          <a:latin typeface="Verdana" pitchFamily="34" charset="0"/>
        </a:defRPr>
      </a:lvl7pPr>
      <a:lvl8pPr marL="1371600" algn="l" rtl="0" fontAlgn="base">
        <a:spcBef>
          <a:spcPct val="0"/>
        </a:spcBef>
        <a:spcAft>
          <a:spcPct val="0"/>
        </a:spcAft>
        <a:defRPr sz="1000">
          <a:solidFill>
            <a:srgbClr val="000000"/>
          </a:solidFill>
          <a:latin typeface="Verdana" pitchFamily="34" charset="0"/>
        </a:defRPr>
      </a:lvl8pPr>
      <a:lvl9pPr marL="1828800" algn="l" rtl="0" fontAlgn="base">
        <a:spcBef>
          <a:spcPct val="0"/>
        </a:spcBef>
        <a:spcAft>
          <a:spcPct val="0"/>
        </a:spcAft>
        <a:defRPr sz="1000">
          <a:solidFill>
            <a:srgbClr val="000000"/>
          </a:solidFill>
          <a:latin typeface="Verdana" pitchFamily="34" charset="0"/>
        </a:defRPr>
      </a:lvl9pPr>
    </p:titleStyle>
    <p:bodyStyle>
      <a:lvl1pPr marL="342900" indent="-342900" algn="l" rtl="0" eaLnBrk="0" fontAlgn="base" hangingPunct="0">
        <a:lnSpc>
          <a:spcPts val="2400"/>
        </a:lnSpc>
        <a:spcBef>
          <a:spcPct val="50000"/>
        </a:spcBef>
        <a:spcAft>
          <a:spcPct val="0"/>
        </a:spcAft>
        <a:defRPr sz="800">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sz="800">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8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8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8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8" descr="Divider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51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5124"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D636D97B-D17C-43AB-AB59-3067C0A0316C}" type="slidenum">
              <a:rPr lang="en-US"/>
              <a:pPr>
                <a:defRPr/>
              </a:pPr>
              <a:t>‹#›</a:t>
            </a:fld>
            <a:endParaRPr lang="en-US"/>
          </a:p>
        </p:txBody>
      </p:sp>
      <p:grpSp>
        <p:nvGrpSpPr>
          <p:cNvPr id="2" name="Group 9"/>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5128"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1" r:id="rId1"/>
    <p:sldLayoutId id="2147483692"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8" descr="Divider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51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6148"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27"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87C721BA-D1B5-4B1F-BBDD-0BEB335ABA61}" type="slidenum">
              <a:rPr lang="en-US"/>
              <a:pPr>
                <a:defRPr/>
              </a:pPr>
              <a:t>‹#›</a:t>
            </a:fld>
            <a:endParaRPr lang="en-US"/>
          </a:p>
        </p:txBody>
      </p:sp>
      <p:grpSp>
        <p:nvGrpSpPr>
          <p:cNvPr id="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6152"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4" r:id="rId1"/>
    <p:sldLayoutId id="2147483695"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8" descr="Divider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7172"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7"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033BE8AE-C0CF-40DD-B6C1-737E7AF5E74A}" type="slidenum">
              <a:rPr lang="en-US"/>
              <a:pPr>
                <a:defRPr/>
              </a:pPr>
              <a:t>‹#›</a:t>
            </a:fld>
            <a:endParaRPr lang="en-US"/>
          </a:p>
        </p:txBody>
      </p:sp>
      <p:grpSp>
        <p:nvGrpSpPr>
          <p:cNvPr id="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7176"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8" descr="Divider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8196"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695"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97B4A5EB-1AC9-44B7-A7D3-1BD8BFB4B1A9}" type="slidenum">
              <a:rPr lang="en-US"/>
              <a:pPr>
                <a:defRPr/>
              </a:pPr>
              <a:t>‹#›</a:t>
            </a:fld>
            <a:endParaRPr lang="en-US"/>
          </a:p>
        </p:txBody>
      </p:sp>
      <p:grpSp>
        <p:nvGrpSpPr>
          <p:cNvPr id="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8200"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00" r:id="rId1"/>
    <p:sldLayoutId id="2147483701"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8" descr="Divider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9220"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6743"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6A3707C8-1C53-4ACD-BC9B-FAD3153B2A03}" type="slidenum">
              <a:rPr lang="en-US"/>
              <a:pPr>
                <a:defRPr/>
              </a:pPr>
              <a:t>‹#›</a:t>
            </a:fld>
            <a:endParaRPr lang="en-US"/>
          </a:p>
        </p:txBody>
      </p:sp>
      <p:grpSp>
        <p:nvGrpSpPr>
          <p:cNvPr id="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9224"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03" r:id="rId1"/>
    <p:sldLayoutId id="2147483704"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Box 5"/>
          <p:cNvSpPr txBox="1">
            <a:spLocks noChangeArrowheads="1"/>
          </p:cNvSpPr>
          <p:nvPr/>
        </p:nvSpPr>
        <p:spPr bwMode="auto">
          <a:xfrm>
            <a:off x="457200" y="1524000"/>
            <a:ext cx="4114800" cy="757130"/>
          </a:xfrm>
          <a:prstGeom prst="rect">
            <a:avLst/>
          </a:prstGeom>
          <a:noFill/>
          <a:ln w="9525">
            <a:noFill/>
            <a:miter lim="800000"/>
            <a:headEnd/>
            <a:tailEnd/>
          </a:ln>
        </p:spPr>
        <p:txBody>
          <a:bodyPr>
            <a:spAutoFit/>
          </a:bodyPr>
          <a:lstStyle/>
          <a:p>
            <a:pPr eaLnBrk="0" hangingPunct="0">
              <a:lnSpc>
                <a:spcPct val="90000"/>
              </a:lnSpc>
            </a:pPr>
            <a:r>
              <a:rPr lang="en-US" sz="2400" dirty="0"/>
              <a:t>Module 3: </a:t>
            </a:r>
          </a:p>
          <a:p>
            <a:pPr eaLnBrk="0" hangingPunct="0">
              <a:lnSpc>
                <a:spcPct val="90000"/>
              </a:lnSpc>
            </a:pPr>
            <a:r>
              <a:rPr lang="en-US" sz="2400" dirty="0"/>
              <a:t>Performance Model</a:t>
            </a:r>
          </a:p>
        </p:txBody>
      </p:sp>
      <p:sp>
        <p:nvSpPr>
          <p:cNvPr id="28678" name="TextBox 6"/>
          <p:cNvSpPr txBox="1">
            <a:spLocks noChangeArrowheads="1"/>
          </p:cNvSpPr>
          <p:nvPr/>
        </p:nvSpPr>
        <p:spPr bwMode="auto">
          <a:xfrm>
            <a:off x="3733800" y="2009772"/>
            <a:ext cx="4876800" cy="2939266"/>
          </a:xfrm>
          <a:prstGeom prst="rect">
            <a:avLst/>
          </a:prstGeom>
          <a:noFill/>
          <a:ln w="9525">
            <a:noFill/>
            <a:miter lim="800000"/>
            <a:headEnd/>
            <a:tailEnd/>
          </a:ln>
        </p:spPr>
        <p:txBody>
          <a:bodyPr wrap="square">
            <a:spAutoFit/>
          </a:bodyPr>
          <a:lstStyle/>
          <a:p>
            <a:pPr marL="1030288" indent="-1030288" eaLnBrk="0" hangingPunct="0">
              <a:lnSpc>
                <a:spcPct val="150000"/>
              </a:lnSpc>
              <a:spcAft>
                <a:spcPts val="600"/>
              </a:spcAft>
            </a:pPr>
            <a:r>
              <a:rPr lang="en-US" sz="2000" b="1" dirty="0">
                <a:latin typeface="+mn-lt"/>
              </a:rPr>
              <a:t>Contents</a:t>
            </a:r>
          </a:p>
          <a:p>
            <a:pPr marL="1030288" indent="-1030288" eaLnBrk="0" hangingPunct="0">
              <a:lnSpc>
                <a:spcPct val="150000"/>
              </a:lnSpc>
              <a:spcAft>
                <a:spcPts val="600"/>
              </a:spcAft>
            </a:pPr>
            <a:r>
              <a:rPr lang="en-US" sz="1800" dirty="0">
                <a:latin typeface="+mn-lt"/>
              </a:rPr>
              <a:t>Section 1: Modeling Overview</a:t>
            </a:r>
          </a:p>
          <a:p>
            <a:pPr marL="1030288" indent="-1030288" eaLnBrk="0" hangingPunct="0">
              <a:lnSpc>
                <a:spcPct val="150000"/>
              </a:lnSpc>
              <a:spcAft>
                <a:spcPts val="600"/>
              </a:spcAft>
            </a:pPr>
            <a:r>
              <a:rPr lang="en-US" sz="1800" dirty="0">
                <a:latin typeface="+mn-lt"/>
              </a:rPr>
              <a:t>	   Lab 2: Creating a Galaxy</a:t>
            </a:r>
          </a:p>
          <a:p>
            <a:pPr marL="1030288" indent="-1030288" eaLnBrk="0" hangingPunct="0">
              <a:lnSpc>
                <a:spcPct val="150000"/>
              </a:lnSpc>
              <a:spcAft>
                <a:spcPts val="600"/>
              </a:spcAft>
            </a:pPr>
            <a:r>
              <a:rPr lang="en-US" sz="1800" dirty="0">
                <a:latin typeface="+mn-lt"/>
              </a:rPr>
              <a:t>Section 2: Entity Model Builder</a:t>
            </a:r>
          </a:p>
          <a:p>
            <a:pPr marL="1030288" indent="-1030288" eaLnBrk="0" hangingPunct="0">
              <a:lnSpc>
                <a:spcPct val="150000"/>
              </a:lnSpc>
              <a:spcAft>
                <a:spcPts val="600"/>
              </a:spcAft>
            </a:pPr>
            <a:r>
              <a:rPr lang="en-US" sz="1800" dirty="0">
                <a:latin typeface="+mn-lt"/>
              </a:rPr>
              <a:t>	   Lab 3: Building the MES</a:t>
            </a:r>
            <a:br>
              <a:rPr lang="en-US" sz="1800" dirty="0">
                <a:latin typeface="+mn-lt"/>
              </a:rPr>
            </a:br>
            <a:r>
              <a:rPr lang="en-US" sz="1800" dirty="0">
                <a:latin typeface="+mn-lt"/>
              </a:rPr>
              <a:t>   Entity Model</a:t>
            </a:r>
            <a:r>
              <a:rPr lang="en-US" dirty="0">
                <a:latin typeface="+mn-lt"/>
              </a:rPr>
              <a:t>     </a:t>
            </a:r>
          </a:p>
        </p:txBody>
      </p:sp>
      <p:sp>
        <p:nvSpPr>
          <p:cNvPr id="8" name="Title 1"/>
          <p:cNvSpPr txBox="1">
            <a:spLocks/>
          </p:cNvSpPr>
          <p:nvPr/>
        </p:nvSpPr>
        <p:spPr bwMode="auto">
          <a:xfrm>
            <a:off x="481012" y="533400"/>
            <a:ext cx="82819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a:lstStyle>
          <a:p>
            <a:r>
              <a:rPr lang="en-US" dirty="0"/>
              <a:t>MES 2012 - Performance</a:t>
            </a:r>
          </a:p>
        </p:txBody>
      </p:sp>
      <p:sp>
        <p:nvSpPr>
          <p:cNvPr id="9" name="Line 7"/>
          <p:cNvSpPr>
            <a:spLocks noChangeShapeType="1"/>
          </p:cNvSpPr>
          <p:nvPr/>
        </p:nvSpPr>
        <p:spPr bwMode="auto">
          <a:xfrm>
            <a:off x="457199" y="1447800"/>
            <a:ext cx="5105401"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wrap="square">
            <a:spAutoFit/>
          </a:bodyPr>
          <a:lstStyle/>
          <a:p>
            <a:pPr eaLnBrk="0" hangingPunct="0">
              <a:lnSpc>
                <a:spcPct val="90000"/>
              </a:lnSpc>
              <a:defRPr/>
            </a:pPr>
            <a:endParaRPr lang="en-US" dirty="0"/>
          </a:p>
        </p:txBody>
      </p:sp>
      <p:pic>
        <p:nvPicPr>
          <p:cNvPr id="10" name="Picture 11" descr="splash_mastr_border (WinCE)"/>
          <p:cNvPicPr>
            <a:picLocks noChangeAspect="1" noChangeArrowheads="1"/>
          </p:cNvPicPr>
          <p:nvPr/>
        </p:nvPicPr>
        <p:blipFill>
          <a:blip r:embed="rId3" cstate="print"/>
          <a:srcRect/>
          <a:stretch>
            <a:fillRect/>
          </a:stretch>
        </p:blipFill>
        <p:spPr bwMode="auto">
          <a:xfrm>
            <a:off x="457200" y="2590800"/>
            <a:ext cx="2286000" cy="2209800"/>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p:transition>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81000"/>
            <a:ext cx="8281988" cy="904875"/>
          </a:xfrm>
        </p:spPr>
        <p:txBody>
          <a:bodyPr>
            <a:normAutofit/>
          </a:bodyPr>
          <a:lstStyle/>
          <a:p>
            <a:pPr>
              <a:defRPr/>
            </a:pPr>
            <a:r>
              <a:rPr lang="en-US" dirty="0"/>
              <a:t>Lab 3</a:t>
            </a:r>
            <a:br>
              <a:rPr lang="en-US" dirty="0"/>
            </a:br>
            <a:r>
              <a:rPr lang="en-US" dirty="0"/>
              <a:t>Building An MES Entity Model</a:t>
            </a:r>
          </a:p>
        </p:txBody>
      </p:sp>
      <p:grpSp>
        <p:nvGrpSpPr>
          <p:cNvPr id="3" name="Group 16"/>
          <p:cNvGrpSpPr/>
          <p:nvPr/>
        </p:nvGrpSpPr>
        <p:grpSpPr>
          <a:xfrm>
            <a:off x="533400" y="1524000"/>
            <a:ext cx="8001000" cy="4114800"/>
            <a:chOff x="914400" y="1600200"/>
            <a:chExt cx="7315200" cy="1676400"/>
          </a:xfrm>
          <a:solidFill>
            <a:srgbClr val="6B6AB0"/>
          </a:solidFill>
        </p:grpSpPr>
        <p:sp>
          <p:nvSpPr>
            <p:cNvPr id="14" name="Rounded Rectangle 13"/>
            <p:cNvSpPr/>
            <p:nvPr/>
          </p:nvSpPr>
          <p:spPr>
            <a:xfrm>
              <a:off x="914400" y="1600200"/>
              <a:ext cx="7315200" cy="1676400"/>
            </a:xfrm>
            <a:prstGeom prst="roundRect">
              <a:avLst>
                <a:gd name="adj" fmla="val 12700"/>
              </a:avLst>
            </a:prstGeom>
            <a:grpFill/>
          </p:spPr>
          <p:style>
            <a:lnRef idx="0">
              <a:schemeClr val="accent1"/>
            </a:lnRef>
            <a:fillRef idx="3">
              <a:schemeClr val="accent1"/>
            </a:fillRef>
            <a:effectRef idx="3">
              <a:schemeClr val="accent1"/>
            </a:effectRef>
            <a:fontRef idx="minor">
              <a:schemeClr val="lt1"/>
            </a:fontRef>
          </p:style>
          <p:txBody>
            <a:bodyPr/>
            <a:lstStyle/>
            <a:p>
              <a:pPr eaLnBrk="0" hangingPunct="0">
                <a:lnSpc>
                  <a:spcPct val="90000"/>
                </a:lnSpc>
                <a:defRPr/>
              </a:pPr>
              <a:r>
                <a:rPr lang="en-US" b="1" dirty="0">
                  <a:solidFill>
                    <a:schemeClr val="bg1"/>
                  </a:solidFill>
                </a:rPr>
                <a:t>Lab Introduction</a:t>
              </a:r>
            </a:p>
          </p:txBody>
        </p:sp>
        <p:pic>
          <p:nvPicPr>
            <p:cNvPr id="25602" name="Picture 2" descr="C:\Users\Eric Enet\AppData\Local\Microsoft\Windows\Temporary Internet Files\Content.IE5\WTD7J0JU\MCj04316460000[1].png"/>
            <p:cNvPicPr>
              <a:picLocks noChangeAspect="1" noChangeArrowheads="1"/>
            </p:cNvPicPr>
            <p:nvPr/>
          </p:nvPicPr>
          <p:blipFill>
            <a:blip r:embed="rId3" cstate="print"/>
            <a:srcRect/>
            <a:stretch>
              <a:fillRect/>
            </a:stretch>
          </p:blipFill>
          <p:spPr bwMode="auto">
            <a:xfrm>
              <a:off x="1066800" y="2057400"/>
              <a:ext cx="1240971" cy="1066800"/>
            </a:xfrm>
            <a:prstGeom prst="rect">
              <a:avLst/>
            </a:prstGeom>
            <a:grpFill/>
          </p:spPr>
        </p:pic>
        <p:sp>
          <p:nvSpPr>
            <p:cNvPr id="15" name="Rounded Rectangle 14"/>
            <p:cNvSpPr/>
            <p:nvPr/>
          </p:nvSpPr>
          <p:spPr>
            <a:xfrm>
              <a:off x="2307771" y="1817511"/>
              <a:ext cx="5769428" cy="1306689"/>
            </a:xfrm>
            <a:prstGeom prst="roundRect">
              <a:avLst>
                <a:gd name="adj" fmla="val 13550"/>
              </a:avLst>
            </a:prstGeom>
            <a:solidFill>
              <a:schemeClr val="bg1"/>
            </a:solidFill>
          </p:spPr>
          <p:style>
            <a:lnRef idx="1">
              <a:schemeClr val="accent5"/>
            </a:lnRef>
            <a:fillRef idx="1001">
              <a:schemeClr val="lt1"/>
            </a:fillRef>
            <a:effectRef idx="2">
              <a:schemeClr val="accent5"/>
            </a:effectRef>
            <a:fontRef idx="minor">
              <a:schemeClr val="lt1"/>
            </a:fontRef>
          </p:style>
          <p:txBody>
            <a:bodyPr anchor="ctr"/>
            <a:lstStyle/>
            <a:p>
              <a:pPr>
                <a:defRPr/>
              </a:pPr>
              <a:endParaRPr lang="en-US" sz="3600" dirty="0">
                <a:solidFill>
                  <a:schemeClr val="tx1"/>
                </a:solidFill>
              </a:endParaRPr>
            </a:p>
          </p:txBody>
        </p:sp>
      </p:grpSp>
      <p:sp>
        <p:nvSpPr>
          <p:cNvPr id="5" name="Rectangle 4"/>
          <p:cNvSpPr/>
          <p:nvPr/>
        </p:nvSpPr>
        <p:spPr>
          <a:xfrm>
            <a:off x="2286000" y="2173879"/>
            <a:ext cx="5867400" cy="3083921"/>
          </a:xfrm>
          <a:prstGeom prst="rect">
            <a:avLst/>
          </a:prstGeom>
        </p:spPr>
        <p:txBody>
          <a:bodyPr wrap="square">
            <a:spAutoFit/>
          </a:bodyPr>
          <a:lstStyle/>
          <a:p>
            <a:pPr>
              <a:defRPr/>
            </a:pPr>
            <a:r>
              <a:rPr lang="en-US" sz="1800" dirty="0"/>
              <a:t>In this lab, you will:</a:t>
            </a:r>
          </a:p>
          <a:p>
            <a:pPr>
              <a:defRPr/>
            </a:pPr>
            <a:endParaRPr lang="en-US" sz="1800" dirty="0"/>
          </a:p>
          <a:p>
            <a:pPr marL="342900" indent="-342900">
              <a:buFont typeface="Wingdings" pitchFamily="2" charset="2"/>
              <a:buChar char="Ø"/>
              <a:defRPr/>
            </a:pPr>
            <a:r>
              <a:rPr lang="en-US" sz="1800" dirty="0"/>
              <a:t>Import UCO and OCO template objects from MES installation into Application Server Galaxy</a:t>
            </a:r>
          </a:p>
          <a:p>
            <a:pPr marL="342900" indent="-342900">
              <a:buFont typeface="Wingdings" pitchFamily="2" charset="2"/>
              <a:buChar char="Ø"/>
              <a:defRPr/>
            </a:pPr>
            <a:endParaRPr lang="en-US" sz="1800" dirty="0"/>
          </a:p>
          <a:p>
            <a:pPr marL="342900" indent="-342900">
              <a:buFont typeface="Wingdings" pitchFamily="2" charset="2"/>
              <a:buChar char="Ø"/>
              <a:defRPr/>
            </a:pPr>
            <a:r>
              <a:rPr lang="en-US" sz="1800" dirty="0"/>
              <a:t>Create a UCO and an OCO instance, respectively and contain them in the Bagger object (instance)</a:t>
            </a:r>
          </a:p>
          <a:p>
            <a:pPr marL="342900" indent="-342900">
              <a:buFont typeface="Wingdings" pitchFamily="2" charset="2"/>
              <a:buChar char="Ø"/>
              <a:defRPr/>
            </a:pPr>
            <a:endParaRPr lang="en-US" sz="1800" dirty="0"/>
          </a:p>
          <a:p>
            <a:pPr marL="342900" indent="-342900">
              <a:buFont typeface="Wingdings" pitchFamily="2" charset="2"/>
              <a:buChar char="Ø"/>
              <a:defRPr/>
            </a:pPr>
            <a:r>
              <a:rPr lang="en-US" sz="1800" dirty="0"/>
              <a:t>Build an MES entity model</a:t>
            </a:r>
          </a:p>
          <a:p>
            <a:pPr marL="342900" indent="-342900">
              <a:buFont typeface="Wingdings" pitchFamily="2" charset="2"/>
              <a:buChar char="Ø"/>
              <a:defRPr/>
            </a:pPr>
            <a:endParaRPr lang="en-US" sz="1800" dirty="0"/>
          </a:p>
          <a:p>
            <a:pPr marL="342900" indent="-342900">
              <a:buFont typeface="Wingdings" pitchFamily="2" charset="2"/>
              <a:buChar char="Ø"/>
              <a:defRPr/>
            </a:pPr>
            <a:r>
              <a:rPr lang="en-US" sz="1800" dirty="0"/>
              <a:t>Use MES Client to grant the user groups the access permission to the entities</a:t>
            </a:r>
          </a:p>
        </p:txBody>
      </p:sp>
      <p:grpSp>
        <p:nvGrpSpPr>
          <p:cNvPr id="8" name="Group 7"/>
          <p:cNvGrpSpPr/>
          <p:nvPr/>
        </p:nvGrpSpPr>
        <p:grpSpPr>
          <a:xfrm>
            <a:off x="7600944" y="1366814"/>
            <a:ext cx="857256" cy="995386"/>
            <a:chOff x="7381868" y="5214950"/>
            <a:chExt cx="857256" cy="995386"/>
          </a:xfrm>
        </p:grpSpPr>
        <p:sp>
          <p:nvSpPr>
            <p:cNvPr id="9" name="Rounded Rectangle 8"/>
            <p:cNvSpPr/>
            <p:nvPr/>
          </p:nvSpPr>
          <p:spPr bwMode="auto">
            <a:xfrm>
              <a:off x="7381868" y="5853146"/>
              <a:ext cx="857256" cy="357190"/>
            </a:xfrm>
            <a:prstGeom prst="roundRect">
              <a:avLst/>
            </a:prstGeom>
            <a:solidFill>
              <a:schemeClr val="accent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solidFill>
                    <a:srgbClr val="FF0000"/>
                  </a:solidFill>
                  <a:effectLst/>
                </a:rPr>
                <a:t>15 min</a:t>
              </a:r>
            </a:p>
          </p:txBody>
        </p:sp>
        <p:pic>
          <p:nvPicPr>
            <p:cNvPr id="10" name="Picture 9" descr="95"/>
            <p:cNvPicPr>
              <a:picLocks noChangeAspect="1" noChangeArrowheads="1"/>
            </p:cNvPicPr>
            <p:nvPr/>
          </p:nvPicPr>
          <p:blipFill>
            <a:blip r:embed="rId4" cstate="print"/>
            <a:srcRect/>
            <a:stretch>
              <a:fillRect/>
            </a:stretch>
          </p:blipFill>
          <p:spPr bwMode="auto">
            <a:xfrm>
              <a:off x="7477124" y="5214950"/>
              <a:ext cx="660400" cy="660399"/>
            </a:xfrm>
            <a:prstGeom prst="rect">
              <a:avLst/>
            </a:prstGeom>
            <a:noFill/>
            <a:ln w="9525">
              <a:noFill/>
              <a:miter lim="800000"/>
              <a:headEnd/>
              <a:tailEnd/>
            </a:ln>
          </p:spPr>
        </p:pic>
      </p:grpSp>
      <p:grpSp>
        <p:nvGrpSpPr>
          <p:cNvPr id="11" name="Group 13"/>
          <p:cNvGrpSpPr/>
          <p:nvPr/>
        </p:nvGrpSpPr>
        <p:grpSpPr>
          <a:xfrm>
            <a:off x="909653" y="5283212"/>
            <a:ext cx="1071547" cy="888988"/>
            <a:chOff x="517514" y="1414462"/>
            <a:chExt cx="1071547" cy="888988"/>
          </a:xfrm>
        </p:grpSpPr>
        <p:pic>
          <p:nvPicPr>
            <p:cNvPr id="12" name="Picture 20" descr="InTouch PC (On)"/>
            <p:cNvPicPr>
              <a:picLocks noChangeAspect="1" noChangeArrowheads="1"/>
            </p:cNvPicPr>
            <p:nvPr/>
          </p:nvPicPr>
          <p:blipFill>
            <a:blip r:embed="rId5" cstate="print"/>
            <a:srcRect/>
            <a:stretch>
              <a:fillRect/>
            </a:stretch>
          </p:blipFill>
          <p:spPr bwMode="auto">
            <a:xfrm>
              <a:off x="517514" y="1414462"/>
              <a:ext cx="872942" cy="728654"/>
            </a:xfrm>
            <a:prstGeom prst="rect">
              <a:avLst/>
            </a:prstGeom>
            <a:noFill/>
            <a:ln w="9525">
              <a:noFill/>
              <a:miter lim="800000"/>
              <a:headEnd/>
              <a:tailEnd/>
            </a:ln>
          </p:spPr>
        </p:pic>
        <p:pic>
          <p:nvPicPr>
            <p:cNvPr id="13" name="Picture 12" descr="146"/>
            <p:cNvPicPr>
              <a:picLocks noChangeAspect="1" noChangeArrowheads="1"/>
            </p:cNvPicPr>
            <p:nvPr/>
          </p:nvPicPr>
          <p:blipFill>
            <a:blip r:embed="rId6" cstate="print"/>
            <a:srcRect/>
            <a:stretch>
              <a:fillRect/>
            </a:stretch>
          </p:blipFill>
          <p:spPr bwMode="auto">
            <a:xfrm>
              <a:off x="1000100" y="1714488"/>
              <a:ext cx="588961" cy="588962"/>
            </a:xfrm>
            <a:prstGeom prst="rect">
              <a:avLst/>
            </a:prstGeom>
            <a:noFill/>
            <a:ln w="9525">
              <a:noFill/>
              <a:miter lim="800000"/>
              <a:headEnd/>
              <a:tailEnd/>
            </a:ln>
          </p:spPr>
        </p:pic>
      </p:grpSp>
    </p:spTree>
    <p:extLst>
      <p:ext uri="{BB962C8B-B14F-4D97-AF65-F5344CB8AC3E}">
        <p14:creationId xmlns:p14="http://schemas.microsoft.com/office/powerpoint/2010/main" val="2365357844"/>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1"/>
          <p:cNvSpPr>
            <a:spLocks noGrp="1"/>
          </p:cNvSpPr>
          <p:nvPr>
            <p:ph type="title"/>
          </p:nvPr>
        </p:nvSpPr>
        <p:spPr>
          <a:xfrm>
            <a:off x="431800" y="457200"/>
            <a:ext cx="8281988" cy="685800"/>
          </a:xfrm>
        </p:spPr>
        <p:txBody>
          <a:bodyPr/>
          <a:lstStyle/>
          <a:p>
            <a:r>
              <a:rPr lang="en-US" dirty="0"/>
              <a:t>MES Entity Model</a:t>
            </a:r>
          </a:p>
        </p:txBody>
      </p:sp>
      <p:sp>
        <p:nvSpPr>
          <p:cNvPr id="28" name="TextBox 27"/>
          <p:cNvSpPr txBox="1"/>
          <p:nvPr/>
        </p:nvSpPr>
        <p:spPr>
          <a:xfrm>
            <a:off x="533400" y="5410200"/>
            <a:ext cx="8153400" cy="341632"/>
          </a:xfrm>
          <a:prstGeom prst="rect">
            <a:avLst/>
          </a:prstGeom>
          <a:noFill/>
        </p:spPr>
        <p:txBody>
          <a:bodyPr wrap="square" rtlCol="0">
            <a:spAutoFit/>
          </a:bodyPr>
          <a:lstStyle/>
          <a:p>
            <a:r>
              <a:rPr lang="en-US" sz="1800" dirty="0"/>
              <a:t>The MES entity model </a:t>
            </a:r>
            <a:r>
              <a:rPr lang="en-US" sz="1800" dirty="0">
                <a:sym typeface="Wingdings" pitchFamily="2" charset="2"/>
              </a:rPr>
              <a:t> T</a:t>
            </a:r>
            <a:r>
              <a:rPr lang="en-US" sz="1800" dirty="0"/>
              <a:t>he Application Server Model View</a:t>
            </a:r>
          </a:p>
        </p:txBody>
      </p:sp>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088" y="1143000"/>
            <a:ext cx="4176993"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425" y="2133600"/>
            <a:ext cx="269557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bwMode="auto">
          <a:xfrm>
            <a:off x="5531889" y="2514600"/>
            <a:ext cx="1600200" cy="657225"/>
          </a:xfrm>
          <a:prstGeom prst="roundRect">
            <a:avLst/>
          </a:prstGeom>
          <a:noFill/>
          <a:ln w="3810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ounded Rectangle 7"/>
          <p:cNvSpPr/>
          <p:nvPr/>
        </p:nvSpPr>
        <p:spPr bwMode="auto">
          <a:xfrm>
            <a:off x="1264689" y="2819400"/>
            <a:ext cx="1600200" cy="657225"/>
          </a:xfrm>
          <a:prstGeom prst="roundRect">
            <a:avLst/>
          </a:prstGeom>
          <a:noFill/>
          <a:ln w="3810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r>
              <a:rPr lang="en-US"/>
              <a:t>Slide </a:t>
            </a:r>
            <a:fld id="{62A5C608-47ED-4AA3-BABC-1C0D4F14AEAB}" type="slidenum">
              <a:rPr lang="en-US" smtClean="0"/>
              <a:pPr>
                <a:defRPr/>
              </a:pPr>
              <a:t>11</a:t>
            </a:fld>
            <a:endParaRPr lang="en-US"/>
          </a:p>
        </p:txBody>
      </p:sp>
      <p:pic>
        <p:nvPicPr>
          <p:cNvPr id="9218" name="Picture 2" descr="http://ts2.mm.bing.net/th?id=H.5047789987039045&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1524000"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6400" y="1606284"/>
            <a:ext cx="7086600" cy="4081117"/>
          </a:xfrm>
          <a:prstGeom prst="rect">
            <a:avLst/>
          </a:prstGeom>
          <a:noFill/>
        </p:spPr>
        <p:txBody>
          <a:bodyPr wrap="square" rtlCol="0">
            <a:spAutoFit/>
          </a:bodyPr>
          <a:lstStyle/>
          <a:p>
            <a:r>
              <a:rPr lang="en-US" sz="2400" dirty="0"/>
              <a:t>“Export User and Roles to MES DB…”</a:t>
            </a:r>
          </a:p>
          <a:p>
            <a:endParaRPr lang="en-US" sz="2400" dirty="0"/>
          </a:p>
          <a:p>
            <a:pPr marL="342900" indent="-342900">
              <a:buFont typeface="Wingdings" pitchFamily="2" charset="2"/>
              <a:buChar char="Ø"/>
            </a:pPr>
            <a:r>
              <a:rPr lang="en-US" sz="2400" dirty="0"/>
              <a:t>A utility in IDE Extension</a:t>
            </a:r>
          </a:p>
          <a:p>
            <a:pPr marL="285750" indent="-285750">
              <a:buFont typeface="Wingdings" pitchFamily="2" charset="2"/>
              <a:buChar char="Ø"/>
            </a:pPr>
            <a:endParaRPr lang="en-US" sz="2400" dirty="0"/>
          </a:p>
          <a:p>
            <a:pPr marL="285750" indent="-285750">
              <a:buFont typeface="Wingdings" pitchFamily="2" charset="2"/>
              <a:buChar char="Ø"/>
            </a:pPr>
            <a:r>
              <a:rPr lang="en-US" sz="2400" dirty="0"/>
              <a:t>Security mode must match each other</a:t>
            </a:r>
          </a:p>
          <a:p>
            <a:pPr marL="742950" lvl="1" indent="-285750">
              <a:buFont typeface="Wingdings" pitchFamily="2" charset="2"/>
              <a:buChar char="§"/>
            </a:pPr>
            <a:r>
              <a:rPr lang="en-US" sz="2400" dirty="0"/>
              <a:t>Galaxy </a:t>
            </a:r>
            <a:r>
              <a:rPr lang="en-US" sz="2400" dirty="0">
                <a:sym typeface="Wingdings" pitchFamily="2" charset="2"/>
              </a:rPr>
              <a:t> Native</a:t>
            </a:r>
          </a:p>
          <a:p>
            <a:pPr marL="742950" lvl="1" indent="-285750">
              <a:buFont typeface="Wingdings" pitchFamily="2" charset="2"/>
              <a:buChar char="§"/>
            </a:pPr>
            <a:r>
              <a:rPr lang="en-US" sz="2400" dirty="0">
                <a:sym typeface="Wingdings" pitchFamily="2" charset="2"/>
              </a:rPr>
              <a:t>OS User  OS User</a:t>
            </a:r>
          </a:p>
          <a:p>
            <a:pPr marL="742950" lvl="1" indent="-285750">
              <a:buFont typeface="Wingdings" pitchFamily="2" charset="2"/>
              <a:buChar char="§"/>
            </a:pPr>
            <a:r>
              <a:rPr lang="en-US" sz="2400" dirty="0">
                <a:sym typeface="Wingdings" pitchFamily="2" charset="2"/>
              </a:rPr>
              <a:t>OS Group  OS Group</a:t>
            </a:r>
          </a:p>
          <a:p>
            <a:pPr marL="285750" indent="-285750">
              <a:buFont typeface="Wingdings" pitchFamily="2" charset="2"/>
              <a:buChar char="Ø"/>
            </a:pPr>
            <a:endParaRPr lang="en-US" sz="2400" dirty="0">
              <a:sym typeface="Wingdings" pitchFamily="2" charset="2"/>
            </a:endParaRPr>
          </a:p>
          <a:p>
            <a:pPr marL="285750" indent="-285750">
              <a:buFont typeface="Wingdings" pitchFamily="2" charset="2"/>
              <a:buChar char="Ø"/>
            </a:pPr>
            <a:r>
              <a:rPr lang="en-US" sz="2400" dirty="0">
                <a:sym typeface="Wingdings" pitchFamily="2" charset="2"/>
              </a:rPr>
              <a:t>Roles (ArchestrA) =&gt; User Groups (MES)</a:t>
            </a:r>
          </a:p>
          <a:p>
            <a:pPr marL="742950" lvl="1" indent="-285750">
              <a:buFont typeface="Wingdings" pitchFamily="2" charset="2"/>
              <a:buChar char="§"/>
            </a:pPr>
            <a:endParaRPr lang="en-US" sz="2400" dirty="0">
              <a:sym typeface="Wingdings" pitchFamily="2" charset="2"/>
            </a:endParaRPr>
          </a:p>
          <a:p>
            <a:pPr marL="742950" lvl="1" indent="-285750">
              <a:buFont typeface="Wingdings" pitchFamily="2" charset="2"/>
              <a:buChar char="§"/>
            </a:pPr>
            <a:r>
              <a:rPr lang="en-US" sz="2400" dirty="0">
                <a:sym typeface="Wingdings" pitchFamily="2" charset="2"/>
              </a:rPr>
              <a:t>“Default” role in ArchestrA ignored in MES</a:t>
            </a:r>
          </a:p>
        </p:txBody>
      </p:sp>
      <p:sp>
        <p:nvSpPr>
          <p:cNvPr id="8" name="Title 1"/>
          <p:cNvSpPr txBox="1">
            <a:spLocks/>
          </p:cNvSpPr>
          <p:nvPr/>
        </p:nvSpPr>
        <p:spPr bwMode="auto">
          <a:xfrm>
            <a:off x="481012" y="533400"/>
            <a:ext cx="82819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a:lstStyle>
          <a:p>
            <a:r>
              <a:rPr lang="en-US" dirty="0"/>
              <a:t>A</a:t>
            </a:r>
            <a:r>
              <a:rPr lang="en-US" baseline="30000" dirty="0"/>
              <a:t>2</a:t>
            </a:r>
            <a:r>
              <a:rPr lang="en-US" dirty="0"/>
              <a:t> User and Role Export</a:t>
            </a:r>
          </a:p>
        </p:txBody>
      </p:sp>
      <p:sp>
        <p:nvSpPr>
          <p:cNvPr id="9" name="Line 7"/>
          <p:cNvSpPr>
            <a:spLocks noChangeShapeType="1"/>
          </p:cNvSpPr>
          <p:nvPr/>
        </p:nvSpPr>
        <p:spPr bwMode="auto">
          <a:xfrm>
            <a:off x="457199" y="1447800"/>
            <a:ext cx="4953001"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wrap="square">
            <a:spAutoFit/>
          </a:bodyPr>
          <a:lstStyle/>
          <a:p>
            <a:pPr eaLnBrk="0" hangingPunct="0">
              <a:lnSpc>
                <a:spcPct val="90000"/>
              </a:lnSpc>
              <a:defRPr/>
            </a:pPr>
            <a:endParaRPr lang="en-US" dirty="0"/>
          </a:p>
        </p:txBody>
      </p:sp>
    </p:spTree>
    <p:extLst>
      <p:ext uri="{BB962C8B-B14F-4D97-AF65-F5344CB8AC3E}">
        <p14:creationId xmlns:p14="http://schemas.microsoft.com/office/powerpoint/2010/main" val="33334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 calcmode="lin" valueType="num">
                                      <p:cBhvr additive="base">
                                        <p:cTn id="3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991320"/>
            <a:ext cx="790575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descr="http://www.clker.com/cliparts/X/G/K/x/C/7/check-mark-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5300" y="4465935"/>
            <a:ext cx="533400" cy="49428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mricons.com/store/png/121934_40764_128_delivery_truck_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0710" y="971080"/>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cons.iconarchive.com/icons/mymovingreviews/3d-movers/512/truck-brown-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6425" y="3249392"/>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481012" y="533400"/>
            <a:ext cx="82819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a:lstStyle>
          <a:p>
            <a:r>
              <a:rPr lang="en-US" dirty="0"/>
              <a:t>Identify the Process</a:t>
            </a:r>
          </a:p>
        </p:txBody>
      </p:sp>
      <p:sp>
        <p:nvSpPr>
          <p:cNvPr id="2" name="TextBox 1"/>
          <p:cNvSpPr txBox="1"/>
          <p:nvPr/>
        </p:nvSpPr>
        <p:spPr>
          <a:xfrm>
            <a:off x="5065190" y="1124700"/>
            <a:ext cx="3577740" cy="867930"/>
          </a:xfrm>
          <a:prstGeom prst="rect">
            <a:avLst/>
          </a:prstGeom>
          <a:noFill/>
        </p:spPr>
        <p:txBody>
          <a:bodyPr wrap="square" rtlCol="0">
            <a:spAutoFit/>
          </a:bodyPr>
          <a:lstStyle/>
          <a:p>
            <a:pPr algn="ctr"/>
            <a:r>
              <a:rPr lang="en-US" sz="2800" b="1" dirty="0">
                <a:solidFill>
                  <a:schemeClr val="accent6">
                    <a:lumMod val="50000"/>
                  </a:schemeClr>
                </a:solidFill>
                <a:latin typeface="Harlow Solid Italic" pitchFamily="82" charset="0"/>
              </a:rPr>
              <a:t>Mixed Nut Packaging Factory</a:t>
            </a:r>
          </a:p>
        </p:txBody>
      </p:sp>
    </p:spTree>
    <p:extLst>
      <p:ext uri="{BB962C8B-B14F-4D97-AF65-F5344CB8AC3E}">
        <p14:creationId xmlns:p14="http://schemas.microsoft.com/office/powerpoint/2010/main" val="2670541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42"/>
                                        </p:tgtEl>
                                        <p:attrNameLst>
                                          <p:attrName>style.visibility</p:attrName>
                                        </p:attrNameLst>
                                      </p:cBhvr>
                                      <p:to>
                                        <p:strVal val="visible"/>
                                      </p:to>
                                    </p:set>
                                    <p:animEffect transition="in" filter="wipe(down)">
                                      <p:cBhvr>
                                        <p:cTn id="22" dur="5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81000"/>
            <a:ext cx="8281988" cy="904875"/>
          </a:xfrm>
        </p:spPr>
        <p:txBody>
          <a:bodyPr>
            <a:normAutofit/>
          </a:bodyPr>
          <a:lstStyle/>
          <a:p>
            <a:pPr>
              <a:defRPr/>
            </a:pPr>
            <a:r>
              <a:rPr lang="en-US" dirty="0"/>
              <a:t>Lab 2</a:t>
            </a:r>
            <a:br>
              <a:rPr lang="en-US" dirty="0"/>
            </a:br>
            <a:r>
              <a:rPr lang="en-US" dirty="0"/>
              <a:t>Creating a Galaxy</a:t>
            </a:r>
          </a:p>
        </p:txBody>
      </p:sp>
      <p:grpSp>
        <p:nvGrpSpPr>
          <p:cNvPr id="3" name="Group 16"/>
          <p:cNvGrpSpPr/>
          <p:nvPr/>
        </p:nvGrpSpPr>
        <p:grpSpPr>
          <a:xfrm>
            <a:off x="533400" y="1524000"/>
            <a:ext cx="8001000" cy="4114800"/>
            <a:chOff x="914400" y="1600200"/>
            <a:chExt cx="7315200" cy="1676400"/>
          </a:xfrm>
          <a:solidFill>
            <a:srgbClr val="6B6AB0"/>
          </a:solidFill>
        </p:grpSpPr>
        <p:sp>
          <p:nvSpPr>
            <p:cNvPr id="14" name="Rounded Rectangle 13"/>
            <p:cNvSpPr/>
            <p:nvPr/>
          </p:nvSpPr>
          <p:spPr>
            <a:xfrm>
              <a:off x="914400" y="1600200"/>
              <a:ext cx="7315200" cy="1676400"/>
            </a:xfrm>
            <a:prstGeom prst="roundRect">
              <a:avLst>
                <a:gd name="adj" fmla="val 12700"/>
              </a:avLst>
            </a:prstGeom>
            <a:grpFill/>
          </p:spPr>
          <p:style>
            <a:lnRef idx="0">
              <a:schemeClr val="accent1"/>
            </a:lnRef>
            <a:fillRef idx="3">
              <a:schemeClr val="accent1"/>
            </a:fillRef>
            <a:effectRef idx="3">
              <a:schemeClr val="accent1"/>
            </a:effectRef>
            <a:fontRef idx="minor">
              <a:schemeClr val="lt1"/>
            </a:fontRef>
          </p:style>
          <p:txBody>
            <a:bodyPr/>
            <a:lstStyle/>
            <a:p>
              <a:pPr eaLnBrk="0" hangingPunct="0">
                <a:lnSpc>
                  <a:spcPct val="90000"/>
                </a:lnSpc>
                <a:defRPr/>
              </a:pPr>
              <a:r>
                <a:rPr lang="en-US" b="1" dirty="0">
                  <a:solidFill>
                    <a:schemeClr val="bg1"/>
                  </a:solidFill>
                </a:rPr>
                <a:t>Lab Introduction</a:t>
              </a:r>
            </a:p>
          </p:txBody>
        </p:sp>
        <p:pic>
          <p:nvPicPr>
            <p:cNvPr id="25602" name="Picture 2" descr="C:\Users\Eric Enet\AppData\Local\Microsoft\Windows\Temporary Internet Files\Content.IE5\WTD7J0JU\MCj04316460000[1].png"/>
            <p:cNvPicPr>
              <a:picLocks noChangeAspect="1" noChangeArrowheads="1"/>
            </p:cNvPicPr>
            <p:nvPr/>
          </p:nvPicPr>
          <p:blipFill>
            <a:blip r:embed="rId3" cstate="print"/>
            <a:srcRect/>
            <a:stretch>
              <a:fillRect/>
            </a:stretch>
          </p:blipFill>
          <p:spPr bwMode="auto">
            <a:xfrm>
              <a:off x="1066800" y="2057400"/>
              <a:ext cx="1240971" cy="1066800"/>
            </a:xfrm>
            <a:prstGeom prst="rect">
              <a:avLst/>
            </a:prstGeom>
            <a:grpFill/>
          </p:spPr>
        </p:pic>
        <p:sp>
          <p:nvSpPr>
            <p:cNvPr id="15" name="Rounded Rectangle 14"/>
            <p:cNvSpPr/>
            <p:nvPr/>
          </p:nvSpPr>
          <p:spPr>
            <a:xfrm>
              <a:off x="2307771" y="1817511"/>
              <a:ext cx="5769428" cy="1306689"/>
            </a:xfrm>
            <a:prstGeom prst="roundRect">
              <a:avLst>
                <a:gd name="adj" fmla="val 13550"/>
              </a:avLst>
            </a:prstGeom>
            <a:solidFill>
              <a:schemeClr val="bg1"/>
            </a:solidFill>
          </p:spPr>
          <p:style>
            <a:lnRef idx="1">
              <a:schemeClr val="accent5"/>
            </a:lnRef>
            <a:fillRef idx="1001">
              <a:schemeClr val="lt1"/>
            </a:fillRef>
            <a:effectRef idx="2">
              <a:schemeClr val="accent5"/>
            </a:effectRef>
            <a:fontRef idx="minor">
              <a:schemeClr val="lt1"/>
            </a:fontRef>
          </p:style>
          <p:txBody>
            <a:bodyPr anchor="ctr"/>
            <a:lstStyle/>
            <a:p>
              <a:pPr>
                <a:defRPr/>
              </a:pPr>
              <a:r>
                <a:rPr lang="en-US" sz="3200" dirty="0">
                  <a:solidFill>
                    <a:schemeClr val="tx1"/>
                  </a:solidFill>
                </a:rPr>
                <a:t>In this lab, you will create a base App Server Galaxy, import preconfigured objects, and examine the production plant model in the Galaxy.</a:t>
              </a:r>
              <a:endParaRPr lang="en-US" sz="3600" dirty="0">
                <a:solidFill>
                  <a:schemeClr val="tx1"/>
                </a:solidFill>
              </a:endParaRPr>
            </a:p>
          </p:txBody>
        </p:sp>
      </p:grpSp>
      <p:grpSp>
        <p:nvGrpSpPr>
          <p:cNvPr id="7" name="Group 6"/>
          <p:cNvGrpSpPr/>
          <p:nvPr/>
        </p:nvGrpSpPr>
        <p:grpSpPr>
          <a:xfrm>
            <a:off x="7600944" y="1366814"/>
            <a:ext cx="857256" cy="995386"/>
            <a:chOff x="7381868" y="5214950"/>
            <a:chExt cx="857256" cy="995386"/>
          </a:xfrm>
        </p:grpSpPr>
        <p:sp>
          <p:nvSpPr>
            <p:cNvPr id="8" name="Rounded Rectangle 7"/>
            <p:cNvSpPr/>
            <p:nvPr/>
          </p:nvSpPr>
          <p:spPr bwMode="auto">
            <a:xfrm>
              <a:off x="7381868" y="5853146"/>
              <a:ext cx="857256" cy="357190"/>
            </a:xfrm>
            <a:prstGeom prst="roundRect">
              <a:avLst/>
            </a:prstGeom>
            <a:solidFill>
              <a:schemeClr val="accent1">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solidFill>
                    <a:srgbClr val="FF0000"/>
                  </a:solidFill>
                  <a:effectLst/>
                </a:rPr>
                <a:t>15 min</a:t>
              </a:r>
            </a:p>
          </p:txBody>
        </p:sp>
        <p:pic>
          <p:nvPicPr>
            <p:cNvPr id="9" name="Picture 8" descr="95"/>
            <p:cNvPicPr>
              <a:picLocks noChangeAspect="1" noChangeArrowheads="1"/>
            </p:cNvPicPr>
            <p:nvPr/>
          </p:nvPicPr>
          <p:blipFill>
            <a:blip r:embed="rId4" cstate="print"/>
            <a:srcRect/>
            <a:stretch>
              <a:fillRect/>
            </a:stretch>
          </p:blipFill>
          <p:spPr bwMode="auto">
            <a:xfrm>
              <a:off x="7477124" y="5214950"/>
              <a:ext cx="660400" cy="660399"/>
            </a:xfrm>
            <a:prstGeom prst="rect">
              <a:avLst/>
            </a:prstGeom>
            <a:noFill/>
            <a:ln w="9525">
              <a:noFill/>
              <a:miter lim="800000"/>
              <a:headEnd/>
              <a:tailEnd/>
            </a:ln>
          </p:spPr>
        </p:pic>
      </p:grpSp>
      <p:grpSp>
        <p:nvGrpSpPr>
          <p:cNvPr id="10" name="Group 13"/>
          <p:cNvGrpSpPr/>
          <p:nvPr/>
        </p:nvGrpSpPr>
        <p:grpSpPr>
          <a:xfrm>
            <a:off x="909653" y="5283212"/>
            <a:ext cx="1071547" cy="888988"/>
            <a:chOff x="517514" y="1414462"/>
            <a:chExt cx="1071547" cy="888988"/>
          </a:xfrm>
        </p:grpSpPr>
        <p:pic>
          <p:nvPicPr>
            <p:cNvPr id="11" name="Picture 20" descr="InTouch PC (On)"/>
            <p:cNvPicPr>
              <a:picLocks noChangeAspect="1" noChangeArrowheads="1"/>
            </p:cNvPicPr>
            <p:nvPr/>
          </p:nvPicPr>
          <p:blipFill>
            <a:blip r:embed="rId5" cstate="print"/>
            <a:srcRect/>
            <a:stretch>
              <a:fillRect/>
            </a:stretch>
          </p:blipFill>
          <p:spPr bwMode="auto">
            <a:xfrm>
              <a:off x="517514" y="1414462"/>
              <a:ext cx="872942" cy="728654"/>
            </a:xfrm>
            <a:prstGeom prst="rect">
              <a:avLst/>
            </a:prstGeom>
            <a:noFill/>
            <a:ln w="9525">
              <a:noFill/>
              <a:miter lim="800000"/>
              <a:headEnd/>
              <a:tailEnd/>
            </a:ln>
          </p:spPr>
        </p:pic>
        <p:pic>
          <p:nvPicPr>
            <p:cNvPr id="12" name="Picture 11" descr="146"/>
            <p:cNvPicPr>
              <a:picLocks noChangeAspect="1" noChangeArrowheads="1"/>
            </p:cNvPicPr>
            <p:nvPr/>
          </p:nvPicPr>
          <p:blipFill>
            <a:blip r:embed="rId6" cstate="print"/>
            <a:srcRect/>
            <a:stretch>
              <a:fillRect/>
            </a:stretch>
          </p:blipFill>
          <p:spPr bwMode="auto">
            <a:xfrm>
              <a:off x="1000100" y="1714488"/>
              <a:ext cx="588961" cy="588962"/>
            </a:xfrm>
            <a:prstGeom prst="rect">
              <a:avLst/>
            </a:prstGeom>
            <a:noFill/>
            <a:ln w="9525">
              <a:noFill/>
              <a:miter lim="800000"/>
              <a:headEnd/>
              <a:tailEnd/>
            </a:ln>
          </p:spPr>
        </p:pic>
      </p:grpSp>
    </p:spTree>
    <p:extLst>
      <p:ext uri="{BB962C8B-B14F-4D97-AF65-F5344CB8AC3E}">
        <p14:creationId xmlns:p14="http://schemas.microsoft.com/office/powerpoint/2010/main" val="2613801385"/>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6"/>
          <p:cNvSpPr>
            <a:spLocks noChangeArrowheads="1"/>
          </p:cNvSpPr>
          <p:nvPr/>
        </p:nvSpPr>
        <p:spPr bwMode="auto">
          <a:xfrm>
            <a:off x="3276600" y="1905000"/>
            <a:ext cx="4800600" cy="2419124"/>
          </a:xfrm>
          <a:prstGeom prst="rect">
            <a:avLst/>
          </a:prstGeom>
          <a:noFill/>
          <a:ln w="9525">
            <a:noFill/>
            <a:miter lim="800000"/>
            <a:headEnd/>
            <a:tailEnd/>
          </a:ln>
        </p:spPr>
        <p:txBody>
          <a:bodyPr wrap="square">
            <a:spAutoFit/>
          </a:bodyPr>
          <a:lstStyle/>
          <a:p>
            <a:r>
              <a:rPr lang="en-US" sz="2400" dirty="0"/>
              <a:t>An MES definition representing an equipment used in production</a:t>
            </a:r>
          </a:p>
          <a:p>
            <a:endParaRPr lang="en-US" sz="2400" dirty="0"/>
          </a:p>
          <a:p>
            <a:pPr marL="285750" indent="-285750">
              <a:buFont typeface="Wingdings" pitchFamily="2" charset="2"/>
              <a:buChar char="Ø"/>
            </a:pPr>
            <a:r>
              <a:rPr lang="en-US" sz="2400" dirty="0"/>
              <a:t>Has assigned </a:t>
            </a:r>
            <a:r>
              <a:rPr lang="en-US" sz="2400" b="1" dirty="0"/>
              <a:t>Capabilities</a:t>
            </a:r>
          </a:p>
          <a:p>
            <a:endParaRPr lang="en-US" sz="2400" b="1" dirty="0"/>
          </a:p>
          <a:p>
            <a:pPr marL="285750" indent="-285750">
              <a:buFont typeface="Wingdings" pitchFamily="2" charset="2"/>
              <a:buChar char="Ø"/>
            </a:pPr>
            <a:r>
              <a:rPr lang="en-US" sz="2400" dirty="0"/>
              <a:t>Organized in a hierarchy</a:t>
            </a:r>
          </a:p>
          <a:p>
            <a:endParaRPr lang="en-US" sz="2400" dirty="0"/>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08015"/>
            <a:ext cx="243109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481012" y="533400"/>
            <a:ext cx="82819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a:lstStyle>
          <a:p>
            <a:r>
              <a:rPr lang="en-US" dirty="0"/>
              <a:t>MES Entity</a:t>
            </a:r>
          </a:p>
        </p:txBody>
      </p:sp>
      <p:sp>
        <p:nvSpPr>
          <p:cNvPr id="8" name="Line 7"/>
          <p:cNvSpPr>
            <a:spLocks noChangeShapeType="1"/>
          </p:cNvSpPr>
          <p:nvPr/>
        </p:nvSpPr>
        <p:spPr bwMode="auto">
          <a:xfrm>
            <a:off x="457199" y="1447800"/>
            <a:ext cx="2194551"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wrap="square">
            <a:spAutoFit/>
          </a:bodyPr>
          <a:lstStyle/>
          <a:p>
            <a:pPr eaLnBrk="0" hangingPunct="0">
              <a:lnSpc>
                <a:spcPct val="90000"/>
              </a:lnSpc>
              <a:defRPr/>
            </a:pPr>
            <a:endParaRPr lang="en-U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anim calcmode="lin" valueType="num">
                                      <p:cBhvr additive="base">
                                        <p:cTn id="7" dur="500" fill="hold"/>
                                        <p:tgtEl>
                                          <p:spTgt spid="389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7">
                                            <p:txEl>
                                              <p:pRg st="2" end="2"/>
                                            </p:txEl>
                                          </p:spTgt>
                                        </p:tgtEl>
                                        <p:attrNameLst>
                                          <p:attrName>style.visibility</p:attrName>
                                        </p:attrNameLst>
                                      </p:cBhvr>
                                      <p:to>
                                        <p:strVal val="visible"/>
                                      </p:to>
                                    </p:set>
                                    <p:anim calcmode="lin" valueType="num">
                                      <p:cBhvr additive="base">
                                        <p:cTn id="13" dur="500" fill="hold"/>
                                        <p:tgtEl>
                                          <p:spTgt spid="3891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917">
                                            <p:txEl>
                                              <p:pRg st="4" end="4"/>
                                            </p:txEl>
                                          </p:spTgt>
                                        </p:tgtEl>
                                        <p:attrNameLst>
                                          <p:attrName>style.visibility</p:attrName>
                                        </p:attrNameLst>
                                      </p:cBhvr>
                                      <p:to>
                                        <p:strVal val="visible"/>
                                      </p:to>
                                    </p:set>
                                    <p:anim calcmode="lin" valueType="num">
                                      <p:cBhvr additive="base">
                                        <p:cTn id="19" dur="500" fill="hold"/>
                                        <p:tgtEl>
                                          <p:spTgt spid="3891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6"/>
          <p:cNvSpPr>
            <a:spLocks noChangeArrowheads="1"/>
          </p:cNvSpPr>
          <p:nvPr/>
        </p:nvSpPr>
        <p:spPr bwMode="auto">
          <a:xfrm>
            <a:off x="3276600" y="1689080"/>
            <a:ext cx="5638800" cy="3748719"/>
          </a:xfrm>
          <a:prstGeom prst="rect">
            <a:avLst/>
          </a:prstGeom>
          <a:noFill/>
          <a:ln w="9525">
            <a:noFill/>
            <a:miter lim="800000"/>
            <a:headEnd/>
            <a:tailEnd/>
          </a:ln>
        </p:spPr>
        <p:txBody>
          <a:bodyPr wrap="square">
            <a:spAutoFit/>
          </a:bodyPr>
          <a:lstStyle/>
          <a:p>
            <a:r>
              <a:rPr lang="en-US" sz="2400" dirty="0"/>
              <a:t>Entity containment relationship</a:t>
            </a:r>
          </a:p>
          <a:p>
            <a:endParaRPr lang="en-US" sz="2400" dirty="0"/>
          </a:p>
          <a:p>
            <a:pPr marL="285750" indent="-285750">
              <a:buFont typeface="Wingdings" pitchFamily="2" charset="2"/>
              <a:buChar char="Ø"/>
            </a:pPr>
            <a:r>
              <a:rPr lang="en-US" sz="2400" dirty="0"/>
              <a:t>Contains plant area in hierarchical entity chain</a:t>
            </a:r>
            <a:endParaRPr lang="en-US" sz="2400" b="1" dirty="0"/>
          </a:p>
          <a:p>
            <a:pPr marL="285750" indent="-285750">
              <a:buFont typeface="Wingdings" pitchFamily="2" charset="2"/>
              <a:buChar char="Ø"/>
            </a:pPr>
            <a:endParaRPr lang="en-US" sz="2400" b="1" dirty="0"/>
          </a:p>
          <a:p>
            <a:pPr marL="285750" indent="-285750">
              <a:buFont typeface="Wingdings" pitchFamily="2" charset="2"/>
              <a:buChar char="Ø"/>
            </a:pPr>
            <a:r>
              <a:rPr lang="en-US" sz="2400" dirty="0"/>
              <a:t>Area entity often assigned “Can Schedule Shifts” capability</a:t>
            </a:r>
          </a:p>
          <a:p>
            <a:pPr marL="285750" indent="-285750">
              <a:buFont typeface="Wingdings" pitchFamily="2" charset="2"/>
              <a:buChar char="Ø"/>
            </a:pPr>
            <a:endParaRPr lang="en-US" sz="2400" dirty="0"/>
          </a:p>
          <a:p>
            <a:pPr marL="285750" indent="-285750">
              <a:buFont typeface="Wingdings" pitchFamily="2" charset="2"/>
              <a:buChar char="Ø"/>
            </a:pPr>
            <a:r>
              <a:rPr lang="en-US" sz="2400" dirty="0"/>
              <a:t>Consistent with plant modeling in Application Server</a:t>
            </a:r>
          </a:p>
          <a:p>
            <a:endParaRPr lang="en-US"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8" y="1676400"/>
            <a:ext cx="270759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481012" y="533400"/>
            <a:ext cx="82819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a:lstStyle>
          <a:p>
            <a:r>
              <a:rPr lang="en-US" dirty="0"/>
              <a:t>MES Entity Model</a:t>
            </a:r>
          </a:p>
        </p:txBody>
      </p:sp>
      <p:sp>
        <p:nvSpPr>
          <p:cNvPr id="8" name="Line 7"/>
          <p:cNvSpPr>
            <a:spLocks noChangeShapeType="1"/>
          </p:cNvSpPr>
          <p:nvPr/>
        </p:nvSpPr>
        <p:spPr bwMode="auto">
          <a:xfrm>
            <a:off x="457199" y="1447800"/>
            <a:ext cx="3577131"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wrap="square">
            <a:spAutoFit/>
          </a:bodyPr>
          <a:lstStyle/>
          <a:p>
            <a:pPr eaLnBrk="0" hangingPunct="0">
              <a:lnSpc>
                <a:spcPct val="90000"/>
              </a:lnSpc>
              <a:defRPr/>
            </a:pPr>
            <a:endParaRPr lang="en-US" dirty="0"/>
          </a:p>
        </p:txBody>
      </p:sp>
    </p:spTree>
    <p:extLst>
      <p:ext uri="{BB962C8B-B14F-4D97-AF65-F5344CB8AC3E}">
        <p14:creationId xmlns:p14="http://schemas.microsoft.com/office/powerpoint/2010/main" val="2232183389"/>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anim calcmode="lin" valueType="num">
                                      <p:cBhvr additive="base">
                                        <p:cTn id="7" dur="500" fill="hold"/>
                                        <p:tgtEl>
                                          <p:spTgt spid="389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7">
                                            <p:txEl>
                                              <p:pRg st="2" end="2"/>
                                            </p:txEl>
                                          </p:spTgt>
                                        </p:tgtEl>
                                        <p:attrNameLst>
                                          <p:attrName>style.visibility</p:attrName>
                                        </p:attrNameLst>
                                      </p:cBhvr>
                                      <p:to>
                                        <p:strVal val="visible"/>
                                      </p:to>
                                    </p:set>
                                    <p:anim calcmode="lin" valueType="num">
                                      <p:cBhvr additive="base">
                                        <p:cTn id="13" dur="500" fill="hold"/>
                                        <p:tgtEl>
                                          <p:spTgt spid="3891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917">
                                            <p:txEl>
                                              <p:pRg st="4" end="4"/>
                                            </p:txEl>
                                          </p:spTgt>
                                        </p:tgtEl>
                                        <p:attrNameLst>
                                          <p:attrName>style.visibility</p:attrName>
                                        </p:attrNameLst>
                                      </p:cBhvr>
                                      <p:to>
                                        <p:strVal val="visible"/>
                                      </p:to>
                                    </p:set>
                                    <p:anim calcmode="lin" valueType="num">
                                      <p:cBhvr additive="base">
                                        <p:cTn id="19" dur="500" fill="hold"/>
                                        <p:tgtEl>
                                          <p:spTgt spid="3891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917">
                                            <p:txEl>
                                              <p:pRg st="6" end="6"/>
                                            </p:txEl>
                                          </p:spTgt>
                                        </p:tgtEl>
                                        <p:attrNameLst>
                                          <p:attrName>style.visibility</p:attrName>
                                        </p:attrNameLst>
                                      </p:cBhvr>
                                      <p:to>
                                        <p:strVal val="visible"/>
                                      </p:to>
                                    </p:set>
                                    <p:anim calcmode="lin" valueType="num">
                                      <p:cBhvr additive="base">
                                        <p:cTn id="25" dur="500" fill="hold"/>
                                        <p:tgtEl>
                                          <p:spTgt spid="3891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dssite.com/uploads/www/icon_buil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33550"/>
            <a:ext cx="3200400" cy="3067050"/>
          </a:xfrm>
          <a:prstGeom prst="rect">
            <a:avLst/>
          </a:prstGeom>
          <a:noFill/>
          <a:extLst>
            <a:ext uri="{909E8E84-426E-40DD-AFC4-6F175D3DCCD1}">
              <a14:hiddenFill xmlns:a14="http://schemas.microsoft.com/office/drawing/2010/main">
                <a:solidFill>
                  <a:srgbClr val="FFFFFF"/>
                </a:solidFill>
              </a14:hiddenFill>
            </a:ext>
          </a:extLst>
        </p:spPr>
      </p:pic>
      <p:sp>
        <p:nvSpPr>
          <p:cNvPr id="38917" name="Rectangle 6"/>
          <p:cNvSpPr>
            <a:spLocks noChangeArrowheads="1"/>
          </p:cNvSpPr>
          <p:nvPr/>
        </p:nvSpPr>
        <p:spPr bwMode="auto">
          <a:xfrm>
            <a:off x="2895600" y="1972878"/>
            <a:ext cx="5638800" cy="2419124"/>
          </a:xfrm>
          <a:prstGeom prst="rect">
            <a:avLst/>
          </a:prstGeom>
          <a:noFill/>
          <a:ln w="9525">
            <a:noFill/>
            <a:miter lim="800000"/>
            <a:headEnd/>
            <a:tailEnd/>
          </a:ln>
        </p:spPr>
        <p:txBody>
          <a:bodyPr wrap="square">
            <a:spAutoFit/>
          </a:bodyPr>
          <a:lstStyle/>
          <a:p>
            <a:r>
              <a:rPr lang="en-US" sz="2400" dirty="0"/>
              <a:t>A utility in an IDE Extension</a:t>
            </a:r>
          </a:p>
          <a:p>
            <a:pPr marL="285750" indent="-285750">
              <a:buFont typeface="Wingdings" pitchFamily="2" charset="2"/>
              <a:buChar char="Ø"/>
            </a:pPr>
            <a:endParaRPr lang="en-US" sz="2400" dirty="0"/>
          </a:p>
          <a:p>
            <a:pPr marL="285750" indent="-285750">
              <a:buFont typeface="Wingdings" pitchFamily="2" charset="2"/>
              <a:buChar char="Ø"/>
            </a:pPr>
            <a:r>
              <a:rPr lang="en-US" sz="2400" dirty="0"/>
              <a:t>Creates entities in MES with the help of UCO, OCO, and SRO (instance)</a:t>
            </a:r>
          </a:p>
          <a:p>
            <a:pPr marL="285750" indent="-285750">
              <a:buFont typeface="Wingdings" pitchFamily="2" charset="2"/>
              <a:buChar char="Ø"/>
            </a:pPr>
            <a:endParaRPr lang="en-US" sz="2400" dirty="0"/>
          </a:p>
          <a:p>
            <a:pPr marL="285750" indent="-285750">
              <a:buFont typeface="Wingdings" pitchFamily="2" charset="2"/>
              <a:buChar char="Ø"/>
            </a:pPr>
            <a:r>
              <a:rPr lang="en-US" sz="2400" dirty="0"/>
              <a:t>Builds an entity model in MES based on Application Server Model View </a:t>
            </a:r>
          </a:p>
        </p:txBody>
      </p:sp>
      <p:sp>
        <p:nvSpPr>
          <p:cNvPr id="7" name="Title 1"/>
          <p:cNvSpPr txBox="1">
            <a:spLocks/>
          </p:cNvSpPr>
          <p:nvPr/>
        </p:nvSpPr>
        <p:spPr bwMode="auto">
          <a:xfrm>
            <a:off x="481012" y="533400"/>
            <a:ext cx="82819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a:lstStyle>
          <a:p>
            <a:r>
              <a:rPr lang="en-US" dirty="0"/>
              <a:t>Entity Model Builder</a:t>
            </a:r>
          </a:p>
        </p:txBody>
      </p:sp>
      <p:sp>
        <p:nvSpPr>
          <p:cNvPr id="8" name="Line 7"/>
          <p:cNvSpPr>
            <a:spLocks noChangeShapeType="1"/>
          </p:cNvSpPr>
          <p:nvPr/>
        </p:nvSpPr>
        <p:spPr bwMode="auto">
          <a:xfrm>
            <a:off x="457199" y="1447800"/>
            <a:ext cx="4114801"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wrap="square">
            <a:spAutoFit/>
          </a:bodyPr>
          <a:lstStyle/>
          <a:p>
            <a:pPr eaLnBrk="0" hangingPunct="0">
              <a:lnSpc>
                <a:spcPct val="90000"/>
              </a:lnSpc>
              <a:defRPr/>
            </a:pPr>
            <a:endParaRPr lang="en-US" dirty="0"/>
          </a:p>
        </p:txBody>
      </p:sp>
    </p:spTree>
    <p:extLst>
      <p:ext uri="{BB962C8B-B14F-4D97-AF65-F5344CB8AC3E}">
        <p14:creationId xmlns:p14="http://schemas.microsoft.com/office/powerpoint/2010/main" val="1740854849"/>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anim calcmode="lin" valueType="num">
                                      <p:cBhvr additive="base">
                                        <p:cTn id="7" dur="500" fill="hold"/>
                                        <p:tgtEl>
                                          <p:spTgt spid="389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7">
                                            <p:txEl>
                                              <p:pRg st="2" end="2"/>
                                            </p:txEl>
                                          </p:spTgt>
                                        </p:tgtEl>
                                        <p:attrNameLst>
                                          <p:attrName>style.visibility</p:attrName>
                                        </p:attrNameLst>
                                      </p:cBhvr>
                                      <p:to>
                                        <p:strVal val="visible"/>
                                      </p:to>
                                    </p:set>
                                    <p:anim calcmode="lin" valueType="num">
                                      <p:cBhvr additive="base">
                                        <p:cTn id="13" dur="500" fill="hold"/>
                                        <p:tgtEl>
                                          <p:spTgt spid="3891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917">
                                            <p:txEl>
                                              <p:pRg st="4" end="4"/>
                                            </p:txEl>
                                          </p:spTgt>
                                        </p:tgtEl>
                                        <p:attrNameLst>
                                          <p:attrName>style.visibility</p:attrName>
                                        </p:attrNameLst>
                                      </p:cBhvr>
                                      <p:to>
                                        <p:strVal val="visible"/>
                                      </p:to>
                                    </p:set>
                                    <p:anim calcmode="lin" valueType="num">
                                      <p:cBhvr additive="base">
                                        <p:cTn id="19" dur="500" fill="hold"/>
                                        <p:tgtEl>
                                          <p:spTgt spid="3891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6"/>
          <p:cNvSpPr>
            <a:spLocks noChangeArrowheads="1"/>
          </p:cNvSpPr>
          <p:nvPr/>
        </p:nvSpPr>
        <p:spPr bwMode="auto">
          <a:xfrm>
            <a:off x="2895599" y="1905000"/>
            <a:ext cx="5607465" cy="4081117"/>
          </a:xfrm>
          <a:prstGeom prst="rect">
            <a:avLst/>
          </a:prstGeom>
          <a:noFill/>
          <a:ln w="9525">
            <a:noFill/>
            <a:miter lim="800000"/>
            <a:headEnd/>
            <a:tailEnd/>
          </a:ln>
        </p:spPr>
        <p:txBody>
          <a:bodyPr wrap="square">
            <a:spAutoFit/>
          </a:bodyPr>
          <a:lstStyle/>
          <a:p>
            <a:pPr marL="285750" indent="-285750" eaLnBrk="0" hangingPunct="0">
              <a:lnSpc>
                <a:spcPct val="90000"/>
              </a:lnSpc>
              <a:buFont typeface="Wingdings" pitchFamily="2" charset="2"/>
              <a:buChar char="Ø"/>
            </a:pPr>
            <a:r>
              <a:rPr lang="en-US" sz="2400" dirty="0"/>
              <a:t>Provided by MES as object template (.</a:t>
            </a:r>
            <a:r>
              <a:rPr lang="en-US" sz="2400" dirty="0" err="1"/>
              <a:t>aaPkg</a:t>
            </a:r>
            <a:r>
              <a:rPr lang="en-US" sz="2400" dirty="0"/>
              <a:t>)</a:t>
            </a:r>
          </a:p>
          <a:p>
            <a:pPr eaLnBrk="0" hangingPunct="0">
              <a:lnSpc>
                <a:spcPct val="90000"/>
              </a:lnSpc>
            </a:pPr>
            <a:endParaRPr lang="en-US" sz="2400" dirty="0"/>
          </a:p>
          <a:p>
            <a:pPr marL="285750" indent="-285750" eaLnBrk="0" hangingPunct="0">
              <a:lnSpc>
                <a:spcPct val="90000"/>
              </a:lnSpc>
              <a:buFont typeface="Wingdings" pitchFamily="2" charset="2"/>
              <a:buChar char="Ø"/>
            </a:pPr>
            <a:r>
              <a:rPr lang="en-US" sz="2400" dirty="0"/>
              <a:t>Help EMB identify entities out of objects</a:t>
            </a:r>
          </a:p>
          <a:p>
            <a:pPr marL="285750" indent="-285750" eaLnBrk="0" hangingPunct="0">
              <a:lnSpc>
                <a:spcPct val="90000"/>
              </a:lnSpc>
              <a:buFont typeface="Wingdings" pitchFamily="2" charset="2"/>
              <a:buChar char="Ø"/>
            </a:pPr>
            <a:endParaRPr lang="en-US" sz="2400" dirty="0"/>
          </a:p>
          <a:p>
            <a:pPr marL="285750" indent="-285750" eaLnBrk="0" hangingPunct="0">
              <a:lnSpc>
                <a:spcPct val="90000"/>
              </a:lnSpc>
              <a:buFont typeface="Wingdings" pitchFamily="2" charset="2"/>
              <a:buChar char="Ø"/>
            </a:pPr>
            <a:r>
              <a:rPr lang="en-US" sz="2400" dirty="0"/>
              <a:t>Carry the MES configurations and settings</a:t>
            </a:r>
          </a:p>
          <a:p>
            <a:pPr marL="285750" indent="-285750" eaLnBrk="0" hangingPunct="0">
              <a:lnSpc>
                <a:spcPct val="90000"/>
              </a:lnSpc>
              <a:buFont typeface="Wingdings" pitchFamily="2" charset="2"/>
              <a:buChar char="Ø"/>
            </a:pPr>
            <a:endParaRPr lang="en-US" sz="2400" dirty="0"/>
          </a:p>
          <a:p>
            <a:pPr marL="285750" indent="-285750" eaLnBrk="0" hangingPunct="0">
              <a:lnSpc>
                <a:spcPct val="90000"/>
              </a:lnSpc>
              <a:buFont typeface="Wingdings" pitchFamily="2" charset="2"/>
              <a:buChar char="Ø"/>
            </a:pPr>
            <a:r>
              <a:rPr lang="en-US" sz="2400" dirty="0"/>
              <a:t>In runtime, collect production data and communicate with MES middleware service/proxy</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00834"/>
            <a:ext cx="211455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481012" y="533400"/>
            <a:ext cx="82819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a:lstStyle>
          <a:p>
            <a:r>
              <a:rPr lang="en-US" dirty="0"/>
              <a:t>UCO, OCO, and SRO</a:t>
            </a:r>
          </a:p>
        </p:txBody>
      </p:sp>
      <p:sp>
        <p:nvSpPr>
          <p:cNvPr id="8" name="Line 7"/>
          <p:cNvSpPr>
            <a:spLocks noChangeShapeType="1"/>
          </p:cNvSpPr>
          <p:nvPr/>
        </p:nvSpPr>
        <p:spPr bwMode="auto">
          <a:xfrm>
            <a:off x="457199" y="1447800"/>
            <a:ext cx="4038601"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wrap="square">
            <a:spAutoFit/>
          </a:bodyPr>
          <a:lstStyle/>
          <a:p>
            <a:pPr eaLnBrk="0" hangingPunct="0">
              <a:lnSpc>
                <a:spcPct val="90000"/>
              </a:lnSpc>
              <a:defRPr/>
            </a:pPr>
            <a:endParaRPr lang="en-US" dirty="0"/>
          </a:p>
        </p:txBody>
      </p:sp>
    </p:spTree>
    <p:extLst>
      <p:ext uri="{BB962C8B-B14F-4D97-AF65-F5344CB8AC3E}">
        <p14:creationId xmlns:p14="http://schemas.microsoft.com/office/powerpoint/2010/main" val="3510924614"/>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anim calcmode="lin" valueType="num">
                                      <p:cBhvr additive="base">
                                        <p:cTn id="7" dur="500" fill="hold"/>
                                        <p:tgtEl>
                                          <p:spTgt spid="389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7">
                                            <p:txEl>
                                              <p:pRg st="2" end="2"/>
                                            </p:txEl>
                                          </p:spTgt>
                                        </p:tgtEl>
                                        <p:attrNameLst>
                                          <p:attrName>style.visibility</p:attrName>
                                        </p:attrNameLst>
                                      </p:cBhvr>
                                      <p:to>
                                        <p:strVal val="visible"/>
                                      </p:to>
                                    </p:set>
                                    <p:anim calcmode="lin" valueType="num">
                                      <p:cBhvr additive="base">
                                        <p:cTn id="13" dur="500" fill="hold"/>
                                        <p:tgtEl>
                                          <p:spTgt spid="3891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917">
                                            <p:txEl>
                                              <p:pRg st="4" end="4"/>
                                            </p:txEl>
                                          </p:spTgt>
                                        </p:tgtEl>
                                        <p:attrNameLst>
                                          <p:attrName>style.visibility</p:attrName>
                                        </p:attrNameLst>
                                      </p:cBhvr>
                                      <p:to>
                                        <p:strVal val="visible"/>
                                      </p:to>
                                    </p:set>
                                    <p:anim calcmode="lin" valueType="num">
                                      <p:cBhvr additive="base">
                                        <p:cTn id="19" dur="500" fill="hold"/>
                                        <p:tgtEl>
                                          <p:spTgt spid="3891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917">
                                            <p:txEl>
                                              <p:pRg st="6" end="6"/>
                                            </p:txEl>
                                          </p:spTgt>
                                        </p:tgtEl>
                                        <p:attrNameLst>
                                          <p:attrName>style.visibility</p:attrName>
                                        </p:attrNameLst>
                                      </p:cBhvr>
                                      <p:to>
                                        <p:strVal val="visible"/>
                                      </p:to>
                                    </p:set>
                                    <p:anim calcmode="lin" valueType="num">
                                      <p:cBhvr additive="base">
                                        <p:cTn id="25" dur="500" fill="hold"/>
                                        <p:tgtEl>
                                          <p:spTgt spid="3891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itle 1"/>
          <p:cNvSpPr>
            <a:spLocks noGrp="1"/>
          </p:cNvSpPr>
          <p:nvPr>
            <p:ph type="title"/>
          </p:nvPr>
        </p:nvSpPr>
        <p:spPr>
          <a:xfrm>
            <a:off x="431800" y="457200"/>
            <a:ext cx="8281988" cy="869950"/>
          </a:xfrm>
        </p:spPr>
        <p:txBody>
          <a:bodyPr/>
          <a:lstStyle/>
          <a:p>
            <a:r>
              <a:rPr lang="en-US" dirty="0"/>
              <a:t>Containment of UCO</a:t>
            </a:r>
          </a:p>
        </p:txBody>
      </p:sp>
      <p:grpSp>
        <p:nvGrpSpPr>
          <p:cNvPr id="44" name="Group 26"/>
          <p:cNvGrpSpPr>
            <a:grpSpLocks/>
          </p:cNvGrpSpPr>
          <p:nvPr/>
        </p:nvGrpSpPr>
        <p:grpSpPr bwMode="auto">
          <a:xfrm>
            <a:off x="1760434" y="1600200"/>
            <a:ext cx="1371600" cy="1371600"/>
            <a:chOff x="3287328" y="3861817"/>
            <a:chExt cx="1188720" cy="1188720"/>
          </a:xfrm>
        </p:grpSpPr>
        <p:sp>
          <p:nvSpPr>
            <p:cNvPr id="47" name="Oval 97"/>
            <p:cNvSpPr>
              <a:spLocks noChangeArrowheads="1"/>
            </p:cNvSpPr>
            <p:nvPr/>
          </p:nvSpPr>
          <p:spPr bwMode="auto">
            <a:xfrm>
              <a:off x="3287328" y="3861817"/>
              <a:ext cx="1188720" cy="118872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2000" dirty="0">
                <a:solidFill>
                  <a:schemeClr val="tx1"/>
                </a:solidFill>
              </a:endParaRPr>
            </a:p>
          </p:txBody>
        </p:sp>
        <p:grpSp>
          <p:nvGrpSpPr>
            <p:cNvPr id="48" name="Group 32"/>
            <p:cNvGrpSpPr>
              <a:grpSpLocks/>
            </p:cNvGrpSpPr>
            <p:nvPr/>
          </p:nvGrpSpPr>
          <p:grpSpPr bwMode="auto">
            <a:xfrm>
              <a:off x="3352800" y="3886200"/>
              <a:ext cx="1066800" cy="1066800"/>
              <a:chOff x="1295400" y="2895600"/>
              <a:chExt cx="1066800" cy="1066800"/>
            </a:xfrm>
          </p:grpSpPr>
          <p:sp>
            <p:nvSpPr>
              <p:cNvPr id="51" name="Oval 98"/>
              <p:cNvSpPr>
                <a:spLocks noChangeArrowheads="1"/>
              </p:cNvSpPr>
              <p:nvPr/>
            </p:nvSpPr>
            <p:spPr bwMode="auto">
              <a:xfrm>
                <a:off x="1295400" y="3124200"/>
                <a:ext cx="457200" cy="457200"/>
              </a:xfrm>
              <a:prstGeom prst="ellipse">
                <a:avLst/>
              </a:prstGeom>
              <a:gradFill rotWithShape="1">
                <a:gsLst>
                  <a:gs pos="0">
                    <a:srgbClr val="000099">
                      <a:alpha val="60001"/>
                    </a:srgbClr>
                  </a:gs>
                  <a:gs pos="100000">
                    <a:srgbClr val="FFFFFF"/>
                  </a:gs>
                </a:gsLst>
                <a:lin ang="18900000" scaled="1"/>
              </a:gradFill>
              <a:ln w="9525" algn="ctr">
                <a:noFill/>
                <a:round/>
                <a:headEnd/>
                <a:tailEnd/>
              </a:ln>
            </p:spPr>
            <p:txBody>
              <a:bodyPr wrap="none" anchor="ctr"/>
              <a:lstStyle/>
              <a:p>
                <a:endParaRPr lang="en-US"/>
              </a:p>
            </p:txBody>
          </p:sp>
          <p:sp>
            <p:nvSpPr>
              <p:cNvPr id="52" name="Oval 99"/>
              <p:cNvSpPr>
                <a:spLocks noChangeArrowheads="1"/>
              </p:cNvSpPr>
              <p:nvPr/>
            </p:nvSpPr>
            <p:spPr bwMode="auto">
              <a:xfrm>
                <a:off x="1600200" y="2895600"/>
                <a:ext cx="457200" cy="457200"/>
              </a:xfrm>
              <a:prstGeom prst="ellipse">
                <a:avLst/>
              </a:prstGeom>
              <a:gradFill rotWithShape="1">
                <a:gsLst>
                  <a:gs pos="0">
                    <a:srgbClr val="FF0000">
                      <a:alpha val="60001"/>
                    </a:srgbClr>
                  </a:gs>
                  <a:gs pos="100000">
                    <a:srgbClr val="FFFFFF"/>
                  </a:gs>
                </a:gsLst>
                <a:lin ang="18900000" scaled="1"/>
              </a:gradFill>
              <a:ln w="9525" algn="ctr">
                <a:noFill/>
                <a:round/>
                <a:headEnd/>
                <a:tailEnd/>
              </a:ln>
            </p:spPr>
            <p:txBody>
              <a:bodyPr wrap="none" anchor="ctr"/>
              <a:lstStyle/>
              <a:p>
                <a:endParaRPr lang="en-US"/>
              </a:p>
            </p:txBody>
          </p:sp>
          <p:sp>
            <p:nvSpPr>
              <p:cNvPr id="53" name="Oval 100"/>
              <p:cNvSpPr>
                <a:spLocks noChangeArrowheads="1"/>
              </p:cNvSpPr>
              <p:nvPr/>
            </p:nvSpPr>
            <p:spPr bwMode="auto">
              <a:xfrm>
                <a:off x="1905000" y="3124200"/>
                <a:ext cx="457200" cy="457200"/>
              </a:xfrm>
              <a:prstGeom prst="ellipse">
                <a:avLst/>
              </a:prstGeom>
              <a:gradFill rotWithShape="1">
                <a:gsLst>
                  <a:gs pos="0">
                    <a:srgbClr val="00CC00">
                      <a:alpha val="60001"/>
                    </a:srgbClr>
                  </a:gs>
                  <a:gs pos="100000">
                    <a:srgbClr val="FFFFFF"/>
                  </a:gs>
                </a:gsLst>
                <a:lin ang="18900000" scaled="1"/>
              </a:gradFill>
              <a:ln w="9525" algn="ctr">
                <a:noFill/>
                <a:round/>
                <a:headEnd/>
                <a:tailEnd/>
              </a:ln>
            </p:spPr>
            <p:txBody>
              <a:bodyPr wrap="none" anchor="ctr"/>
              <a:lstStyle/>
              <a:p>
                <a:endParaRPr lang="en-US"/>
              </a:p>
            </p:txBody>
          </p:sp>
          <p:sp>
            <p:nvSpPr>
              <p:cNvPr id="54" name="Oval 101"/>
              <p:cNvSpPr>
                <a:spLocks noChangeArrowheads="1"/>
              </p:cNvSpPr>
              <p:nvPr/>
            </p:nvSpPr>
            <p:spPr bwMode="auto">
              <a:xfrm>
                <a:off x="1795459" y="3505200"/>
                <a:ext cx="457200" cy="457200"/>
              </a:xfrm>
              <a:prstGeom prst="ellipse">
                <a:avLst/>
              </a:prstGeom>
              <a:gradFill rotWithShape="1">
                <a:gsLst>
                  <a:gs pos="0">
                    <a:srgbClr val="FFFC00">
                      <a:alpha val="60001"/>
                    </a:srgbClr>
                  </a:gs>
                  <a:gs pos="100000">
                    <a:schemeClr val="bg1"/>
                  </a:gs>
                </a:gsLst>
                <a:lin ang="18900000" scaled="1"/>
              </a:gradFill>
              <a:ln w="9525" algn="ctr">
                <a:noFill/>
                <a:round/>
                <a:headEnd/>
                <a:tailEnd/>
              </a:ln>
            </p:spPr>
            <p:txBody>
              <a:bodyPr wrap="none" anchor="ctr"/>
              <a:lstStyle/>
              <a:p>
                <a:endParaRPr lang="en-US"/>
              </a:p>
            </p:txBody>
          </p:sp>
          <p:sp>
            <p:nvSpPr>
              <p:cNvPr id="55" name="Oval 102"/>
              <p:cNvSpPr>
                <a:spLocks noChangeArrowheads="1"/>
              </p:cNvSpPr>
              <p:nvPr/>
            </p:nvSpPr>
            <p:spPr bwMode="auto">
              <a:xfrm>
                <a:off x="1404941" y="3505200"/>
                <a:ext cx="457200" cy="457200"/>
              </a:xfrm>
              <a:prstGeom prst="ellipse">
                <a:avLst/>
              </a:prstGeom>
              <a:gradFill rotWithShape="1">
                <a:gsLst>
                  <a:gs pos="0">
                    <a:srgbClr val="FF6600">
                      <a:alpha val="60001"/>
                    </a:srgbClr>
                  </a:gs>
                  <a:gs pos="100000">
                    <a:srgbClr val="FFFFFF"/>
                  </a:gs>
                </a:gsLst>
                <a:lin ang="18900000" scaled="1"/>
              </a:gradFill>
              <a:ln w="9525" algn="ctr">
                <a:noFill/>
                <a:round/>
                <a:headEnd/>
                <a:tailEnd/>
              </a:ln>
            </p:spPr>
            <p:txBody>
              <a:bodyPr wrap="none" anchor="ctr"/>
              <a:lstStyle/>
              <a:p>
                <a:endParaRPr lang="en-US"/>
              </a:p>
            </p:txBody>
          </p:sp>
        </p:grpSp>
      </p:grpSp>
      <p:sp>
        <p:nvSpPr>
          <p:cNvPr id="45" name="Rectangle 44"/>
          <p:cNvSpPr/>
          <p:nvPr/>
        </p:nvSpPr>
        <p:spPr bwMode="auto">
          <a:xfrm>
            <a:off x="2099417" y="1752600"/>
            <a:ext cx="685800" cy="30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t>Att1</a:t>
            </a:r>
          </a:p>
        </p:txBody>
      </p:sp>
      <p:sp>
        <p:nvSpPr>
          <p:cNvPr id="46" name="TextBox 62"/>
          <p:cNvSpPr txBox="1">
            <a:spLocks noChangeArrowheads="1"/>
          </p:cNvSpPr>
          <p:nvPr/>
        </p:nvSpPr>
        <p:spPr bwMode="auto">
          <a:xfrm>
            <a:off x="1989033" y="1981200"/>
            <a:ext cx="914400" cy="685800"/>
          </a:xfrm>
          <a:prstGeom prst="rect">
            <a:avLst/>
          </a:prstGeom>
          <a:noFill/>
          <a:ln w="9525">
            <a:noFill/>
            <a:miter lim="800000"/>
            <a:headEnd/>
            <a:tailEnd/>
          </a:ln>
        </p:spPr>
        <p:txBody>
          <a:bodyPr wrap="none" anchor="ctr" anchorCtr="1"/>
          <a:lstStyle/>
          <a:p>
            <a:r>
              <a:rPr lang="en-US" b="1" dirty="0"/>
              <a:t>Bagger_001</a:t>
            </a:r>
          </a:p>
        </p:txBody>
      </p:sp>
      <p:grpSp>
        <p:nvGrpSpPr>
          <p:cNvPr id="5" name="Group 67"/>
          <p:cNvGrpSpPr>
            <a:grpSpLocks/>
          </p:cNvGrpSpPr>
          <p:nvPr/>
        </p:nvGrpSpPr>
        <p:grpSpPr bwMode="auto">
          <a:xfrm>
            <a:off x="4275034" y="3124200"/>
            <a:ext cx="1371600" cy="1371600"/>
            <a:chOff x="838200" y="1905000"/>
            <a:chExt cx="1371600" cy="1371600"/>
          </a:xfrm>
        </p:grpSpPr>
        <p:grpSp>
          <p:nvGrpSpPr>
            <p:cNvPr id="10" name="Group 15"/>
            <p:cNvGrpSpPr>
              <a:grpSpLocks/>
            </p:cNvGrpSpPr>
            <p:nvPr/>
          </p:nvGrpSpPr>
          <p:grpSpPr bwMode="auto">
            <a:xfrm>
              <a:off x="838200" y="1905000"/>
              <a:ext cx="1371600" cy="1371600"/>
              <a:chOff x="3287327" y="3861817"/>
              <a:chExt cx="1188720" cy="1188720"/>
            </a:xfrm>
          </p:grpSpPr>
          <p:sp>
            <p:nvSpPr>
              <p:cNvPr id="17" name="Oval 97"/>
              <p:cNvSpPr>
                <a:spLocks noChangeArrowheads="1"/>
              </p:cNvSpPr>
              <p:nvPr/>
            </p:nvSpPr>
            <p:spPr bwMode="auto">
              <a:xfrm>
                <a:off x="3287327" y="3861817"/>
                <a:ext cx="1188720" cy="118872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defRPr/>
                </a:pPr>
                <a:endParaRPr lang="en-US"/>
              </a:p>
            </p:txBody>
          </p:sp>
          <p:grpSp>
            <p:nvGrpSpPr>
              <p:cNvPr id="15" name="Group 32"/>
              <p:cNvGrpSpPr>
                <a:grpSpLocks/>
              </p:cNvGrpSpPr>
              <p:nvPr/>
            </p:nvGrpSpPr>
            <p:grpSpPr bwMode="auto">
              <a:xfrm>
                <a:off x="3352800" y="3886200"/>
                <a:ext cx="1066800" cy="1066800"/>
                <a:chOff x="1295400" y="2895600"/>
                <a:chExt cx="1066800" cy="1066800"/>
              </a:xfrm>
            </p:grpSpPr>
            <p:sp>
              <p:nvSpPr>
                <p:cNvPr id="53274" name="Oval 98"/>
                <p:cNvSpPr>
                  <a:spLocks noChangeArrowheads="1"/>
                </p:cNvSpPr>
                <p:nvPr/>
              </p:nvSpPr>
              <p:spPr bwMode="auto">
                <a:xfrm>
                  <a:off x="1295400" y="3124200"/>
                  <a:ext cx="457200" cy="457200"/>
                </a:xfrm>
                <a:prstGeom prst="ellipse">
                  <a:avLst/>
                </a:prstGeom>
                <a:gradFill rotWithShape="1">
                  <a:gsLst>
                    <a:gs pos="0">
                      <a:srgbClr val="000099">
                        <a:alpha val="60001"/>
                      </a:srgbClr>
                    </a:gs>
                    <a:gs pos="100000">
                      <a:srgbClr val="FFFFFF"/>
                    </a:gs>
                  </a:gsLst>
                  <a:lin ang="18900000" scaled="1"/>
                </a:gradFill>
                <a:ln w="9525" algn="ctr">
                  <a:noFill/>
                  <a:round/>
                  <a:headEnd/>
                  <a:tailEnd/>
                </a:ln>
              </p:spPr>
              <p:txBody>
                <a:bodyPr wrap="none" anchor="ctr"/>
                <a:lstStyle/>
                <a:p>
                  <a:endParaRPr lang="en-US"/>
                </a:p>
              </p:txBody>
            </p:sp>
            <p:sp>
              <p:nvSpPr>
                <p:cNvPr id="53275" name="Oval 99"/>
                <p:cNvSpPr>
                  <a:spLocks noChangeArrowheads="1"/>
                </p:cNvSpPr>
                <p:nvPr/>
              </p:nvSpPr>
              <p:spPr bwMode="auto">
                <a:xfrm>
                  <a:off x="1600200" y="2895600"/>
                  <a:ext cx="457200" cy="457200"/>
                </a:xfrm>
                <a:prstGeom prst="ellipse">
                  <a:avLst/>
                </a:prstGeom>
                <a:gradFill rotWithShape="1">
                  <a:gsLst>
                    <a:gs pos="0">
                      <a:srgbClr val="FF0000">
                        <a:alpha val="60001"/>
                      </a:srgbClr>
                    </a:gs>
                    <a:gs pos="100000">
                      <a:srgbClr val="FFFFFF"/>
                    </a:gs>
                  </a:gsLst>
                  <a:lin ang="18900000" scaled="1"/>
                </a:gradFill>
                <a:ln w="9525" algn="ctr">
                  <a:noFill/>
                  <a:round/>
                  <a:headEnd/>
                  <a:tailEnd/>
                </a:ln>
              </p:spPr>
              <p:txBody>
                <a:bodyPr wrap="none" anchor="ctr"/>
                <a:lstStyle/>
                <a:p>
                  <a:endParaRPr lang="en-US"/>
                </a:p>
              </p:txBody>
            </p:sp>
            <p:sp>
              <p:nvSpPr>
                <p:cNvPr id="53276" name="Oval 100"/>
                <p:cNvSpPr>
                  <a:spLocks noChangeArrowheads="1"/>
                </p:cNvSpPr>
                <p:nvPr/>
              </p:nvSpPr>
              <p:spPr bwMode="auto">
                <a:xfrm>
                  <a:off x="1905000" y="3124200"/>
                  <a:ext cx="457200" cy="457200"/>
                </a:xfrm>
                <a:prstGeom prst="ellipse">
                  <a:avLst/>
                </a:prstGeom>
                <a:gradFill rotWithShape="1">
                  <a:gsLst>
                    <a:gs pos="0">
                      <a:srgbClr val="00CC00">
                        <a:alpha val="60001"/>
                      </a:srgbClr>
                    </a:gs>
                    <a:gs pos="100000">
                      <a:srgbClr val="FFFFFF"/>
                    </a:gs>
                  </a:gsLst>
                  <a:lin ang="18900000" scaled="1"/>
                </a:gradFill>
                <a:ln w="9525" algn="ctr">
                  <a:noFill/>
                  <a:round/>
                  <a:headEnd/>
                  <a:tailEnd/>
                </a:ln>
              </p:spPr>
              <p:txBody>
                <a:bodyPr wrap="none" anchor="ctr"/>
                <a:lstStyle/>
                <a:p>
                  <a:endParaRPr lang="en-US"/>
                </a:p>
              </p:txBody>
            </p:sp>
            <p:sp>
              <p:nvSpPr>
                <p:cNvPr id="53277" name="Oval 101"/>
                <p:cNvSpPr>
                  <a:spLocks noChangeArrowheads="1"/>
                </p:cNvSpPr>
                <p:nvPr/>
              </p:nvSpPr>
              <p:spPr bwMode="auto">
                <a:xfrm>
                  <a:off x="1795459" y="3505200"/>
                  <a:ext cx="457200" cy="457200"/>
                </a:xfrm>
                <a:prstGeom prst="ellipse">
                  <a:avLst/>
                </a:prstGeom>
                <a:gradFill rotWithShape="1">
                  <a:gsLst>
                    <a:gs pos="0">
                      <a:srgbClr val="FFFC00">
                        <a:alpha val="60001"/>
                      </a:srgbClr>
                    </a:gs>
                    <a:gs pos="100000">
                      <a:schemeClr val="bg1"/>
                    </a:gs>
                  </a:gsLst>
                  <a:lin ang="18900000" scaled="1"/>
                </a:gradFill>
                <a:ln w="9525" algn="ctr">
                  <a:noFill/>
                  <a:round/>
                  <a:headEnd/>
                  <a:tailEnd/>
                </a:ln>
              </p:spPr>
              <p:txBody>
                <a:bodyPr wrap="none" anchor="ctr"/>
                <a:lstStyle/>
                <a:p>
                  <a:endParaRPr lang="en-US"/>
                </a:p>
              </p:txBody>
            </p:sp>
            <p:sp>
              <p:nvSpPr>
                <p:cNvPr id="53278" name="Oval 102"/>
                <p:cNvSpPr>
                  <a:spLocks noChangeArrowheads="1"/>
                </p:cNvSpPr>
                <p:nvPr/>
              </p:nvSpPr>
              <p:spPr bwMode="auto">
                <a:xfrm>
                  <a:off x="1404941" y="3505200"/>
                  <a:ext cx="457200" cy="457200"/>
                </a:xfrm>
                <a:prstGeom prst="ellipse">
                  <a:avLst/>
                </a:prstGeom>
                <a:gradFill rotWithShape="1">
                  <a:gsLst>
                    <a:gs pos="0">
                      <a:srgbClr val="FF6600">
                        <a:alpha val="60001"/>
                      </a:srgbClr>
                    </a:gs>
                    <a:gs pos="100000">
                      <a:srgbClr val="FFFFFF"/>
                    </a:gs>
                  </a:gsLst>
                  <a:lin ang="18900000" scaled="1"/>
                </a:gradFill>
                <a:ln w="9525" algn="ctr">
                  <a:noFill/>
                  <a:round/>
                  <a:headEnd/>
                  <a:tailEnd/>
                </a:ln>
              </p:spPr>
              <p:txBody>
                <a:bodyPr wrap="none" anchor="ctr"/>
                <a:lstStyle/>
                <a:p>
                  <a:endParaRPr lang="en-US"/>
                </a:p>
              </p:txBody>
            </p:sp>
          </p:grpSp>
        </p:grpSp>
        <p:sp>
          <p:nvSpPr>
            <p:cNvPr id="53268" name="TextBox 63"/>
            <p:cNvSpPr txBox="1">
              <a:spLocks noChangeArrowheads="1"/>
            </p:cNvSpPr>
            <p:nvPr/>
          </p:nvSpPr>
          <p:spPr bwMode="auto">
            <a:xfrm>
              <a:off x="1066800" y="2209800"/>
              <a:ext cx="914400" cy="685800"/>
            </a:xfrm>
            <a:prstGeom prst="rect">
              <a:avLst/>
            </a:prstGeom>
            <a:noFill/>
            <a:ln w="9525">
              <a:noFill/>
              <a:miter lim="800000"/>
              <a:headEnd/>
              <a:tailEnd/>
            </a:ln>
          </p:spPr>
          <p:txBody>
            <a:bodyPr wrap="none" anchor="ctr" anchorCtr="1"/>
            <a:lstStyle/>
            <a:p>
              <a:r>
                <a:rPr lang="en-US" b="1" dirty="0" err="1"/>
                <a:t>BaggerUCO</a:t>
              </a:r>
              <a:endParaRPr lang="en-US" b="1" dirty="0"/>
            </a:p>
          </p:txBody>
        </p:sp>
      </p:grpSp>
      <p:sp>
        <p:nvSpPr>
          <p:cNvPr id="57" name="Rectangle 56"/>
          <p:cNvSpPr/>
          <p:nvPr/>
        </p:nvSpPr>
        <p:spPr bwMode="auto">
          <a:xfrm>
            <a:off x="4614017" y="3276600"/>
            <a:ext cx="685800" cy="30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t>Att2</a:t>
            </a:r>
          </a:p>
        </p:txBody>
      </p:sp>
      <p:sp>
        <p:nvSpPr>
          <p:cNvPr id="74" name="TextBox 73"/>
          <p:cNvSpPr txBox="1"/>
          <p:nvPr/>
        </p:nvSpPr>
        <p:spPr>
          <a:xfrm>
            <a:off x="1718417" y="1066800"/>
            <a:ext cx="801823" cy="286232"/>
          </a:xfrm>
          <a:prstGeom prst="rect">
            <a:avLst/>
          </a:prstGeom>
          <a:noFill/>
        </p:spPr>
        <p:txBody>
          <a:bodyPr wrap="none" rtlCol="0">
            <a:spAutoFit/>
          </a:bodyPr>
          <a:lstStyle/>
          <a:p>
            <a:r>
              <a:rPr lang="en-US" dirty="0"/>
              <a:t>Me.Att1</a:t>
            </a:r>
          </a:p>
        </p:txBody>
      </p:sp>
      <p:sp>
        <p:nvSpPr>
          <p:cNvPr id="75" name="TextBox 74"/>
          <p:cNvSpPr txBox="1"/>
          <p:nvPr/>
        </p:nvSpPr>
        <p:spPr>
          <a:xfrm>
            <a:off x="5680817" y="3810000"/>
            <a:ext cx="1558183" cy="286232"/>
          </a:xfrm>
          <a:prstGeom prst="rect">
            <a:avLst/>
          </a:prstGeom>
          <a:noFill/>
        </p:spPr>
        <p:txBody>
          <a:bodyPr wrap="none" rtlCol="0">
            <a:spAutoFit/>
          </a:bodyPr>
          <a:lstStyle/>
          <a:p>
            <a:r>
              <a:rPr lang="en-US" dirty="0"/>
              <a:t>MyContainer.Att1</a:t>
            </a:r>
          </a:p>
        </p:txBody>
      </p:sp>
      <p:sp>
        <p:nvSpPr>
          <p:cNvPr id="76" name="TextBox 75"/>
          <p:cNvSpPr txBox="1"/>
          <p:nvPr/>
        </p:nvSpPr>
        <p:spPr>
          <a:xfrm>
            <a:off x="1718417" y="1313968"/>
            <a:ext cx="1827744" cy="286232"/>
          </a:xfrm>
          <a:prstGeom prst="rect">
            <a:avLst/>
          </a:prstGeom>
          <a:noFill/>
        </p:spPr>
        <p:txBody>
          <a:bodyPr wrap="none" rtlCol="0">
            <a:spAutoFit/>
          </a:bodyPr>
          <a:lstStyle/>
          <a:p>
            <a:r>
              <a:rPr lang="en-US" dirty="0"/>
              <a:t>Me.BaggerUCO.Att2</a:t>
            </a:r>
          </a:p>
        </p:txBody>
      </p:sp>
      <p:sp>
        <p:nvSpPr>
          <p:cNvPr id="77" name="TextBox 76"/>
          <p:cNvSpPr txBox="1"/>
          <p:nvPr/>
        </p:nvSpPr>
        <p:spPr>
          <a:xfrm>
            <a:off x="5680817" y="3581400"/>
            <a:ext cx="801823" cy="286232"/>
          </a:xfrm>
          <a:prstGeom prst="rect">
            <a:avLst/>
          </a:prstGeom>
          <a:noFill/>
        </p:spPr>
        <p:txBody>
          <a:bodyPr wrap="none" rtlCol="0">
            <a:spAutoFit/>
          </a:bodyPr>
          <a:lstStyle/>
          <a:p>
            <a:r>
              <a:rPr lang="en-US" dirty="0"/>
              <a:t>Me.Att2</a:t>
            </a:r>
          </a:p>
        </p:txBody>
      </p:sp>
      <p:pic>
        <p:nvPicPr>
          <p:cNvPr id="78" name="Picture 133"/>
          <p:cNvPicPr>
            <a:picLocks noChangeAspect="1" noChangeArrowheads="1"/>
          </p:cNvPicPr>
          <p:nvPr/>
        </p:nvPicPr>
        <p:blipFill>
          <a:blip r:embed="rId3" cstate="print"/>
          <a:srcRect/>
          <a:stretch>
            <a:fillRect/>
          </a:stretch>
        </p:blipFill>
        <p:spPr bwMode="auto">
          <a:xfrm>
            <a:off x="2852786" y="1743009"/>
            <a:ext cx="323981" cy="323981"/>
          </a:xfrm>
          <a:prstGeom prst="rect">
            <a:avLst/>
          </a:prstGeom>
          <a:noFill/>
          <a:ln w="9525">
            <a:noFill/>
            <a:miter lim="800000"/>
            <a:headEnd/>
            <a:tailEnd/>
          </a:ln>
        </p:spPr>
      </p:pic>
      <p:sp>
        <p:nvSpPr>
          <p:cNvPr id="79" name="TextBox 78"/>
          <p:cNvSpPr txBox="1"/>
          <p:nvPr/>
        </p:nvSpPr>
        <p:spPr>
          <a:xfrm>
            <a:off x="3176767" y="2133600"/>
            <a:ext cx="801823" cy="286232"/>
          </a:xfrm>
          <a:prstGeom prst="rect">
            <a:avLst/>
          </a:prstGeom>
          <a:noFill/>
        </p:spPr>
        <p:txBody>
          <a:bodyPr wrap="none" rtlCol="0">
            <a:spAutoFit/>
          </a:bodyPr>
          <a:lstStyle/>
          <a:p>
            <a:r>
              <a:rPr lang="en-US" dirty="0"/>
              <a:t>Me.Att1</a:t>
            </a:r>
          </a:p>
        </p:txBody>
      </p:sp>
      <p:sp>
        <p:nvSpPr>
          <p:cNvPr id="80" name="TextBox 79"/>
          <p:cNvSpPr txBox="1"/>
          <p:nvPr/>
        </p:nvSpPr>
        <p:spPr>
          <a:xfrm>
            <a:off x="3176767" y="2380768"/>
            <a:ext cx="1827744" cy="286232"/>
          </a:xfrm>
          <a:prstGeom prst="rect">
            <a:avLst/>
          </a:prstGeom>
          <a:noFill/>
        </p:spPr>
        <p:txBody>
          <a:bodyPr wrap="none" rtlCol="0">
            <a:spAutoFit/>
          </a:bodyPr>
          <a:lstStyle/>
          <a:p>
            <a:r>
              <a:rPr lang="en-US" dirty="0"/>
              <a:t>Me.BaggerUCO.Att2</a:t>
            </a:r>
          </a:p>
        </p:txBody>
      </p:sp>
      <p:cxnSp>
        <p:nvCxnSpPr>
          <p:cNvPr id="9" name="Elbow Connector 8"/>
          <p:cNvCxnSpPr>
            <a:stCxn id="78" idx="3"/>
          </p:cNvCxnSpPr>
          <p:nvPr/>
        </p:nvCxnSpPr>
        <p:spPr bwMode="auto">
          <a:xfrm>
            <a:off x="3176767" y="1905000"/>
            <a:ext cx="205705" cy="228600"/>
          </a:xfrm>
          <a:prstGeom prst="bentConnector2">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grpSp>
        <p:nvGrpSpPr>
          <p:cNvPr id="14" name="Group 13"/>
          <p:cNvGrpSpPr/>
          <p:nvPr/>
        </p:nvGrpSpPr>
        <p:grpSpPr>
          <a:xfrm>
            <a:off x="4267200" y="4724400"/>
            <a:ext cx="1371600" cy="1371600"/>
            <a:chOff x="4267200" y="4724400"/>
            <a:chExt cx="1371600" cy="1371600"/>
          </a:xfrm>
        </p:grpSpPr>
        <p:grpSp>
          <p:nvGrpSpPr>
            <p:cNvPr id="49" name="Group 26"/>
            <p:cNvGrpSpPr>
              <a:grpSpLocks/>
            </p:cNvGrpSpPr>
            <p:nvPr/>
          </p:nvGrpSpPr>
          <p:grpSpPr bwMode="auto">
            <a:xfrm>
              <a:off x="4267200" y="4724400"/>
              <a:ext cx="1371600" cy="1371600"/>
              <a:chOff x="3287328" y="3861817"/>
              <a:chExt cx="1188720" cy="1188720"/>
            </a:xfrm>
          </p:grpSpPr>
          <p:sp>
            <p:nvSpPr>
              <p:cNvPr id="60" name="Oval 97"/>
              <p:cNvSpPr>
                <a:spLocks noChangeArrowheads="1"/>
              </p:cNvSpPr>
              <p:nvPr/>
            </p:nvSpPr>
            <p:spPr bwMode="auto">
              <a:xfrm>
                <a:off x="3287328" y="3861817"/>
                <a:ext cx="1188720" cy="118872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2000" dirty="0">
                  <a:solidFill>
                    <a:schemeClr val="tx1"/>
                  </a:solidFill>
                </a:endParaRPr>
              </a:p>
            </p:txBody>
          </p:sp>
          <p:grpSp>
            <p:nvGrpSpPr>
              <p:cNvPr id="61" name="Group 32"/>
              <p:cNvGrpSpPr>
                <a:grpSpLocks/>
              </p:cNvGrpSpPr>
              <p:nvPr/>
            </p:nvGrpSpPr>
            <p:grpSpPr bwMode="auto">
              <a:xfrm>
                <a:off x="3352800" y="3886200"/>
                <a:ext cx="1066800" cy="1066800"/>
                <a:chOff x="1295400" y="2895600"/>
                <a:chExt cx="1066800" cy="1066800"/>
              </a:xfrm>
            </p:grpSpPr>
            <p:sp>
              <p:nvSpPr>
                <p:cNvPr id="63" name="Oval 98"/>
                <p:cNvSpPr>
                  <a:spLocks noChangeArrowheads="1"/>
                </p:cNvSpPr>
                <p:nvPr/>
              </p:nvSpPr>
              <p:spPr bwMode="auto">
                <a:xfrm>
                  <a:off x="1295400" y="3124200"/>
                  <a:ext cx="457200" cy="457200"/>
                </a:xfrm>
                <a:prstGeom prst="ellipse">
                  <a:avLst/>
                </a:prstGeom>
                <a:gradFill rotWithShape="1">
                  <a:gsLst>
                    <a:gs pos="0">
                      <a:srgbClr val="000099">
                        <a:alpha val="60001"/>
                      </a:srgbClr>
                    </a:gs>
                    <a:gs pos="100000">
                      <a:srgbClr val="FFFFFF"/>
                    </a:gs>
                  </a:gsLst>
                  <a:lin ang="18900000" scaled="1"/>
                </a:gradFill>
                <a:ln w="9525" algn="ctr">
                  <a:noFill/>
                  <a:round/>
                  <a:headEnd/>
                  <a:tailEnd/>
                </a:ln>
              </p:spPr>
              <p:txBody>
                <a:bodyPr wrap="none" anchor="ctr"/>
                <a:lstStyle/>
                <a:p>
                  <a:endParaRPr lang="en-US"/>
                </a:p>
              </p:txBody>
            </p:sp>
            <p:sp>
              <p:nvSpPr>
                <p:cNvPr id="64" name="Oval 99"/>
                <p:cNvSpPr>
                  <a:spLocks noChangeArrowheads="1"/>
                </p:cNvSpPr>
                <p:nvPr/>
              </p:nvSpPr>
              <p:spPr bwMode="auto">
                <a:xfrm>
                  <a:off x="1600200" y="2895600"/>
                  <a:ext cx="457200" cy="457200"/>
                </a:xfrm>
                <a:prstGeom prst="ellipse">
                  <a:avLst/>
                </a:prstGeom>
                <a:gradFill rotWithShape="1">
                  <a:gsLst>
                    <a:gs pos="0">
                      <a:srgbClr val="FF0000">
                        <a:alpha val="60001"/>
                      </a:srgbClr>
                    </a:gs>
                    <a:gs pos="100000">
                      <a:srgbClr val="FFFFFF"/>
                    </a:gs>
                  </a:gsLst>
                  <a:lin ang="18900000" scaled="1"/>
                </a:gradFill>
                <a:ln w="9525" algn="ctr">
                  <a:noFill/>
                  <a:round/>
                  <a:headEnd/>
                  <a:tailEnd/>
                </a:ln>
              </p:spPr>
              <p:txBody>
                <a:bodyPr wrap="none" anchor="ctr"/>
                <a:lstStyle/>
                <a:p>
                  <a:endParaRPr lang="en-US"/>
                </a:p>
              </p:txBody>
            </p:sp>
            <p:sp>
              <p:nvSpPr>
                <p:cNvPr id="65" name="Oval 100"/>
                <p:cNvSpPr>
                  <a:spLocks noChangeArrowheads="1"/>
                </p:cNvSpPr>
                <p:nvPr/>
              </p:nvSpPr>
              <p:spPr bwMode="auto">
                <a:xfrm>
                  <a:off x="1905000" y="3124200"/>
                  <a:ext cx="457200" cy="457200"/>
                </a:xfrm>
                <a:prstGeom prst="ellipse">
                  <a:avLst/>
                </a:prstGeom>
                <a:gradFill rotWithShape="1">
                  <a:gsLst>
                    <a:gs pos="0">
                      <a:srgbClr val="00CC00">
                        <a:alpha val="60001"/>
                      </a:srgbClr>
                    </a:gs>
                    <a:gs pos="100000">
                      <a:srgbClr val="FFFFFF"/>
                    </a:gs>
                  </a:gsLst>
                  <a:lin ang="18900000" scaled="1"/>
                </a:gradFill>
                <a:ln w="9525" algn="ctr">
                  <a:noFill/>
                  <a:round/>
                  <a:headEnd/>
                  <a:tailEnd/>
                </a:ln>
              </p:spPr>
              <p:txBody>
                <a:bodyPr wrap="none" anchor="ctr"/>
                <a:lstStyle/>
                <a:p>
                  <a:endParaRPr lang="en-US"/>
                </a:p>
              </p:txBody>
            </p:sp>
            <p:sp>
              <p:nvSpPr>
                <p:cNvPr id="66" name="Oval 101"/>
                <p:cNvSpPr>
                  <a:spLocks noChangeArrowheads="1"/>
                </p:cNvSpPr>
                <p:nvPr/>
              </p:nvSpPr>
              <p:spPr bwMode="auto">
                <a:xfrm>
                  <a:off x="1795459" y="3505200"/>
                  <a:ext cx="457200" cy="457200"/>
                </a:xfrm>
                <a:prstGeom prst="ellipse">
                  <a:avLst/>
                </a:prstGeom>
                <a:gradFill rotWithShape="1">
                  <a:gsLst>
                    <a:gs pos="0">
                      <a:srgbClr val="FFFC00">
                        <a:alpha val="60001"/>
                      </a:srgbClr>
                    </a:gs>
                    <a:gs pos="100000">
                      <a:schemeClr val="bg1"/>
                    </a:gs>
                  </a:gsLst>
                  <a:lin ang="18900000" scaled="1"/>
                </a:gradFill>
                <a:ln w="9525" algn="ctr">
                  <a:noFill/>
                  <a:round/>
                  <a:headEnd/>
                  <a:tailEnd/>
                </a:ln>
              </p:spPr>
              <p:txBody>
                <a:bodyPr wrap="none" anchor="ctr"/>
                <a:lstStyle/>
                <a:p>
                  <a:endParaRPr lang="en-US"/>
                </a:p>
              </p:txBody>
            </p:sp>
            <p:sp>
              <p:nvSpPr>
                <p:cNvPr id="67" name="Oval 102"/>
                <p:cNvSpPr>
                  <a:spLocks noChangeArrowheads="1"/>
                </p:cNvSpPr>
                <p:nvPr/>
              </p:nvSpPr>
              <p:spPr bwMode="auto">
                <a:xfrm>
                  <a:off x="1404941" y="3505200"/>
                  <a:ext cx="457200" cy="457200"/>
                </a:xfrm>
                <a:prstGeom prst="ellipse">
                  <a:avLst/>
                </a:prstGeom>
                <a:gradFill rotWithShape="1">
                  <a:gsLst>
                    <a:gs pos="0">
                      <a:srgbClr val="FF6600">
                        <a:alpha val="60001"/>
                      </a:srgbClr>
                    </a:gs>
                    <a:gs pos="100000">
                      <a:srgbClr val="FFFFFF"/>
                    </a:gs>
                  </a:gsLst>
                  <a:lin ang="18900000" scaled="1"/>
                </a:gradFill>
                <a:ln w="9525" algn="ctr">
                  <a:noFill/>
                  <a:round/>
                  <a:headEnd/>
                  <a:tailEnd/>
                </a:ln>
              </p:spPr>
              <p:txBody>
                <a:bodyPr wrap="none" anchor="ctr"/>
                <a:lstStyle/>
                <a:p>
                  <a:endParaRPr lang="en-US"/>
                </a:p>
              </p:txBody>
            </p:sp>
          </p:grpSp>
        </p:grpSp>
        <p:sp>
          <p:nvSpPr>
            <p:cNvPr id="50" name="Rectangle 49"/>
            <p:cNvSpPr/>
            <p:nvPr/>
          </p:nvSpPr>
          <p:spPr bwMode="auto">
            <a:xfrm>
              <a:off x="4648200" y="4876800"/>
              <a:ext cx="685800" cy="30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t>Att3</a:t>
              </a:r>
            </a:p>
          </p:txBody>
        </p:sp>
        <p:sp>
          <p:nvSpPr>
            <p:cNvPr id="56" name="TextBox 62"/>
            <p:cNvSpPr txBox="1">
              <a:spLocks noChangeArrowheads="1"/>
            </p:cNvSpPr>
            <p:nvPr/>
          </p:nvSpPr>
          <p:spPr bwMode="auto">
            <a:xfrm>
              <a:off x="4495799" y="5105400"/>
              <a:ext cx="914400" cy="685800"/>
            </a:xfrm>
            <a:prstGeom prst="rect">
              <a:avLst/>
            </a:prstGeom>
            <a:noFill/>
            <a:ln w="9525">
              <a:noFill/>
              <a:miter lim="800000"/>
              <a:headEnd/>
              <a:tailEnd/>
            </a:ln>
          </p:spPr>
          <p:txBody>
            <a:bodyPr wrap="none" anchor="ctr" anchorCtr="1"/>
            <a:lstStyle/>
            <a:p>
              <a:r>
                <a:rPr lang="en-US" b="1" dirty="0"/>
                <a:t>Motor_001</a:t>
              </a:r>
            </a:p>
          </p:txBody>
        </p:sp>
      </p:grpSp>
      <p:sp>
        <p:nvSpPr>
          <p:cNvPr id="13" name="Rectangle 12"/>
          <p:cNvSpPr/>
          <p:nvPr/>
        </p:nvSpPr>
        <p:spPr>
          <a:xfrm>
            <a:off x="5680818" y="4038600"/>
            <a:ext cx="2929782" cy="286232"/>
          </a:xfrm>
          <a:prstGeom prst="rect">
            <a:avLst/>
          </a:prstGeom>
        </p:spPr>
        <p:txBody>
          <a:bodyPr wrap="square">
            <a:spAutoFit/>
          </a:bodyPr>
          <a:lstStyle/>
          <a:p>
            <a:r>
              <a:rPr lang="en-US" dirty="0"/>
              <a:t>MyContainer.Motor_001.Att3</a:t>
            </a:r>
          </a:p>
        </p:txBody>
      </p:sp>
      <p:cxnSp>
        <p:nvCxnSpPr>
          <p:cNvPr id="4" name="Elbow Connector 3"/>
          <p:cNvCxnSpPr>
            <a:stCxn id="47" idx="4"/>
            <a:endCxn id="17" idx="2"/>
          </p:cNvCxnSpPr>
          <p:nvPr/>
        </p:nvCxnSpPr>
        <p:spPr bwMode="auto">
          <a:xfrm rot="16200000" flipH="1">
            <a:off x="2941534" y="2476500"/>
            <a:ext cx="838200" cy="1828800"/>
          </a:xfrm>
          <a:prstGeom prst="bentConnector2">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7" name="Elbow Connector 6"/>
          <p:cNvCxnSpPr>
            <a:endCxn id="60" idx="2"/>
          </p:cNvCxnSpPr>
          <p:nvPr/>
        </p:nvCxnSpPr>
        <p:spPr bwMode="auto">
          <a:xfrm>
            <a:off x="2442317" y="3810000"/>
            <a:ext cx="1824883" cy="1600200"/>
          </a:xfrm>
          <a:prstGeom prst="bentConnector3">
            <a:avLst>
              <a:gd name="adj1" fmla="val -107"/>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4203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P spid="79" grpId="0"/>
      <p:bldP spid="8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MES – ArchestrA Platform Integration</a:t>
            </a:r>
          </a:p>
        </p:txBody>
      </p:sp>
      <p:sp>
        <p:nvSpPr>
          <p:cNvPr id="3" name="Inhaltsplatzhalter 2"/>
          <p:cNvSpPr>
            <a:spLocks noGrp="1"/>
          </p:cNvSpPr>
          <p:nvPr>
            <p:ph idx="1"/>
          </p:nvPr>
        </p:nvSpPr>
        <p:spPr>
          <a:xfrm>
            <a:off x="3276600" y="1905000"/>
            <a:ext cx="5427663" cy="3657600"/>
          </a:xfrm>
        </p:spPr>
        <p:txBody>
          <a:bodyPr>
            <a:noAutofit/>
          </a:bodyPr>
          <a:lstStyle/>
          <a:p>
            <a:pPr lvl="1">
              <a:lnSpc>
                <a:spcPct val="100000"/>
              </a:lnSpc>
              <a:buClr>
                <a:schemeClr val="tx1"/>
              </a:buClr>
              <a:buFont typeface="Wingdings" pitchFamily="2" charset="2"/>
              <a:buChar char="Ø"/>
            </a:pPr>
            <a:r>
              <a:rPr lang="en-US" sz="2400" dirty="0"/>
              <a:t>Facilitates corporate standards</a:t>
            </a:r>
          </a:p>
          <a:p>
            <a:pPr lvl="1">
              <a:lnSpc>
                <a:spcPct val="100000"/>
              </a:lnSpc>
              <a:buClr>
                <a:schemeClr val="tx1"/>
              </a:buClr>
              <a:buFont typeface="Wingdings" pitchFamily="2" charset="2"/>
              <a:buChar char="Ø"/>
            </a:pPr>
            <a:endParaRPr lang="en-US" sz="2400" dirty="0"/>
          </a:p>
          <a:p>
            <a:pPr lvl="1">
              <a:buClr>
                <a:schemeClr val="tx1"/>
              </a:buClr>
              <a:buFont typeface="Wingdings" pitchFamily="2" charset="2"/>
              <a:buChar char="Ø"/>
            </a:pPr>
            <a:r>
              <a:rPr lang="en-US" sz="2400" dirty="0"/>
              <a:t>Template approach promotes engineering reuse</a:t>
            </a:r>
          </a:p>
          <a:p>
            <a:pPr lvl="1">
              <a:buClr>
                <a:schemeClr val="tx1"/>
              </a:buClr>
              <a:buFont typeface="Wingdings" pitchFamily="2" charset="2"/>
              <a:buChar char="Ø"/>
            </a:pPr>
            <a:endParaRPr lang="en-US" sz="2400" dirty="0"/>
          </a:p>
          <a:p>
            <a:pPr lvl="1">
              <a:buClr>
                <a:schemeClr val="tx1"/>
              </a:buClr>
              <a:buFont typeface="Wingdings" pitchFamily="2" charset="2"/>
              <a:buChar char="Ø"/>
            </a:pPr>
            <a:r>
              <a:rPr lang="en-US" sz="2400" dirty="0"/>
              <a:t>Faster configuration and reduced maintenance</a:t>
            </a:r>
          </a:p>
          <a:p>
            <a:endParaRPr lang="en-US" sz="1400" dirty="0"/>
          </a:p>
          <a:p>
            <a:pPr>
              <a:buNone/>
            </a:pPr>
            <a:endParaRPr lang="en-US" sz="1400" dirty="0"/>
          </a:p>
        </p:txBody>
      </p:sp>
      <p:pic>
        <p:nvPicPr>
          <p:cNvPr id="11" name="Picture 5"/>
          <p:cNvPicPr>
            <a:picLocks noChangeAspect="1" noChangeArrowheads="1"/>
          </p:cNvPicPr>
          <p:nvPr/>
        </p:nvPicPr>
        <p:blipFill>
          <a:blip r:embed="rId2" cstate="print"/>
          <a:srcRect b="8481"/>
          <a:stretch>
            <a:fillRect/>
          </a:stretch>
        </p:blipFill>
        <p:spPr bwMode="auto">
          <a:xfrm>
            <a:off x="531827" y="1854772"/>
            <a:ext cx="2364432" cy="1492250"/>
          </a:xfrm>
          <a:prstGeom prst="rect">
            <a:avLst/>
          </a:prstGeom>
          <a:noFill/>
          <a:ln w="9525">
            <a:solidFill>
              <a:schemeClr val="tx1"/>
            </a:solidFill>
            <a:miter lim="800000"/>
            <a:headEnd/>
            <a:tailEnd/>
          </a:ln>
        </p:spPr>
      </p:pic>
      <p:sp>
        <p:nvSpPr>
          <p:cNvPr id="10" name="Ellipse 9"/>
          <p:cNvSpPr/>
          <p:nvPr/>
        </p:nvSpPr>
        <p:spPr>
          <a:xfrm>
            <a:off x="1371600" y="2988065"/>
            <a:ext cx="1676400" cy="358957"/>
          </a:xfrm>
          <a:prstGeom prst="ellipse">
            <a:avLst/>
          </a:prstGeom>
          <a:solidFill>
            <a:srgbClr val="92D050">
              <a:alpha val="22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7" name="Picture 4"/>
          <p:cNvPicPr>
            <a:picLocks noChangeAspect="1" noChangeArrowheads="1"/>
          </p:cNvPicPr>
          <p:nvPr/>
        </p:nvPicPr>
        <p:blipFill>
          <a:blip r:embed="rId3" cstate="print"/>
          <a:srcRect/>
          <a:stretch>
            <a:fillRect/>
          </a:stretch>
        </p:blipFill>
        <p:spPr bwMode="auto">
          <a:xfrm>
            <a:off x="519593" y="3390463"/>
            <a:ext cx="2376665" cy="2009115"/>
          </a:xfrm>
          <a:prstGeom prst="rect">
            <a:avLst/>
          </a:prstGeom>
          <a:noFill/>
          <a:ln w="9525" cap="flat" cmpd="sng">
            <a:solidFill>
              <a:schemeClr val="accent1"/>
            </a:solidFill>
            <a:prstDash val="solid"/>
            <a:miter lim="800000"/>
            <a:headEnd/>
            <a:tailEnd/>
          </a:ln>
          <a:effectLst/>
        </p:spPr>
      </p:pic>
    </p:spTree>
    <p:extLst>
      <p:ext uri="{BB962C8B-B14F-4D97-AF65-F5344CB8AC3E}">
        <p14:creationId xmlns:p14="http://schemas.microsoft.com/office/powerpoint/2010/main" val="1573694023"/>
      </p:ext>
    </p:extLst>
  </p:cSld>
  <p:clrMapOvr>
    <a:masterClrMapping/>
  </p:clrMapOvr>
</p:sld>
</file>

<file path=ppt/theme/theme1.xml><?xml version="1.0" encoding="utf-8"?>
<a:theme xmlns:a="http://schemas.openxmlformats.org/drawingml/2006/main" name="Invensys Learning Services Template [Rev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de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lide Master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pening/Closure">
  <a:themeElements>
    <a:clrScheme name="Opening/Closure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Opening/Closu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pening/Closure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Opening/Closure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Divider 1">
  <a:themeElements>
    <a:clrScheme name="Section Divider 1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1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1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Divider 2">
  <a:themeElements>
    <a:clrScheme name="Section Divider 2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ection Divider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2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Divider 3">
  <a:themeElements>
    <a:clrScheme name="Section Divider 3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3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3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Divider 4">
  <a:themeElements>
    <a:clrScheme name="Section Divider 4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4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4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Divider 5">
  <a:themeElements>
    <a:clrScheme name="Section Divider 5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5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5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G:\POWERPOI\ww_corporate\new templts\new_corp_ww.pot</Template>
  <TotalTime>31581</TotalTime>
  <Words>525</Words>
  <Application>Microsoft Office PowerPoint</Application>
  <PresentationFormat>On-screen Show (4:3)</PresentationFormat>
  <Paragraphs>120</Paragraphs>
  <Slides>12</Slides>
  <Notes>10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12</vt:i4>
      </vt:variant>
    </vt:vector>
  </HeadingPairs>
  <TitlesOfParts>
    <vt:vector size="24" baseType="lpstr">
      <vt:lpstr>Arial</vt:lpstr>
      <vt:lpstr>Calibri</vt:lpstr>
      <vt:lpstr>Harlow Solid Italic</vt:lpstr>
      <vt:lpstr>Verdana</vt:lpstr>
      <vt:lpstr>Wingdings</vt:lpstr>
      <vt:lpstr>Invensys Learning Services Template [Rev 5]</vt:lpstr>
      <vt:lpstr>Opening/Closure</vt:lpstr>
      <vt:lpstr>Section Divider 1</vt:lpstr>
      <vt:lpstr>Section Divider 2</vt:lpstr>
      <vt:lpstr>Section Divider 3</vt:lpstr>
      <vt:lpstr>Section Divider 4</vt:lpstr>
      <vt:lpstr>Section Divider 5</vt:lpstr>
      <vt:lpstr>PowerPoint Presentation</vt:lpstr>
      <vt:lpstr>PowerPoint Presentation</vt:lpstr>
      <vt:lpstr>Lab 2 Creating a Galaxy</vt:lpstr>
      <vt:lpstr>PowerPoint Presentation</vt:lpstr>
      <vt:lpstr>PowerPoint Presentation</vt:lpstr>
      <vt:lpstr>PowerPoint Presentation</vt:lpstr>
      <vt:lpstr>PowerPoint Presentation</vt:lpstr>
      <vt:lpstr>Containment of UCO</vt:lpstr>
      <vt:lpstr>MES – ArchestrA Platform Integration</vt:lpstr>
      <vt:lpstr>Lab 3 Building An MES Entity Model</vt:lpstr>
      <vt:lpstr>MES Entity Model</vt:lpstr>
      <vt:lpstr>PowerPoint Presentation</vt:lpstr>
    </vt:vector>
  </TitlesOfParts>
  <Company>Wonderware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Wonderware System Platform 3.0 - Part 1</dc:title>
  <dc:subject>Application Server 3.0</dc:subject>
  <dc:creator>Juan C. Garcia</dc:creator>
  <cp:keywords>Training</cp:keywords>
  <cp:lastModifiedBy>sachin bhavsar</cp:lastModifiedBy>
  <cp:revision>2716</cp:revision>
  <cp:lastPrinted>2001-10-05T11:06:38Z</cp:lastPrinted>
  <dcterms:created xsi:type="dcterms:W3CDTF">2002-10-10T20:22:40Z</dcterms:created>
  <dcterms:modified xsi:type="dcterms:W3CDTF">2020-02-10T08:50:37Z</dcterms:modified>
</cp:coreProperties>
</file>