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49"/>
  </p:notesMasterIdLst>
  <p:sldIdLst>
    <p:sldId id="295" r:id="rId5"/>
    <p:sldId id="296" r:id="rId6"/>
    <p:sldId id="364" r:id="rId7"/>
    <p:sldId id="365" r:id="rId8"/>
    <p:sldId id="363" r:id="rId9"/>
    <p:sldId id="366" r:id="rId10"/>
    <p:sldId id="277" r:id="rId11"/>
    <p:sldId id="278" r:id="rId12"/>
    <p:sldId id="279" r:id="rId13"/>
    <p:sldId id="280" r:id="rId14"/>
    <p:sldId id="284" r:id="rId15"/>
    <p:sldId id="285" r:id="rId16"/>
    <p:sldId id="286" r:id="rId17"/>
    <p:sldId id="287" r:id="rId18"/>
    <p:sldId id="288" r:id="rId19"/>
    <p:sldId id="289" r:id="rId20"/>
    <p:sldId id="290" r:id="rId21"/>
    <p:sldId id="291" r:id="rId22"/>
    <p:sldId id="292" r:id="rId23"/>
    <p:sldId id="293" r:id="rId24"/>
    <p:sldId id="294" r:id="rId25"/>
    <p:sldId id="257" r:id="rId26"/>
    <p:sldId id="258" r:id="rId27"/>
    <p:sldId id="259" r:id="rId28"/>
    <p:sldId id="264" r:id="rId29"/>
    <p:sldId id="260" r:id="rId30"/>
    <p:sldId id="261" r:id="rId31"/>
    <p:sldId id="262" r:id="rId32"/>
    <p:sldId id="263" r:id="rId33"/>
    <p:sldId id="265" r:id="rId34"/>
    <p:sldId id="266" r:id="rId35"/>
    <p:sldId id="267" r:id="rId36"/>
    <p:sldId id="268" r:id="rId37"/>
    <p:sldId id="269" r:id="rId38"/>
    <p:sldId id="270" r:id="rId39"/>
    <p:sldId id="271" r:id="rId40"/>
    <p:sldId id="272" r:id="rId41"/>
    <p:sldId id="273" r:id="rId42"/>
    <p:sldId id="274" r:id="rId43"/>
    <p:sldId id="275" r:id="rId44"/>
    <p:sldId id="276" r:id="rId45"/>
    <p:sldId id="281" r:id="rId46"/>
    <p:sldId id="282" r:id="rId47"/>
    <p:sldId id="283" r:id="rId4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22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44645C-8AD4-4682-80F6-F8CB2E688CDF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D9BD31-0028-4392-B765-9DAE812A35C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6339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2E6E-E831-4C3B-86DF-F736FAE26B25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95-DEAE-4665-872E-683C0EB3C5D4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596380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2E6E-E831-4C3B-86DF-F736FAE26B25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95-DEAE-4665-872E-683C0EB3C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406070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2E6E-E831-4C3B-86DF-F736FAE26B25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95-DEAE-4665-872E-683C0EB3C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623430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  <a:prstGeom prst="rect">
            <a:avLst/>
          </a:prstGeom>
        </p:spPr>
        <p:txBody>
          <a:bodyPr anchor="b"/>
          <a:lstStyle>
            <a:lvl1pPr algn="l">
              <a:defRPr sz="2400"/>
            </a:lvl1pPr>
          </a:lstStyle>
          <a:p>
            <a:fld id="{35FB4A4D-BEB3-42DE-8D0E-DB8F0B5DA3ED}" type="datetime1">
              <a:rPr lang="en-US" smtClean="0"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401CF334-2D5C-4859-84A6-CA7E6E43FAE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 title="Product photo placeholder"/>
          <p:cNvSpPr>
            <a:spLocks noGrp="1"/>
          </p:cNvSpPr>
          <p:nvPr>
            <p:ph type="pic" sz="quarter" idx="13" hasCustomPrompt="1"/>
          </p:nvPr>
        </p:nvSpPr>
        <p:spPr>
          <a:xfrm>
            <a:off x="1195939" y="2695635"/>
            <a:ext cx="4414838" cy="3551578"/>
          </a:xfrm>
        </p:spPr>
        <p:txBody>
          <a:bodyPr/>
          <a:lstStyle>
            <a:lvl1pPr marL="68580" indent="0">
              <a:buNone/>
              <a:defRPr/>
            </a:lvl1pPr>
          </a:lstStyle>
          <a:p>
            <a:r>
              <a:rPr lang="en-US" dirty="0"/>
              <a:t>Insert product photo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85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13521"/>
          </a:xfrm>
        </p:spPr>
        <p:txBody>
          <a:bodyPr/>
          <a:lstStyle>
            <a:lvl1pPr marL="0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0049" y="1163109"/>
            <a:ext cx="11458575" cy="49614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FC5F6-F338-4AE4-BB23-26385BCFC423}" type="datetimeFigureOut">
              <a:rPr lang="en-US" dirty="0"/>
              <a:t>7/1/2020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13E31D-E2AB-40D1-8B51-AFA5AFEF393A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68710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2E6E-E831-4C3B-86DF-F736FAE26B25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95-DEAE-4665-872E-683C0EB3C5D4}" type="slidenum">
              <a:rPr lang="en-IN" smtClean="0"/>
              <a:t>‹#›</a:t>
            </a:fld>
            <a:endParaRPr lang="en-IN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14924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2E6E-E831-4C3B-86DF-F736FAE26B25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95-DEAE-4665-872E-683C0EB3C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4006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2E6E-E831-4C3B-86DF-F736FAE26B25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95-DEAE-4665-872E-683C0EB3C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7441098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2E6E-E831-4C3B-86DF-F736FAE26B25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95-DEAE-4665-872E-683C0EB3C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06927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2E6E-E831-4C3B-86DF-F736FAE26B25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95-DEAE-4665-872E-683C0EB3C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13318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0AE82E6E-E831-4C3B-86DF-F736FAE26B25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AFEA9895-DEAE-4665-872E-683C0EB3C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10402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E82E6E-E831-4C3B-86DF-F736FAE26B25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EA9895-DEAE-4665-872E-683C0EB3C5D4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987568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4"/>
            <a:ext cx="10058400" cy="7023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0525" y="1156287"/>
            <a:ext cx="11553825" cy="4712807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0AE82E6E-E831-4C3B-86DF-F736FAE26B25}" type="datetimeFigureOut">
              <a:rPr lang="en-IN" smtClean="0"/>
              <a:t>01-07-2020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AFEA9895-DEAE-4665-872E-683C0EB3C5D4}" type="slidenum">
              <a:rPr lang="en-IN" smtClean="0"/>
              <a:t>‹#›</a:t>
            </a:fld>
            <a:endParaRPr lang="en-IN"/>
          </a:p>
        </p:txBody>
      </p:sp>
      <p:cxnSp>
        <p:nvCxnSpPr>
          <p:cNvPr id="10" name="Straight Connector 9"/>
          <p:cNvCxnSpPr/>
          <p:nvPr/>
        </p:nvCxnSpPr>
        <p:spPr>
          <a:xfrm>
            <a:off x="1188720" y="1031301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513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18" Type="http://schemas.openxmlformats.org/officeDocument/2006/relationships/image" Target="../media/image21.jp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12" Type="http://schemas.openxmlformats.org/officeDocument/2006/relationships/image" Target="../media/image15.jpeg"/><Relationship Id="rId17" Type="http://schemas.openxmlformats.org/officeDocument/2006/relationships/image" Target="../media/image20.jpeg"/><Relationship Id="rId2" Type="http://schemas.openxmlformats.org/officeDocument/2006/relationships/image" Target="../media/image5.jpeg"/><Relationship Id="rId16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11" Type="http://schemas.openxmlformats.org/officeDocument/2006/relationships/image" Target="../media/image14.jpeg"/><Relationship Id="rId5" Type="http://schemas.openxmlformats.org/officeDocument/2006/relationships/image" Target="../media/image8.jpe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jpeg"/><Relationship Id="rId9" Type="http://schemas.openxmlformats.org/officeDocument/2006/relationships/image" Target="../media/image12.png"/><Relationship Id="rId14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jpeg"/><Relationship Id="rId7" Type="http://schemas.openxmlformats.org/officeDocument/2006/relationships/image" Target="../media/image10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20.jpeg"/><Relationship Id="rId4" Type="http://schemas.openxmlformats.org/officeDocument/2006/relationships/image" Target="../media/image7.jpeg"/><Relationship Id="rId9" Type="http://schemas.openxmlformats.org/officeDocument/2006/relationships/image" Target="../media/image1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456" y="384390"/>
            <a:ext cx="4753409" cy="2970881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6311154" y="3618963"/>
            <a:ext cx="4545736" cy="2382593"/>
          </a:xfrm>
        </p:spPr>
        <p:txBody>
          <a:bodyPr>
            <a:normAutofit/>
          </a:bodyPr>
          <a:lstStyle/>
          <a:p>
            <a:pPr marL="168275" indent="-168275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Reporting System</a:t>
            </a:r>
          </a:p>
          <a:p>
            <a:pPr marL="168275" indent="-168275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Web based configuration and Reporting</a:t>
            </a:r>
          </a:p>
          <a:p>
            <a:pPr marL="168275" indent="-168275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Output in excel, pdf and web screen</a:t>
            </a:r>
          </a:p>
          <a:p>
            <a:pPr marL="168275" indent="-168275">
              <a:lnSpc>
                <a:spcPct val="150000"/>
              </a:lnSpc>
              <a:spcBef>
                <a:spcPts val="0"/>
              </a:spcBef>
              <a:buFont typeface="Courier New" panose="02070309020205020404" pitchFamily="49" charset="0"/>
              <a:buChar char="o"/>
              <a:defRPr/>
            </a:pPr>
            <a:r>
              <a:rPr lang="en-US" dirty="0">
                <a:solidFill>
                  <a:schemeClr val="tx1"/>
                </a:solidFill>
              </a:rPr>
              <a:t>Integrated with DCS, SCADA and other data source supporting ODBC/OPC.</a:t>
            </a:r>
          </a:p>
        </p:txBody>
      </p:sp>
      <p:sp>
        <p:nvSpPr>
          <p:cNvPr id="16" name="Title 3"/>
          <p:cNvSpPr>
            <a:spLocks noGrp="1"/>
          </p:cNvSpPr>
          <p:nvPr>
            <p:ph type="ctrTitle"/>
          </p:nvPr>
        </p:nvSpPr>
        <p:spPr>
          <a:xfrm>
            <a:off x="6208123" y="2347868"/>
            <a:ext cx="4417807" cy="127109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en-US" dirty="0"/>
              <a:t>X-Force Report System for Mother Dairy </a:t>
            </a:r>
            <a:br>
              <a:rPr lang="en-US" dirty="0"/>
            </a:br>
            <a:r>
              <a:rPr lang="en-US" dirty="0"/>
              <a:t>Success Story</a:t>
            </a: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80FF"/>
              </a:clrFrom>
              <a:clrTo>
                <a:srgbClr val="0080FF">
                  <a:alpha val="0"/>
                </a:srgbClr>
              </a:clrTo>
            </a:clrChange>
            <a:lum bright="-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61" y="489899"/>
            <a:ext cx="247015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783" y="3416605"/>
            <a:ext cx="4046537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865116" y="5373964"/>
            <a:ext cx="3076484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InfoTech</a:t>
            </a:r>
          </a:p>
        </p:txBody>
      </p:sp>
      <p:sp>
        <p:nvSpPr>
          <p:cNvPr id="2" name="Rectangle 1"/>
          <p:cNvSpPr/>
          <p:nvPr/>
        </p:nvSpPr>
        <p:spPr>
          <a:xfrm>
            <a:off x="1023455" y="3094528"/>
            <a:ext cx="475340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chemeClr val="accent1"/>
                </a:solidFill>
                <a:latin typeface="+mj-lt"/>
                <a:ea typeface="+mj-ea"/>
                <a:cs typeface="+mj-cs"/>
              </a:rPr>
              <a:t>Monitoring and reporting made easy…</a:t>
            </a:r>
          </a:p>
        </p:txBody>
      </p:sp>
    </p:spTree>
    <p:extLst>
      <p:ext uri="{BB962C8B-B14F-4D97-AF65-F5344CB8AC3E}">
        <p14:creationId xmlns:p14="http://schemas.microsoft.com/office/powerpoint/2010/main" val="2289298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5C-5808-406F-8ED5-D197DC4B2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Dashboard - Charts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5F6B48-47E2-4C2B-82CB-8F989EF8AD0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338303"/>
            <a:ext cx="10058400" cy="3038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362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0FD7E19-9071-4D55-B51C-1ECFC4C6EA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Six Sigma Graphs for pasteurizer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A534F9-36C1-42C7-8EB8-8B98C28BD7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311709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DE1CA-BC08-415E-BE97-B561D3F40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Pasteurization Process Timing Chart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46B51F5-1879-4200-A45A-6C0AFC8958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67176" y="1846263"/>
            <a:ext cx="631797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995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D97A8-95B6-40A4-983C-370AA32BD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CF643EB-92E1-4A56-A7F8-1018D370DA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38014" y="1846263"/>
            <a:ext cx="637629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168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62E77C-2BF0-43BD-9F02-1B8FA8B37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8BDC1C-5F95-45ED-99F1-6127F2FEDB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6540" y="1846263"/>
            <a:ext cx="683924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2177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522C7-B4D7-4608-A631-5B3734E7D0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9015D45-78B1-4A63-82A6-E727AD4B7C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66730" y="1846263"/>
            <a:ext cx="711886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803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C12173-A943-4471-A5F0-3EC605A57E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89E972-CDF1-4156-86D9-05E4AB1DE25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8833" y="1846263"/>
            <a:ext cx="8174659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1447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897D9-37DE-4279-A63F-6B12A30F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24F6CAC4-59B7-458C-8F78-3FD80D557A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12953" y="1846263"/>
            <a:ext cx="6026420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4535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5D62-EA41-4F51-B4A4-429409C6C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Bell Curve 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F1E7A68-BCED-4BE1-BACE-C0486656E06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6620" y="1846263"/>
            <a:ext cx="6919086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712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BA9DF-CC6D-4913-BA77-2F0809181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CIP Timings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E3A7BA1-AD78-4EA7-95EE-C3D9C5033A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45056" y="1846263"/>
            <a:ext cx="676221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2585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4" y="352261"/>
            <a:ext cx="2286312" cy="3048416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719221" y="643759"/>
            <a:ext cx="220284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General System </a:t>
            </a:r>
            <a:b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Architecture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6817" y="1353492"/>
            <a:ext cx="10617186" cy="5019087"/>
            <a:chOff x="806817" y="1353492"/>
            <a:chExt cx="10617186" cy="5019087"/>
          </a:xfrm>
        </p:grpSpPr>
        <p:sp>
          <p:nvSpPr>
            <p:cNvPr id="235" name="Rectangle 234"/>
            <p:cNvSpPr/>
            <p:nvPr/>
          </p:nvSpPr>
          <p:spPr>
            <a:xfrm>
              <a:off x="6444040" y="2658898"/>
              <a:ext cx="4979963" cy="305259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US" u="sng" dirty="0">
                  <a:solidFill>
                    <a:schemeClr val="accent1"/>
                  </a:solidFill>
                </a:rPr>
                <a:t>Source Data Providers</a:t>
              </a:r>
              <a:endParaRPr lang="en-US" u="sng" dirty="0"/>
            </a:p>
          </p:txBody>
        </p:sp>
        <p:pic>
          <p:nvPicPr>
            <p:cNvPr id="69" name="Picture 9" descr="ml570g2-100x1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87630" y="2085847"/>
              <a:ext cx="686440" cy="68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Line 3"/>
            <p:cNvSpPr>
              <a:spLocks noChangeShapeType="1"/>
            </p:cNvSpPr>
            <p:nvPr/>
          </p:nvSpPr>
          <p:spPr bwMode="auto">
            <a:xfrm flipV="1">
              <a:off x="832219" y="3241511"/>
              <a:ext cx="104061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5735850" y="2790661"/>
              <a:ext cx="0" cy="444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5179655" y="3235161"/>
              <a:ext cx="1188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+mj-lt"/>
                </a:rPr>
                <a:t>Campus </a:t>
              </a:r>
            </a:p>
            <a:p>
              <a:r>
                <a:rPr lang="en-US" b="1" dirty="0">
                  <a:latin typeface="+mj-lt"/>
                </a:rPr>
                <a:t>Network</a:t>
              </a:r>
            </a:p>
          </p:txBody>
        </p:sp>
        <p:pic>
          <p:nvPicPr>
            <p:cNvPr id="75" name="Picture 74" descr="HP-Deskto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3495" y="3719348"/>
              <a:ext cx="5334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75" descr="HP-Deskto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6895" y="3871748"/>
              <a:ext cx="5334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76" descr="HP-Deskto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96495" y="4024148"/>
              <a:ext cx="5334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Line 15"/>
            <p:cNvSpPr>
              <a:spLocks noChangeShapeType="1"/>
            </p:cNvSpPr>
            <p:nvPr/>
          </p:nvSpPr>
          <p:spPr bwMode="auto">
            <a:xfrm>
              <a:off x="1182095" y="326214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6"/>
            <p:cNvSpPr>
              <a:spLocks noChangeShapeType="1"/>
            </p:cNvSpPr>
            <p:nvPr/>
          </p:nvSpPr>
          <p:spPr bwMode="auto">
            <a:xfrm>
              <a:off x="1715495" y="3262148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7"/>
            <p:cNvSpPr>
              <a:spLocks noChangeShapeType="1"/>
            </p:cNvSpPr>
            <p:nvPr/>
          </p:nvSpPr>
          <p:spPr bwMode="auto">
            <a:xfrm>
              <a:off x="2363195" y="3262148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2" name="Picture 108" descr="tpad3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" t="5653" r="10001" b="9541"/>
            <a:stretch>
              <a:fillRect/>
            </a:stretch>
          </p:blipFill>
          <p:spPr bwMode="auto">
            <a:xfrm>
              <a:off x="4071455" y="5136636"/>
              <a:ext cx="1066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" name="Cloud"/>
            <p:cNvSpPr>
              <a:spLocks noChangeAspect="1" noEditPoints="1" noChangeArrowheads="1"/>
            </p:cNvSpPr>
            <p:nvPr/>
          </p:nvSpPr>
          <p:spPr bwMode="auto">
            <a:xfrm>
              <a:off x="3442815" y="4073361"/>
              <a:ext cx="1524000" cy="10207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j-lt"/>
                </a:rPr>
                <a:t>Internet</a:t>
              </a:r>
            </a:p>
          </p:txBody>
        </p:sp>
        <p:sp>
          <p:nvSpPr>
            <p:cNvPr id="104" name="Line 110"/>
            <p:cNvSpPr>
              <a:spLocks noChangeShapeType="1"/>
            </p:cNvSpPr>
            <p:nvPr/>
          </p:nvSpPr>
          <p:spPr bwMode="auto">
            <a:xfrm>
              <a:off x="4052415" y="3235161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5" name="Picture 111" descr="5163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26086" b="39131"/>
            <a:stretch>
              <a:fillRect/>
            </a:stretch>
          </p:blipFill>
          <p:spPr bwMode="auto">
            <a:xfrm>
              <a:off x="3533083" y="3539961"/>
              <a:ext cx="115887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Text Box 112"/>
            <p:cNvSpPr txBox="1">
              <a:spLocks noChangeArrowheads="1"/>
            </p:cNvSpPr>
            <p:nvPr/>
          </p:nvSpPr>
          <p:spPr bwMode="auto">
            <a:xfrm>
              <a:off x="3359277" y="3774553"/>
              <a:ext cx="7532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j-lt"/>
                </a:rPr>
                <a:t>Firewall</a:t>
              </a:r>
            </a:p>
          </p:txBody>
        </p:sp>
        <p:sp>
          <p:nvSpPr>
            <p:cNvPr id="107" name="Text Box 113"/>
            <p:cNvSpPr txBox="1">
              <a:spLocks noChangeArrowheads="1"/>
            </p:cNvSpPr>
            <p:nvPr/>
          </p:nvSpPr>
          <p:spPr bwMode="auto">
            <a:xfrm>
              <a:off x="4143271" y="5952724"/>
              <a:ext cx="10478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+mj-lt"/>
                </a:rPr>
                <a:t>WAP Client</a:t>
              </a:r>
            </a:p>
          </p:txBody>
        </p:sp>
        <p:grpSp>
          <p:nvGrpSpPr>
            <p:cNvPr id="108" name="Group 154"/>
            <p:cNvGrpSpPr>
              <a:grpSpLocks/>
            </p:cNvGrpSpPr>
            <p:nvPr/>
          </p:nvGrpSpPr>
          <p:grpSpPr bwMode="auto">
            <a:xfrm>
              <a:off x="3900005" y="2465998"/>
              <a:ext cx="342900" cy="228600"/>
              <a:chOff x="2352" y="2928"/>
              <a:chExt cx="216" cy="144"/>
            </a:xfrm>
          </p:grpSpPr>
          <p:sp>
            <p:nvSpPr>
              <p:cNvPr id="109" name="Rectangle 155"/>
              <p:cNvSpPr>
                <a:spLocks noChangeArrowheads="1"/>
              </p:cNvSpPr>
              <p:nvPr/>
            </p:nvSpPr>
            <p:spPr bwMode="auto">
              <a:xfrm>
                <a:off x="2367" y="2948"/>
                <a:ext cx="201" cy="1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156"/>
              <p:cNvSpPr>
                <a:spLocks noChangeArrowheads="1"/>
              </p:cNvSpPr>
              <p:nvPr/>
            </p:nvSpPr>
            <p:spPr bwMode="auto">
              <a:xfrm>
                <a:off x="2352" y="2928"/>
                <a:ext cx="196" cy="124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7"/>
              <p:cNvSpPr>
                <a:spLocks noChangeShapeType="1"/>
              </p:cNvSpPr>
              <p:nvPr/>
            </p:nvSpPr>
            <p:spPr bwMode="auto">
              <a:xfrm>
                <a:off x="2352" y="2928"/>
                <a:ext cx="98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58"/>
              <p:cNvSpPr>
                <a:spLocks noChangeShapeType="1"/>
              </p:cNvSpPr>
              <p:nvPr/>
            </p:nvSpPr>
            <p:spPr bwMode="auto">
              <a:xfrm flipH="1">
                <a:off x="2450" y="2928"/>
                <a:ext cx="98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59"/>
              <p:cNvSpPr>
                <a:spLocks noChangeShapeType="1"/>
              </p:cNvSpPr>
              <p:nvPr/>
            </p:nvSpPr>
            <p:spPr bwMode="auto">
              <a:xfrm flipV="1">
                <a:off x="2352" y="2989"/>
                <a:ext cx="68" cy="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60"/>
              <p:cNvSpPr>
                <a:spLocks noChangeShapeType="1"/>
              </p:cNvSpPr>
              <p:nvPr/>
            </p:nvSpPr>
            <p:spPr bwMode="auto">
              <a:xfrm flipH="1" flipV="1">
                <a:off x="2479" y="2989"/>
                <a:ext cx="69" cy="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" name="Text Box 170"/>
            <p:cNvSpPr txBox="1">
              <a:spLocks noChangeArrowheads="1"/>
            </p:cNvSpPr>
            <p:nvPr/>
          </p:nvSpPr>
          <p:spPr bwMode="auto">
            <a:xfrm>
              <a:off x="3475764" y="1559151"/>
              <a:ext cx="6511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j-lt"/>
                </a:rPr>
                <a:t>E-Mail</a:t>
              </a:r>
            </a:p>
            <a:p>
              <a:r>
                <a:rPr lang="en-US" sz="1400" dirty="0">
                  <a:latin typeface="+mj-lt"/>
                </a:rPr>
                <a:t>Server</a:t>
              </a:r>
            </a:p>
          </p:txBody>
        </p:sp>
        <p:grpSp>
          <p:nvGrpSpPr>
            <p:cNvPr id="238" name="Group 237"/>
            <p:cNvGrpSpPr/>
            <p:nvPr/>
          </p:nvGrpSpPr>
          <p:grpSpPr>
            <a:xfrm>
              <a:off x="5297050" y="2017389"/>
              <a:ext cx="866477" cy="851100"/>
              <a:chOff x="5366352" y="1004506"/>
              <a:chExt cx="866477" cy="851100"/>
            </a:xfrm>
            <a:effectLst>
              <a:reflection stA="82000" endPos="34000" dir="5400000" sy="-100000" algn="bl" rotWithShape="0"/>
            </a:effectLst>
          </p:grpSpPr>
          <p:pic>
            <p:nvPicPr>
              <p:cNvPr id="118" name="Picture 9" descr="ml570g2-100x10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546389" y="1004506"/>
                <a:ext cx="686440" cy="68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9" name="Picture 9" descr="ml570g2-100x10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5366352" y="1169166"/>
                <a:ext cx="686440" cy="68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sp>
          <p:nvSpPr>
            <p:cNvPr id="121" name="Down Arrow 120"/>
            <p:cNvSpPr/>
            <p:nvPr/>
          </p:nvSpPr>
          <p:spPr>
            <a:xfrm>
              <a:off x="4784892" y="4835361"/>
              <a:ext cx="162957" cy="2968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 Box 113"/>
            <p:cNvSpPr txBox="1">
              <a:spLocks noChangeArrowheads="1"/>
            </p:cNvSpPr>
            <p:nvPr/>
          </p:nvSpPr>
          <p:spPr bwMode="auto">
            <a:xfrm>
              <a:off x="1105863" y="4408395"/>
              <a:ext cx="12779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+mj-lt"/>
                </a:rPr>
                <a:t>Web Clients on LAN</a:t>
              </a:r>
            </a:p>
          </p:txBody>
        </p:sp>
        <p:sp>
          <p:nvSpPr>
            <p:cNvPr id="132" name="Line 10"/>
            <p:cNvSpPr>
              <a:spLocks noChangeShapeType="1"/>
            </p:cNvSpPr>
            <p:nvPr/>
          </p:nvSpPr>
          <p:spPr bwMode="auto">
            <a:xfrm>
              <a:off x="3820119" y="2723986"/>
              <a:ext cx="0" cy="5240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Text Box 170"/>
            <p:cNvSpPr txBox="1">
              <a:spLocks noChangeArrowheads="1"/>
            </p:cNvSpPr>
            <p:nvPr/>
          </p:nvSpPr>
          <p:spPr bwMode="auto">
            <a:xfrm>
              <a:off x="5314100" y="1353492"/>
              <a:ext cx="843500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400" dirty="0">
                  <a:latin typeface="+mj-lt"/>
                </a:rPr>
                <a:t>X-Force</a:t>
              </a:r>
              <a:br>
                <a:rPr lang="en-US" sz="1400" dirty="0">
                  <a:latin typeface="+mj-lt"/>
                </a:rPr>
              </a:br>
              <a:r>
                <a:rPr lang="en-US" sz="1400" dirty="0">
                  <a:latin typeface="+mj-lt"/>
                </a:rPr>
                <a:t>XRS</a:t>
              </a:r>
            </a:p>
            <a:p>
              <a:pPr algn="ctr"/>
              <a:r>
                <a:rPr lang="en-US" sz="1400" dirty="0">
                  <a:latin typeface="+mj-lt"/>
                </a:rPr>
                <a:t>Server</a:t>
              </a:r>
            </a:p>
          </p:txBody>
        </p:sp>
        <p:pic>
          <p:nvPicPr>
            <p:cNvPr id="208" name="Picture 207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95008" y="4353062"/>
              <a:ext cx="442064" cy="379955"/>
            </a:xfrm>
            <a:prstGeom prst="rect">
              <a:avLst/>
            </a:prstGeom>
          </p:spPr>
        </p:pic>
        <p:pic>
          <p:nvPicPr>
            <p:cNvPr id="209" name="Picture 208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00543" y="4353062"/>
              <a:ext cx="653143" cy="320040"/>
            </a:xfrm>
            <a:prstGeom prst="rect">
              <a:avLst/>
            </a:prstGeom>
          </p:spPr>
        </p:pic>
        <p:pic>
          <p:nvPicPr>
            <p:cNvPr id="218" name="Picture 217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4149" y="4353062"/>
              <a:ext cx="699035" cy="320040"/>
            </a:xfrm>
            <a:prstGeom prst="rect">
              <a:avLst/>
            </a:prstGeom>
          </p:spPr>
        </p:pic>
        <p:pic>
          <p:nvPicPr>
            <p:cNvPr id="219" name="Picture 29" descr="dreamreport-opc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88768" y="5171785"/>
              <a:ext cx="811145" cy="4255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20" name="Picture 21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76470" y="4353062"/>
              <a:ext cx="320040" cy="320040"/>
            </a:xfrm>
            <a:prstGeom prst="rect">
              <a:avLst/>
            </a:prstGeom>
          </p:spPr>
        </p:pic>
        <p:pic>
          <p:nvPicPr>
            <p:cNvPr id="221" name="Picture 22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60819" y="4353062"/>
              <a:ext cx="735228" cy="320040"/>
            </a:xfrm>
            <a:prstGeom prst="rect">
              <a:avLst/>
            </a:prstGeom>
          </p:spPr>
        </p:pic>
        <p:grpSp>
          <p:nvGrpSpPr>
            <p:cNvPr id="210" name="Group 209"/>
            <p:cNvGrpSpPr/>
            <p:nvPr/>
          </p:nvGrpSpPr>
          <p:grpSpPr>
            <a:xfrm>
              <a:off x="8195448" y="3252817"/>
              <a:ext cx="686440" cy="1090056"/>
              <a:chOff x="8335090" y="2644750"/>
              <a:chExt cx="686440" cy="1090056"/>
            </a:xfrm>
          </p:grpSpPr>
          <p:sp>
            <p:nvSpPr>
              <p:cNvPr id="72" name="Line 6"/>
              <p:cNvSpPr>
                <a:spLocks noChangeShapeType="1"/>
              </p:cNvSpPr>
              <p:nvPr/>
            </p:nvSpPr>
            <p:spPr bwMode="auto">
              <a:xfrm>
                <a:off x="8699165" y="2644750"/>
                <a:ext cx="0" cy="7667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07" name="Picture 9" descr="ml570g2-100x10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35090" y="3048366"/>
                <a:ext cx="686440" cy="68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2" name="Group 211"/>
            <p:cNvGrpSpPr/>
            <p:nvPr/>
          </p:nvGrpSpPr>
          <p:grpSpPr>
            <a:xfrm>
              <a:off x="8985676" y="3252817"/>
              <a:ext cx="686440" cy="1090056"/>
              <a:chOff x="8335090" y="2644750"/>
              <a:chExt cx="686440" cy="1090056"/>
            </a:xfrm>
          </p:grpSpPr>
          <p:sp>
            <p:nvSpPr>
              <p:cNvPr id="213" name="Line 6"/>
              <p:cNvSpPr>
                <a:spLocks noChangeShapeType="1"/>
              </p:cNvSpPr>
              <p:nvPr/>
            </p:nvSpPr>
            <p:spPr bwMode="auto">
              <a:xfrm>
                <a:off x="8699165" y="2644750"/>
                <a:ext cx="0" cy="7667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4" name="Picture 9" descr="ml570g2-100x10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35090" y="3048366"/>
                <a:ext cx="686440" cy="68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15" name="Group 214"/>
            <p:cNvGrpSpPr/>
            <p:nvPr/>
          </p:nvGrpSpPr>
          <p:grpSpPr>
            <a:xfrm>
              <a:off x="7324235" y="3252817"/>
              <a:ext cx="686440" cy="1090056"/>
              <a:chOff x="8335090" y="2644750"/>
              <a:chExt cx="686440" cy="1090056"/>
            </a:xfrm>
          </p:grpSpPr>
          <p:sp>
            <p:nvSpPr>
              <p:cNvPr id="216" name="Line 6"/>
              <p:cNvSpPr>
                <a:spLocks noChangeShapeType="1"/>
              </p:cNvSpPr>
              <p:nvPr/>
            </p:nvSpPr>
            <p:spPr bwMode="auto">
              <a:xfrm>
                <a:off x="8699165" y="2644750"/>
                <a:ext cx="0" cy="7667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17" name="Picture 9" descr="ml570g2-100x10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35090" y="3048366"/>
                <a:ext cx="686440" cy="68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2" name="Group 221"/>
            <p:cNvGrpSpPr/>
            <p:nvPr/>
          </p:nvGrpSpPr>
          <p:grpSpPr>
            <a:xfrm>
              <a:off x="9700718" y="3252817"/>
              <a:ext cx="686440" cy="1090056"/>
              <a:chOff x="8335090" y="2644750"/>
              <a:chExt cx="686440" cy="1090056"/>
            </a:xfrm>
          </p:grpSpPr>
          <p:sp>
            <p:nvSpPr>
              <p:cNvPr id="223" name="Line 6"/>
              <p:cNvSpPr>
                <a:spLocks noChangeShapeType="1"/>
              </p:cNvSpPr>
              <p:nvPr/>
            </p:nvSpPr>
            <p:spPr bwMode="auto">
              <a:xfrm>
                <a:off x="8699165" y="2644750"/>
                <a:ext cx="0" cy="7667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24" name="Picture 9" descr="ml570g2-100x10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35090" y="3048366"/>
                <a:ext cx="686440" cy="68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5" name="Group 224"/>
            <p:cNvGrpSpPr/>
            <p:nvPr/>
          </p:nvGrpSpPr>
          <p:grpSpPr>
            <a:xfrm>
              <a:off x="10560819" y="3252817"/>
              <a:ext cx="686440" cy="1090056"/>
              <a:chOff x="8335090" y="2644750"/>
              <a:chExt cx="686440" cy="1090056"/>
            </a:xfrm>
          </p:grpSpPr>
          <p:sp>
            <p:nvSpPr>
              <p:cNvPr id="226" name="Line 6"/>
              <p:cNvSpPr>
                <a:spLocks noChangeShapeType="1"/>
              </p:cNvSpPr>
              <p:nvPr/>
            </p:nvSpPr>
            <p:spPr bwMode="auto">
              <a:xfrm>
                <a:off x="8699165" y="2644750"/>
                <a:ext cx="0" cy="7667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27" name="Picture 9" descr="ml570g2-100x10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35090" y="3048366"/>
                <a:ext cx="686440" cy="68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28" name="Group 227"/>
            <p:cNvGrpSpPr/>
            <p:nvPr/>
          </p:nvGrpSpPr>
          <p:grpSpPr>
            <a:xfrm>
              <a:off x="6545409" y="3235161"/>
              <a:ext cx="686440" cy="1090056"/>
              <a:chOff x="8335090" y="2644750"/>
              <a:chExt cx="686440" cy="1090056"/>
            </a:xfrm>
          </p:grpSpPr>
          <p:sp>
            <p:nvSpPr>
              <p:cNvPr id="229" name="Line 6"/>
              <p:cNvSpPr>
                <a:spLocks noChangeShapeType="1"/>
              </p:cNvSpPr>
              <p:nvPr/>
            </p:nvSpPr>
            <p:spPr bwMode="auto">
              <a:xfrm>
                <a:off x="8699165" y="2644750"/>
                <a:ext cx="0" cy="76676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0" name="Picture 9" descr="ml570g2-100x10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335090" y="3048366"/>
                <a:ext cx="686440" cy="68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4" name="Picture 233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98427" y="4499334"/>
              <a:ext cx="568960" cy="320040"/>
            </a:xfrm>
            <a:prstGeom prst="rect">
              <a:avLst/>
            </a:prstGeom>
          </p:spPr>
        </p:pic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4238" y="4353062"/>
              <a:ext cx="363459" cy="182880"/>
            </a:xfrm>
            <a:prstGeom prst="rect">
              <a:avLst/>
            </a:prstGeom>
          </p:spPr>
        </p:pic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17" y="4513082"/>
              <a:ext cx="327894" cy="327894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825" y="6044685"/>
              <a:ext cx="327894" cy="327894"/>
            </a:xfrm>
            <a:prstGeom prst="rect">
              <a:avLst/>
            </a:prstGeom>
          </p:spPr>
        </p:pic>
        <p:pic>
          <p:nvPicPr>
            <p:cNvPr id="240" name="Picture 239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94403" y="5171786"/>
              <a:ext cx="811145" cy="425512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  <p:pic>
          <p:nvPicPr>
            <p:cNvPr id="241" name="Picture 24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85959" y="5171785"/>
              <a:ext cx="721018" cy="425513"/>
            </a:xfrm>
            <a:prstGeom prst="rect">
              <a:avLst/>
            </a:prstGeom>
            <a:ln w="3175">
              <a:solidFill>
                <a:schemeClr val="tx1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3091683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945CF-0973-43BA-A885-821637296E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0372E7A-E870-4C8A-BDAD-B5A6AD6C5CC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82796" y="1846263"/>
            <a:ext cx="4086733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117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737913-0C6E-495D-81D7-58DB743549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FBDB4D2-598C-4723-ACEC-E25E4DA053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011783"/>
            <a:ext cx="10058400" cy="369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198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CB88D8-A521-458C-9406-0C12F951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0769"/>
            <a:ext cx="12192000" cy="5736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213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9C7B49E-2509-48AF-8D89-83E92AD220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54215"/>
            <a:ext cx="12192000" cy="5549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7643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6AE498B-3121-46A9-A8FA-14EF839B70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96129"/>
            <a:ext cx="12192000" cy="5065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144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73E18-0970-4EBD-AC35-1D4FF7D21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Plant parameter Report</a:t>
            </a:r>
            <a:endParaRPr lang="en-I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9948E1-7873-43C1-82E3-765A5F268F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9334984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26D489B-1394-4E34-8259-E41291547F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2211"/>
            <a:ext cx="12192000" cy="4813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273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D36C40A-CD87-40AD-90B5-33CB3B2753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2248"/>
            <a:ext cx="12192000" cy="4693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7819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4FF8CBB-942B-4F3E-887D-98D85490DF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5733"/>
            <a:ext cx="12192000" cy="63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61954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C321F60-E575-4EFD-B7CB-9ED3AB9B66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9217"/>
            <a:ext cx="12192000" cy="47995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307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4" y="352261"/>
            <a:ext cx="2054015" cy="2738687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900361" y="643759"/>
            <a:ext cx="184056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Mother Dairy </a:t>
            </a:r>
            <a:b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Architecture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806817" y="1010504"/>
            <a:ext cx="10617186" cy="5259667"/>
            <a:chOff x="806817" y="1559151"/>
            <a:chExt cx="10617186" cy="5259667"/>
          </a:xfrm>
        </p:grpSpPr>
        <p:sp>
          <p:nvSpPr>
            <p:cNvPr id="235" name="Rectangle 234"/>
            <p:cNvSpPr/>
            <p:nvPr/>
          </p:nvSpPr>
          <p:spPr>
            <a:xfrm>
              <a:off x="6444040" y="2658898"/>
              <a:ext cx="4979963" cy="4159920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t"/>
            <a:lstStyle/>
            <a:p>
              <a:pPr algn="ctr"/>
              <a:r>
                <a:rPr lang="en-IN" u="sng" dirty="0">
                  <a:solidFill>
                    <a:schemeClr val="accent1"/>
                  </a:solidFill>
                </a:rPr>
                <a:t>Foxboro DCS</a:t>
              </a:r>
              <a:endParaRPr lang="en-US" u="sng" dirty="0"/>
            </a:p>
          </p:txBody>
        </p:sp>
        <p:pic>
          <p:nvPicPr>
            <p:cNvPr id="69" name="Picture 9" descr="ml570g2-100x1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487630" y="2085847"/>
              <a:ext cx="686440" cy="68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0" name="Line 3"/>
            <p:cNvSpPr>
              <a:spLocks noChangeShapeType="1"/>
            </p:cNvSpPr>
            <p:nvPr/>
          </p:nvSpPr>
          <p:spPr bwMode="auto">
            <a:xfrm flipV="1">
              <a:off x="832219" y="3241511"/>
              <a:ext cx="10406129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Line 10"/>
            <p:cNvSpPr>
              <a:spLocks noChangeShapeType="1"/>
            </p:cNvSpPr>
            <p:nvPr/>
          </p:nvSpPr>
          <p:spPr bwMode="auto">
            <a:xfrm>
              <a:off x="5735850" y="2790661"/>
              <a:ext cx="0" cy="4445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Text Box 11"/>
            <p:cNvSpPr txBox="1">
              <a:spLocks noChangeArrowheads="1"/>
            </p:cNvSpPr>
            <p:nvPr/>
          </p:nvSpPr>
          <p:spPr bwMode="auto">
            <a:xfrm>
              <a:off x="5179655" y="3235161"/>
              <a:ext cx="1188146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 dirty="0">
                  <a:latin typeface="+mj-lt"/>
                </a:rPr>
                <a:t>Campus </a:t>
              </a:r>
            </a:p>
            <a:p>
              <a:r>
                <a:rPr lang="en-US" b="1" dirty="0">
                  <a:latin typeface="+mj-lt"/>
                </a:rPr>
                <a:t>Network</a:t>
              </a:r>
            </a:p>
          </p:txBody>
        </p:sp>
        <p:pic>
          <p:nvPicPr>
            <p:cNvPr id="75" name="Picture 74" descr="HP-Deskto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53495" y="3719348"/>
              <a:ext cx="5334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Picture 75" descr="HP-Deskto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6895" y="3871748"/>
              <a:ext cx="5334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7" name="Picture 76" descr="HP-Desktop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2096495" y="4024148"/>
              <a:ext cx="533400" cy="352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8" name="Line 15"/>
            <p:cNvSpPr>
              <a:spLocks noChangeShapeType="1"/>
            </p:cNvSpPr>
            <p:nvPr/>
          </p:nvSpPr>
          <p:spPr bwMode="auto">
            <a:xfrm>
              <a:off x="1182095" y="3262148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Line 16"/>
            <p:cNvSpPr>
              <a:spLocks noChangeShapeType="1"/>
            </p:cNvSpPr>
            <p:nvPr/>
          </p:nvSpPr>
          <p:spPr bwMode="auto">
            <a:xfrm>
              <a:off x="1715495" y="3262148"/>
              <a:ext cx="0" cy="609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Line 17"/>
            <p:cNvSpPr>
              <a:spLocks noChangeShapeType="1"/>
            </p:cNvSpPr>
            <p:nvPr/>
          </p:nvSpPr>
          <p:spPr bwMode="auto">
            <a:xfrm>
              <a:off x="2363195" y="3262148"/>
              <a:ext cx="0" cy="838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2" name="Picture 108" descr="tpad310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5000" t="5653" r="10001" b="9541"/>
            <a:stretch>
              <a:fillRect/>
            </a:stretch>
          </p:blipFill>
          <p:spPr bwMode="auto">
            <a:xfrm>
              <a:off x="4071455" y="5136636"/>
              <a:ext cx="10668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" name="Cloud"/>
            <p:cNvSpPr>
              <a:spLocks noChangeAspect="1" noEditPoints="1" noChangeArrowheads="1"/>
            </p:cNvSpPr>
            <p:nvPr/>
          </p:nvSpPr>
          <p:spPr bwMode="auto">
            <a:xfrm>
              <a:off x="3442815" y="4073361"/>
              <a:ext cx="1524000" cy="1020762"/>
            </a:xfrm>
            <a:custGeom>
              <a:avLst/>
              <a:gdLst>
                <a:gd name="T0" fmla="*/ 67 w 21600"/>
                <a:gd name="T1" fmla="*/ 10800 h 21600"/>
                <a:gd name="T2" fmla="*/ 10800 w 21600"/>
                <a:gd name="T3" fmla="*/ 21577 h 21600"/>
                <a:gd name="T4" fmla="*/ 21582 w 21600"/>
                <a:gd name="T5" fmla="*/ 10800 h 21600"/>
                <a:gd name="T6" fmla="*/ 10800 w 21600"/>
                <a:gd name="T7" fmla="*/ 1235 h 21600"/>
                <a:gd name="T8" fmla="*/ 2977 w 21600"/>
                <a:gd name="T9" fmla="*/ 3262 h 21600"/>
                <a:gd name="T10" fmla="*/ 17087 w 21600"/>
                <a:gd name="T11" fmla="*/ 173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0" y="8613"/>
                    <a:pt x="0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5" y="13940"/>
                    <a:pt x="475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300"/>
                    <a:pt x="6247" y="20300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7"/>
                    <a:pt x="11036" y="21597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7"/>
                    <a:pt x="15802" y="18947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0"/>
                    <a:pt x="16758" y="0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0"/>
                    <a:pt x="13174" y="0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50"/>
                    <a:pt x="9358" y="650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2"/>
                    <a:pt x="5288" y="1972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10"/>
                    <a:pt x="2172" y="13110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ln>
              <a:headEnd/>
              <a:tailEnd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600" b="1" dirty="0">
                  <a:latin typeface="+mj-lt"/>
                </a:rPr>
                <a:t>Internet</a:t>
              </a:r>
            </a:p>
          </p:txBody>
        </p:sp>
        <p:sp>
          <p:nvSpPr>
            <p:cNvPr id="104" name="Line 110"/>
            <p:cNvSpPr>
              <a:spLocks noChangeShapeType="1"/>
            </p:cNvSpPr>
            <p:nvPr/>
          </p:nvSpPr>
          <p:spPr bwMode="auto">
            <a:xfrm>
              <a:off x="4052415" y="3235161"/>
              <a:ext cx="0" cy="914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05" name="Picture 111" descr="51638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 t="26086" b="39131"/>
            <a:stretch>
              <a:fillRect/>
            </a:stretch>
          </p:blipFill>
          <p:spPr bwMode="auto">
            <a:xfrm>
              <a:off x="3533083" y="3539961"/>
              <a:ext cx="1158875" cy="403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Text Box 112"/>
            <p:cNvSpPr txBox="1">
              <a:spLocks noChangeArrowheads="1"/>
            </p:cNvSpPr>
            <p:nvPr/>
          </p:nvSpPr>
          <p:spPr bwMode="auto">
            <a:xfrm>
              <a:off x="3359277" y="3774553"/>
              <a:ext cx="753283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j-lt"/>
                </a:rPr>
                <a:t>Firewall</a:t>
              </a:r>
            </a:p>
          </p:txBody>
        </p:sp>
        <p:sp>
          <p:nvSpPr>
            <p:cNvPr id="107" name="Text Box 113"/>
            <p:cNvSpPr txBox="1">
              <a:spLocks noChangeArrowheads="1"/>
            </p:cNvSpPr>
            <p:nvPr/>
          </p:nvSpPr>
          <p:spPr bwMode="auto">
            <a:xfrm>
              <a:off x="4143271" y="5952724"/>
              <a:ext cx="1047834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+mj-lt"/>
                </a:rPr>
                <a:t>WAP Client</a:t>
              </a:r>
            </a:p>
          </p:txBody>
        </p:sp>
        <p:grpSp>
          <p:nvGrpSpPr>
            <p:cNvPr id="108" name="Group 154"/>
            <p:cNvGrpSpPr>
              <a:grpSpLocks/>
            </p:cNvGrpSpPr>
            <p:nvPr/>
          </p:nvGrpSpPr>
          <p:grpSpPr bwMode="auto">
            <a:xfrm>
              <a:off x="3900005" y="2465998"/>
              <a:ext cx="342900" cy="228600"/>
              <a:chOff x="2352" y="2928"/>
              <a:chExt cx="216" cy="144"/>
            </a:xfrm>
          </p:grpSpPr>
          <p:sp>
            <p:nvSpPr>
              <p:cNvPr id="109" name="Rectangle 155"/>
              <p:cNvSpPr>
                <a:spLocks noChangeArrowheads="1"/>
              </p:cNvSpPr>
              <p:nvPr/>
            </p:nvSpPr>
            <p:spPr bwMode="auto">
              <a:xfrm>
                <a:off x="2367" y="2948"/>
                <a:ext cx="201" cy="124"/>
              </a:xfrm>
              <a:prstGeom prst="rect">
                <a:avLst/>
              </a:prstGeom>
              <a:blipFill dpi="0" rotWithShape="0">
                <a:blip r:embed="rId7" cstate="print"/>
                <a:srcRect/>
                <a:tile tx="0" ty="0" sx="100000" sy="100000" flip="none" algn="tl"/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Rectangle 156"/>
              <p:cNvSpPr>
                <a:spLocks noChangeArrowheads="1"/>
              </p:cNvSpPr>
              <p:nvPr/>
            </p:nvSpPr>
            <p:spPr bwMode="auto">
              <a:xfrm>
                <a:off x="2352" y="2928"/>
                <a:ext cx="196" cy="124"/>
              </a:xfrm>
              <a:prstGeom prst="rect">
                <a:avLst/>
              </a:prstGeom>
              <a:blipFill dpi="0" rotWithShape="0">
                <a:blip r:embed="rId8" cstate="print"/>
                <a:srcRect/>
                <a:tile tx="0" ty="0" sx="100000" sy="100000" flip="none" algn="tl"/>
              </a:blip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57"/>
              <p:cNvSpPr>
                <a:spLocks noChangeShapeType="1"/>
              </p:cNvSpPr>
              <p:nvPr/>
            </p:nvSpPr>
            <p:spPr bwMode="auto">
              <a:xfrm>
                <a:off x="2352" y="2928"/>
                <a:ext cx="98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Line 158"/>
              <p:cNvSpPr>
                <a:spLocks noChangeShapeType="1"/>
              </p:cNvSpPr>
              <p:nvPr/>
            </p:nvSpPr>
            <p:spPr bwMode="auto">
              <a:xfrm flipH="1">
                <a:off x="2450" y="2928"/>
                <a:ext cx="98" cy="8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Line 159"/>
              <p:cNvSpPr>
                <a:spLocks noChangeShapeType="1"/>
              </p:cNvSpPr>
              <p:nvPr/>
            </p:nvSpPr>
            <p:spPr bwMode="auto">
              <a:xfrm flipV="1">
                <a:off x="2352" y="2989"/>
                <a:ext cx="68" cy="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" name="Line 160"/>
              <p:cNvSpPr>
                <a:spLocks noChangeShapeType="1"/>
              </p:cNvSpPr>
              <p:nvPr/>
            </p:nvSpPr>
            <p:spPr bwMode="auto">
              <a:xfrm flipH="1" flipV="1">
                <a:off x="2479" y="2989"/>
                <a:ext cx="69" cy="5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17" name="Text Box 170"/>
            <p:cNvSpPr txBox="1">
              <a:spLocks noChangeArrowheads="1"/>
            </p:cNvSpPr>
            <p:nvPr/>
          </p:nvSpPr>
          <p:spPr bwMode="auto">
            <a:xfrm>
              <a:off x="3475764" y="1559151"/>
              <a:ext cx="65114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dirty="0">
                  <a:latin typeface="+mj-lt"/>
                </a:rPr>
                <a:t>E-Mail</a:t>
              </a:r>
            </a:p>
            <a:p>
              <a:r>
                <a:rPr lang="en-US" sz="1400" dirty="0">
                  <a:latin typeface="+mj-lt"/>
                </a:rPr>
                <a:t>Server</a:t>
              </a:r>
            </a:p>
          </p:txBody>
        </p:sp>
        <p:pic>
          <p:nvPicPr>
            <p:cNvPr id="118" name="Picture 9" descr="ml570g2-100x100"/>
            <p:cNvPicPr>
              <a:picLocks noChangeAspect="1" noChangeArrowheads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407415" y="2139313"/>
              <a:ext cx="686440" cy="6864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1" name="Down Arrow 120"/>
            <p:cNvSpPr/>
            <p:nvPr/>
          </p:nvSpPr>
          <p:spPr>
            <a:xfrm>
              <a:off x="4784892" y="4835361"/>
              <a:ext cx="162957" cy="296863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Text Box 113"/>
            <p:cNvSpPr txBox="1">
              <a:spLocks noChangeArrowheads="1"/>
            </p:cNvSpPr>
            <p:nvPr/>
          </p:nvSpPr>
          <p:spPr bwMode="auto">
            <a:xfrm>
              <a:off x="1105863" y="4408395"/>
              <a:ext cx="1277932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1400" dirty="0">
                  <a:latin typeface="+mj-lt"/>
                </a:rPr>
                <a:t>Web Clients on LAN</a:t>
              </a:r>
            </a:p>
          </p:txBody>
        </p:sp>
        <p:sp>
          <p:nvSpPr>
            <p:cNvPr id="132" name="Line 10"/>
            <p:cNvSpPr>
              <a:spLocks noChangeShapeType="1"/>
            </p:cNvSpPr>
            <p:nvPr/>
          </p:nvSpPr>
          <p:spPr bwMode="auto">
            <a:xfrm>
              <a:off x="3820119" y="2723986"/>
              <a:ext cx="0" cy="52409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" name="Text Box 170"/>
            <p:cNvSpPr txBox="1">
              <a:spLocks noChangeArrowheads="1"/>
            </p:cNvSpPr>
            <p:nvPr/>
          </p:nvSpPr>
          <p:spPr bwMode="auto">
            <a:xfrm>
              <a:off x="5221127" y="1606038"/>
              <a:ext cx="1029449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IN" sz="1400" dirty="0">
                  <a:latin typeface="+mj-lt"/>
                </a:rPr>
                <a:t>Reporting</a:t>
              </a:r>
              <a:endParaRPr lang="en-US" sz="1400" dirty="0">
                <a:latin typeface="+mj-lt"/>
              </a:endParaRPr>
            </a:p>
            <a:p>
              <a:pPr algn="ctr"/>
              <a:r>
                <a:rPr lang="en-US" sz="1400" dirty="0">
                  <a:latin typeface="+mj-lt"/>
                </a:rPr>
                <a:t>Server</a:t>
              </a:r>
            </a:p>
          </p:txBody>
        </p:sp>
        <p:pic>
          <p:nvPicPr>
            <p:cNvPr id="219" name="Picture 29" descr="dreamreport-opc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4005" y="5746557"/>
              <a:ext cx="811145" cy="42551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228" name="Group 227"/>
            <p:cNvGrpSpPr/>
            <p:nvPr/>
          </p:nvGrpSpPr>
          <p:grpSpPr>
            <a:xfrm>
              <a:off x="6619067" y="3235160"/>
              <a:ext cx="686440" cy="2965031"/>
              <a:chOff x="8408748" y="2644749"/>
              <a:chExt cx="686440" cy="2965031"/>
            </a:xfrm>
          </p:grpSpPr>
          <p:sp>
            <p:nvSpPr>
              <p:cNvPr id="229" name="Line 6"/>
              <p:cNvSpPr>
                <a:spLocks noChangeShapeType="1"/>
              </p:cNvSpPr>
              <p:nvPr/>
            </p:nvSpPr>
            <p:spPr bwMode="auto">
              <a:xfrm>
                <a:off x="8699165" y="2644749"/>
                <a:ext cx="0" cy="2381875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pic>
            <p:nvPicPr>
              <p:cNvPr id="230" name="Picture 9" descr="ml570g2-100x100"/>
              <p:cNvPicPr>
                <a:picLocks noChangeAspect="1" noChangeArrowheads="1"/>
              </p:cNvPicPr>
              <p:nvPr/>
            </p:nvPicPr>
            <p:blipFill>
              <a:blip r:embed="rId3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rcRect/>
              <a:stretch>
                <a:fillRect/>
              </a:stretch>
            </p:blipFill>
            <p:spPr bwMode="auto">
              <a:xfrm>
                <a:off x="8408748" y="4923340"/>
                <a:ext cx="686440" cy="68644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236" name="Picture 235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817" y="4513082"/>
              <a:ext cx="327894" cy="327894"/>
            </a:xfrm>
            <a:prstGeom prst="rect">
              <a:avLst/>
            </a:prstGeom>
          </p:spPr>
        </p:pic>
        <p:pic>
          <p:nvPicPr>
            <p:cNvPr id="237" name="Picture 236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84825" y="6044685"/>
              <a:ext cx="327894" cy="327894"/>
            </a:xfrm>
            <a:prstGeom prst="rect">
              <a:avLst/>
            </a:prstGeom>
          </p:spPr>
        </p:pic>
      </p:grpSp>
      <p:pic>
        <p:nvPicPr>
          <p:cNvPr id="67" name="Picture 111" descr="5163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 t="26086" b="39131"/>
          <a:stretch>
            <a:fillRect/>
          </a:stretch>
        </p:blipFill>
        <p:spPr bwMode="auto">
          <a:xfrm>
            <a:off x="6425074" y="4343863"/>
            <a:ext cx="1158875" cy="40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Text Box 112"/>
          <p:cNvSpPr txBox="1">
            <a:spLocks noChangeArrowheads="1"/>
          </p:cNvSpPr>
          <p:nvPr/>
        </p:nvSpPr>
        <p:spPr bwMode="auto">
          <a:xfrm>
            <a:off x="7665678" y="4405925"/>
            <a:ext cx="75328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dirty="0">
                <a:latin typeface="+mj-lt"/>
              </a:rPr>
              <a:t>Firewall</a:t>
            </a:r>
          </a:p>
        </p:txBody>
      </p:sp>
    </p:spTree>
    <p:extLst>
      <p:ext uri="{BB962C8B-B14F-4D97-AF65-F5344CB8AC3E}">
        <p14:creationId xmlns:p14="http://schemas.microsoft.com/office/powerpoint/2010/main" val="175388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356B1-E96C-496D-A6C9-EB7930253C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10318"/>
            <a:ext cx="12192000" cy="463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73955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F931981-B294-4C1C-B2AC-B50C7F527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81" y="237679"/>
            <a:ext cx="11193437" cy="63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2143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F76E758-AD19-433F-B643-61FB022212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023"/>
            <a:ext cx="12192000" cy="400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60733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90E932F-33C6-483A-8B27-3A56E15EC0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7848"/>
            <a:ext cx="12192000" cy="456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93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9078572-CDB3-4ADF-B83A-CE934AA56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96059"/>
            <a:ext cx="12192000" cy="4465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1966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6EE03CA-5595-4D97-8684-0B506FAD5F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47380"/>
            <a:ext cx="12192000" cy="476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41825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7B316BD-FE9D-4E5B-AA81-F67898547E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5995" y="299601"/>
            <a:ext cx="7240010" cy="6258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5940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0B62315-F99A-492F-AF6E-40DEC7173D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16" y="0"/>
            <a:ext cx="98775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3800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EC465F4-5C70-49C0-99B7-87EF39FFFE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1037"/>
            <a:ext cx="12192000" cy="236906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11E65E92-2779-4F8A-9DCC-B87296F82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Control chart for holding Temperatures </a:t>
            </a:r>
            <a:endParaRPr lang="en-IN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B1BE11-2D38-4E6A-95F4-669594134F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50099"/>
            <a:ext cx="5620534" cy="4553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4709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4981B-1B2C-4A5B-97C5-E00CF4A5A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692EB84-1D41-4613-AC35-49983C278A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56160" y="1846263"/>
            <a:ext cx="7940005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9021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2" name="Picture 24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64" y="352261"/>
            <a:ext cx="2286312" cy="3048416"/>
          </a:xfrm>
          <a:prstGeom prst="rect">
            <a:avLst/>
          </a:prstGeom>
        </p:spPr>
      </p:pic>
      <p:sp>
        <p:nvSpPr>
          <p:cNvPr id="239" name="Rectangle 238"/>
          <p:cNvSpPr/>
          <p:nvPr/>
        </p:nvSpPr>
        <p:spPr>
          <a:xfrm>
            <a:off x="836241" y="643759"/>
            <a:ext cx="19688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Mother Dairy</a:t>
            </a:r>
          </a:p>
          <a:p>
            <a:pPr algn="ctr"/>
            <a:r>
              <a:rPr lang="en-IN" sz="1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Logical Connectivity</a:t>
            </a:r>
            <a:endParaRPr lang="en-US" sz="1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731619" y="511673"/>
            <a:ext cx="2185851" cy="4702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DCS OPC Server</a:t>
            </a:r>
            <a:endParaRPr lang="en-US" dirty="0"/>
          </a:p>
        </p:txBody>
      </p:sp>
      <p:sp>
        <p:nvSpPr>
          <p:cNvPr id="44" name="Rectangle 43"/>
          <p:cNvSpPr/>
          <p:nvPr/>
        </p:nvSpPr>
        <p:spPr>
          <a:xfrm>
            <a:off x="3731618" y="981936"/>
            <a:ext cx="2185851" cy="4702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Tunneler Server</a:t>
            </a:r>
            <a:endParaRPr lang="en-US" dirty="0"/>
          </a:p>
        </p:txBody>
      </p:sp>
      <p:sp>
        <p:nvSpPr>
          <p:cNvPr id="45" name="Rectangle 44"/>
          <p:cNvSpPr/>
          <p:nvPr/>
        </p:nvSpPr>
        <p:spPr>
          <a:xfrm>
            <a:off x="3731617" y="2044338"/>
            <a:ext cx="2185851" cy="4702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Tunneler Client</a:t>
            </a:r>
            <a:endParaRPr lang="en-US" dirty="0"/>
          </a:p>
        </p:txBody>
      </p:sp>
      <p:sp>
        <p:nvSpPr>
          <p:cNvPr id="46" name="Rectangle 45"/>
          <p:cNvSpPr/>
          <p:nvPr/>
        </p:nvSpPr>
        <p:spPr>
          <a:xfrm>
            <a:off x="5095717" y="2740999"/>
            <a:ext cx="2185851" cy="4702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Historian</a:t>
            </a:r>
            <a:endParaRPr lang="en-US" dirty="0"/>
          </a:p>
        </p:txBody>
      </p:sp>
      <p:sp>
        <p:nvSpPr>
          <p:cNvPr id="47" name="Rectangle 46"/>
          <p:cNvSpPr/>
          <p:nvPr/>
        </p:nvSpPr>
        <p:spPr>
          <a:xfrm>
            <a:off x="2320828" y="2741000"/>
            <a:ext cx="2185851" cy="4702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Sync Manager</a:t>
            </a:r>
            <a:endParaRPr lang="en-US" dirty="0"/>
          </a:p>
        </p:txBody>
      </p:sp>
      <p:sp>
        <p:nvSpPr>
          <p:cNvPr id="48" name="Rectangle 47"/>
          <p:cNvSpPr/>
          <p:nvPr/>
        </p:nvSpPr>
        <p:spPr>
          <a:xfrm>
            <a:off x="2320827" y="3491459"/>
            <a:ext cx="2185851" cy="4702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SQL Database</a:t>
            </a:r>
            <a:endParaRPr lang="en-US" dirty="0"/>
          </a:p>
        </p:txBody>
      </p:sp>
      <p:cxnSp>
        <p:nvCxnSpPr>
          <p:cNvPr id="5" name="Straight Arrow Connector 4"/>
          <p:cNvCxnSpPr>
            <a:stCxn id="44" idx="2"/>
            <a:endCxn id="45" idx="0"/>
          </p:cNvCxnSpPr>
          <p:nvPr/>
        </p:nvCxnSpPr>
        <p:spPr>
          <a:xfrm flipH="1">
            <a:off x="4824543" y="1452199"/>
            <a:ext cx="1" cy="592139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>
            <a:off x="4127862" y="2514601"/>
            <a:ext cx="0" cy="226398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5429793" y="2527657"/>
            <a:ext cx="0" cy="22639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2320826" y="4201837"/>
            <a:ext cx="4960741" cy="470263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/>
              <a:t>Scheduler and Web Portal</a:t>
            </a:r>
            <a:endParaRPr lang="en-US" dirty="0"/>
          </a:p>
        </p:txBody>
      </p:sp>
      <p:cxnSp>
        <p:nvCxnSpPr>
          <p:cNvPr id="55" name="Straight Arrow Connector 54"/>
          <p:cNvCxnSpPr/>
          <p:nvPr/>
        </p:nvCxnSpPr>
        <p:spPr>
          <a:xfrm flipH="1">
            <a:off x="4127862" y="3233064"/>
            <a:ext cx="13062" cy="2583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flipH="1">
            <a:off x="4127862" y="3951527"/>
            <a:ext cx="13062" cy="25839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6" idx="2"/>
          </p:cNvCxnSpPr>
          <p:nvPr/>
        </p:nvCxnSpPr>
        <p:spPr>
          <a:xfrm>
            <a:off x="6188643" y="3211262"/>
            <a:ext cx="3151" cy="990575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ounded Rectangle 11"/>
          <p:cNvSpPr/>
          <p:nvPr/>
        </p:nvSpPr>
        <p:spPr>
          <a:xfrm>
            <a:off x="2068283" y="5451566"/>
            <a:ext cx="1807036" cy="6531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Email</a:t>
            </a:r>
          </a:p>
          <a:p>
            <a:pPr algn="ctr"/>
            <a:r>
              <a:rPr lang="en-IN" sz="1400" dirty="0"/>
              <a:t>(Reports in excel or PDF)</a:t>
            </a:r>
            <a:endParaRPr lang="en-US" sz="1400" dirty="0"/>
          </a:p>
        </p:txBody>
      </p:sp>
      <p:sp>
        <p:nvSpPr>
          <p:cNvPr id="64" name="Rounded Rectangle 63"/>
          <p:cNvSpPr/>
          <p:nvPr/>
        </p:nvSpPr>
        <p:spPr>
          <a:xfrm>
            <a:off x="3939656" y="5473260"/>
            <a:ext cx="1807036" cy="6531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Browser</a:t>
            </a:r>
          </a:p>
          <a:p>
            <a:pPr algn="ctr"/>
            <a:r>
              <a:rPr lang="en-IN" sz="1400" dirty="0"/>
              <a:t>(Report and Live data)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5811029" y="5494954"/>
            <a:ext cx="1807036" cy="653143"/>
          </a:xfrm>
          <a:prstGeom prst="round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400" dirty="0"/>
              <a:t>Excel</a:t>
            </a:r>
          </a:p>
          <a:p>
            <a:pPr algn="ctr"/>
            <a:r>
              <a:rPr lang="en-IN" sz="1400" dirty="0"/>
              <a:t>(Report and Trends)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2978330" y="4672100"/>
            <a:ext cx="0" cy="7794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4872445" y="4667745"/>
            <a:ext cx="0" cy="7794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635929" y="4698226"/>
            <a:ext cx="0" cy="779466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0645" y="1820094"/>
            <a:ext cx="72711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376043" y="1584960"/>
            <a:ext cx="923115" cy="163308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sz="1200" dirty="0"/>
              <a:t>Firewall</a:t>
            </a:r>
            <a:endParaRPr lang="en-US" sz="1200" dirty="0"/>
          </a:p>
        </p:txBody>
      </p:sp>
      <p:cxnSp>
        <p:nvCxnSpPr>
          <p:cNvPr id="81" name="Straight Connector 80"/>
          <p:cNvCxnSpPr/>
          <p:nvPr/>
        </p:nvCxnSpPr>
        <p:spPr>
          <a:xfrm>
            <a:off x="1790164" y="4942126"/>
            <a:ext cx="7271104" cy="0"/>
          </a:xfrm>
          <a:prstGeom prst="line">
            <a:avLst/>
          </a:prstGeom>
          <a:ln w="38100"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7281567" y="1177903"/>
            <a:ext cx="1497526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IN" dirty="0"/>
              <a:t>DCS System</a:t>
            </a:r>
            <a:endParaRPr lang="en-US" dirty="0"/>
          </a:p>
        </p:txBody>
      </p:sp>
      <p:sp>
        <p:nvSpPr>
          <p:cNvPr id="82" name="TextBox 81"/>
          <p:cNvSpPr txBox="1"/>
          <p:nvPr/>
        </p:nvSpPr>
        <p:spPr>
          <a:xfrm>
            <a:off x="7285918" y="1948614"/>
            <a:ext cx="2020105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IN" dirty="0"/>
              <a:t>Reporting Server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7290269" y="4966150"/>
            <a:ext cx="1223412" cy="36933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none" rtlCol="0" anchor="ctr" anchorCtr="1">
            <a:spAutoFit/>
          </a:bodyPr>
          <a:lstStyle/>
          <a:p>
            <a:r>
              <a:rPr lang="en-IN" dirty="0"/>
              <a:t>Client PC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6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B4E3DB-EA34-4A76-AE29-92E837139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A0E4FE3-6A20-4EAB-AFD3-08EC1293C4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9677" y="1846263"/>
            <a:ext cx="863297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78057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F6A1F-D263-4749-BEE6-A31120D56A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56CCF65-203B-45F3-8E4B-7C5B7C3AEF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3202" y="1846263"/>
            <a:ext cx="9405921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987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9652A5-89BE-4B39-A813-71960A904A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FCF2250-020C-45E7-98A1-3407E4E471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38501" y="1846263"/>
            <a:ext cx="7575324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8503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DA8234-8E23-4760-91AD-D0D013067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3A8C863-748B-4218-BBF7-BD7C36485B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70804" y="1846263"/>
            <a:ext cx="9110718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73385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8D7FD4-A8C2-4219-90EE-379550A60F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en-IN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62601DBE-2254-49A2-887A-28B04A3466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1987307"/>
            <a:ext cx="10058400" cy="3740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154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1323" y="460994"/>
            <a:ext cx="9366325" cy="607953"/>
          </a:xfrm>
        </p:spPr>
        <p:txBody>
          <a:bodyPr>
            <a:normAutofit fontScale="90000"/>
          </a:bodyPr>
          <a:lstStyle/>
          <a:p>
            <a:r>
              <a:rPr lang="en-US" dirty="0"/>
              <a:t>XRS Architecture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413671" y="1547317"/>
            <a:ext cx="8903650" cy="4246983"/>
            <a:chOff x="1017431" y="1547317"/>
            <a:chExt cx="8903650" cy="4246983"/>
          </a:xfrm>
        </p:grpSpPr>
        <p:sp>
          <p:nvSpPr>
            <p:cNvPr id="5" name="Rounded Rectangle 4"/>
            <p:cNvSpPr/>
            <p:nvPr/>
          </p:nvSpPr>
          <p:spPr>
            <a:xfrm>
              <a:off x="5218118" y="4828385"/>
              <a:ext cx="1944709" cy="965915"/>
            </a:xfrm>
            <a:prstGeom prst="roundRect">
              <a:avLst/>
            </a:prstGeom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dirty="0"/>
                <a:t>Web Portal </a:t>
              </a:r>
              <a:br>
                <a:rPr lang="en-US" dirty="0"/>
              </a:br>
              <a:r>
                <a:rPr lang="en-US" dirty="0"/>
                <a:t>For Reporting and Dashboards 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17431" y="1547317"/>
              <a:ext cx="1442434" cy="1532585"/>
              <a:chOff x="1249251" y="1777285"/>
              <a:chExt cx="1442434" cy="1532585"/>
            </a:xfrm>
          </p:grpSpPr>
          <p:sp>
            <p:nvSpPr>
              <p:cNvPr id="6" name="Flowchart: Magnetic Disk 5"/>
              <p:cNvSpPr/>
              <p:nvPr/>
            </p:nvSpPr>
            <p:spPr>
              <a:xfrm>
                <a:off x="1249251" y="1777285"/>
                <a:ext cx="1442434" cy="1532585"/>
              </a:xfrm>
              <a:prstGeom prst="flowChartMagneticDisk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t"/>
              <a:lstStyle/>
              <a:p>
                <a:pPr algn="ctr"/>
                <a:r>
                  <a:rPr lang="en-US" sz="1400" dirty="0"/>
                  <a:t>SQL/ ORACLE/ OPC/ ODBC/ /MS ACCESS / Historians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1249251" y="1852705"/>
                <a:ext cx="1416675" cy="338554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 anchor="ctr" anchorCtr="1">
                <a:spAutoFit/>
              </a:bodyPr>
              <a:lstStyle/>
              <a:p>
                <a:r>
                  <a:rPr lang="en-US" sz="1600" u="sng" dirty="0">
                    <a:solidFill>
                      <a:schemeClr val="accent6">
                        <a:lumMod val="75000"/>
                      </a:schemeClr>
                    </a:solidFill>
                  </a:rPr>
                  <a:t>SOURCE</a:t>
                </a:r>
              </a:p>
            </p:txBody>
          </p:sp>
        </p:grpSp>
        <p:sp>
          <p:nvSpPr>
            <p:cNvPr id="8" name="Rectangle 7"/>
            <p:cNvSpPr/>
            <p:nvPr/>
          </p:nvSpPr>
          <p:spPr>
            <a:xfrm>
              <a:off x="3026537" y="1784649"/>
              <a:ext cx="1931831" cy="1057920"/>
            </a:xfrm>
            <a:prstGeom prst="rect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Sync Manager</a:t>
              </a:r>
            </a:p>
          </p:txBody>
        </p:sp>
        <p:cxnSp>
          <p:nvCxnSpPr>
            <p:cNvPr id="11" name="Elbow Connector 10"/>
            <p:cNvCxnSpPr>
              <a:stCxn id="6" idx="4"/>
              <a:endCxn id="8" idx="1"/>
            </p:cNvCxnSpPr>
            <p:nvPr/>
          </p:nvCxnSpPr>
          <p:spPr>
            <a:xfrm flipV="1">
              <a:off x="2459865" y="2313609"/>
              <a:ext cx="566672" cy="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4" name="Can 13"/>
            <p:cNvSpPr/>
            <p:nvPr/>
          </p:nvSpPr>
          <p:spPr>
            <a:xfrm>
              <a:off x="5525040" y="2812358"/>
              <a:ext cx="1330867" cy="1514943"/>
            </a:xfrm>
            <a:prstGeom prst="can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X-Force Historian</a:t>
              </a: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dirty="0"/>
                <a:t>Database</a:t>
              </a:r>
            </a:p>
          </p:txBody>
        </p:sp>
        <p:cxnSp>
          <p:nvCxnSpPr>
            <p:cNvPr id="21" name="Elbow Connector 20"/>
            <p:cNvCxnSpPr>
              <a:stCxn id="8" idx="3"/>
              <a:endCxn id="14" idx="1"/>
            </p:cNvCxnSpPr>
            <p:nvPr/>
          </p:nvCxnSpPr>
          <p:spPr>
            <a:xfrm>
              <a:off x="4958368" y="2313609"/>
              <a:ext cx="1232106" cy="49874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8" name="Elbow Connector 27"/>
            <p:cNvCxnSpPr>
              <a:stCxn id="14" idx="3"/>
              <a:endCxn id="5" idx="0"/>
            </p:cNvCxnSpPr>
            <p:nvPr/>
          </p:nvCxnSpPr>
          <p:spPr>
            <a:xfrm rot="5400000">
              <a:off x="5939932" y="4577843"/>
              <a:ext cx="501084" cy="1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31" name="Rectangle 30"/>
            <p:cNvSpPr/>
            <p:nvPr/>
          </p:nvSpPr>
          <p:spPr>
            <a:xfrm>
              <a:off x="3026537" y="3223469"/>
              <a:ext cx="1473343" cy="690823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Report Mailer</a:t>
              </a: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8447738" y="2334779"/>
              <a:ext cx="1473343" cy="6927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Report Scheduler</a:t>
              </a:r>
            </a:p>
          </p:txBody>
        </p:sp>
        <p:cxnSp>
          <p:nvCxnSpPr>
            <p:cNvPr id="41" name="Elbow Connector 40"/>
            <p:cNvCxnSpPr>
              <a:stCxn id="14" idx="4"/>
              <a:endCxn id="32" idx="1"/>
            </p:cNvCxnSpPr>
            <p:nvPr/>
          </p:nvCxnSpPr>
          <p:spPr>
            <a:xfrm flipV="1">
              <a:off x="6855907" y="2681140"/>
              <a:ext cx="1591831" cy="888690"/>
            </a:xfrm>
            <a:prstGeom prst="bentConnector3">
              <a:avLst>
                <a:gd name="adj1" fmla="val 50000"/>
              </a:avLst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72" name="Elbow Connector 71"/>
            <p:cNvCxnSpPr>
              <a:stCxn id="31" idx="3"/>
              <a:endCxn id="14" idx="2"/>
            </p:cNvCxnSpPr>
            <p:nvPr/>
          </p:nvCxnSpPr>
          <p:spPr>
            <a:xfrm>
              <a:off x="4499880" y="3568881"/>
              <a:ext cx="1025160" cy="949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sp>
          <p:nvSpPr>
            <p:cNvPr id="17" name="Rectangle 16"/>
            <p:cNvSpPr/>
            <p:nvPr/>
          </p:nvSpPr>
          <p:spPr>
            <a:xfrm>
              <a:off x="8447738" y="3914292"/>
              <a:ext cx="1473343" cy="692721"/>
            </a:xfrm>
            <a:prstGeom prst="rect">
              <a:avLst/>
            </a:prstGeom>
            <a:ln/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X-Force Excel Add In</a:t>
              </a:r>
            </a:p>
          </p:txBody>
        </p:sp>
        <p:cxnSp>
          <p:nvCxnSpPr>
            <p:cNvPr id="10" name="Elbow Connector 9"/>
            <p:cNvCxnSpPr>
              <a:stCxn id="14" idx="4"/>
              <a:endCxn id="17" idx="1"/>
            </p:cNvCxnSpPr>
            <p:nvPr/>
          </p:nvCxnSpPr>
          <p:spPr>
            <a:xfrm>
              <a:off x="6855907" y="3569830"/>
              <a:ext cx="1591831" cy="690823"/>
            </a:xfrm>
            <a:prstGeom prst="bentConnector3">
              <a:avLst/>
            </a:prstGeom>
            <a:ln>
              <a:headEnd type="triangle"/>
              <a:tailEnd type="triangle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61080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5E8168D-9D30-4651-94F2-2EEA1101B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Dashboards</a:t>
            </a:r>
            <a:endParaRPr lang="en-IN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51C094-9E95-4DB4-A441-532E5B7D56B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213463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5DD60-EE93-4B4F-8A2E-B5DFDC19BA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Plant Dashboard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BB060770-7A15-4AC5-9AD0-081E7BD33D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22842" y="1846263"/>
            <a:ext cx="8806642" cy="402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443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8C4E8-BF53-49C8-B4E5-B68469358B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Dashboard - Charts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ADC52CC-CE73-4BD9-9D51-E744F72298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246491"/>
            <a:ext cx="10058400" cy="3222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3052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73DF41-BE7D-4ADA-A2DC-9811A45F6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Dashboard - Charts</a:t>
            </a:r>
            <a:endParaRPr lang="en-IN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99183281-10B5-4756-8E95-F775B09704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96963" y="2271385"/>
            <a:ext cx="10058400" cy="3172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44821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844EC760E73445BEFA61F015D778FC" ma:contentTypeVersion="2" ma:contentTypeDescription="Create a new document." ma:contentTypeScope="" ma:versionID="51aef59bbe33a28fb48229feff97acd2">
  <xsd:schema xmlns:xsd="http://www.w3.org/2001/XMLSchema" xmlns:xs="http://www.w3.org/2001/XMLSchema" xmlns:p="http://schemas.microsoft.com/office/2006/metadata/properties" xmlns:ns3="987a6bae-ec3f-4fdc-9b9d-447c987c4208" targetNamespace="http://schemas.microsoft.com/office/2006/metadata/properties" ma:root="true" ma:fieldsID="83a76341d574d83ce99cf4da0790ae93" ns3:_="">
    <xsd:import namespace="987a6bae-ec3f-4fdc-9b9d-447c987c420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7a6bae-ec3f-4fdc-9b9d-447c987c420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324DEA9-3F97-473C-9080-B244744114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7a6bae-ec3f-4fdc-9b9d-447c987c420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83EB24-E399-4B0B-830B-8D32195F884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E507AF-9306-4F41-9613-3EEA1D7033DB}">
  <ds:schemaRefs>
    <ds:schemaRef ds:uri="http://www.w3.org/XML/1998/namespace"/>
    <ds:schemaRef ds:uri="http://schemas.microsoft.com/office/infopath/2007/PartnerControls"/>
    <ds:schemaRef ds:uri="987a6bae-ec3f-4fdc-9b9d-447c987c4208"/>
    <ds:schemaRef ds:uri="http://purl.org/dc/dcmitype/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purl.org/dc/terms/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70</TotalTime>
  <Words>206</Words>
  <Application>Microsoft Office PowerPoint</Application>
  <PresentationFormat>Widescreen</PresentationFormat>
  <Paragraphs>72</Paragraphs>
  <Slides>44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48" baseType="lpstr">
      <vt:lpstr>Calibri</vt:lpstr>
      <vt:lpstr>Calibri Light</vt:lpstr>
      <vt:lpstr>Courier New</vt:lpstr>
      <vt:lpstr>Retrospect</vt:lpstr>
      <vt:lpstr>X-Force Report System for Mother Dairy  Success Story</vt:lpstr>
      <vt:lpstr>PowerPoint Presentation</vt:lpstr>
      <vt:lpstr>PowerPoint Presentation</vt:lpstr>
      <vt:lpstr>PowerPoint Presentation</vt:lpstr>
      <vt:lpstr>XRS Architecture</vt:lpstr>
      <vt:lpstr>Dashboards</vt:lpstr>
      <vt:lpstr>Plant Dashboard</vt:lpstr>
      <vt:lpstr>Dashboard - Charts</vt:lpstr>
      <vt:lpstr>Dashboard - Charts</vt:lpstr>
      <vt:lpstr>Dashboard - Charts</vt:lpstr>
      <vt:lpstr>Six Sigma Graphs for pasteurizer</vt:lpstr>
      <vt:lpstr>Pasteurization Process Timing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Bell Curve </vt:lpstr>
      <vt:lpstr>CIP Timings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Plant parameter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Control chart for holding Temperatures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sachin bhavsar</dc:creator>
  <cp:lastModifiedBy>sachin bhavsar</cp:lastModifiedBy>
  <cp:revision>9</cp:revision>
  <dcterms:created xsi:type="dcterms:W3CDTF">2020-07-01T16:49:54Z</dcterms:created>
  <dcterms:modified xsi:type="dcterms:W3CDTF">2020-07-01T18:00:34Z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0x01010095844EC760E73445BEFA61F015D778FC</vt:lpwstr>
  </property>
</Properties>
</file>