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handoutMasterIdLst>
    <p:handoutMasterId r:id="rId23"/>
  </p:handoutMasterIdLst>
  <p:sldIdLst>
    <p:sldId id="277" r:id="rId5"/>
    <p:sldId id="278" r:id="rId6"/>
    <p:sldId id="282" r:id="rId7"/>
    <p:sldId id="283" r:id="rId8"/>
    <p:sldId id="294" r:id="rId9"/>
    <p:sldId id="287" r:id="rId10"/>
    <p:sldId id="296" r:id="rId11"/>
    <p:sldId id="289" r:id="rId12"/>
    <p:sldId id="297" r:id="rId13"/>
    <p:sldId id="300" r:id="rId14"/>
    <p:sldId id="301" r:id="rId15"/>
    <p:sldId id="291" r:id="rId16"/>
    <p:sldId id="298" r:id="rId17"/>
    <p:sldId id="293" r:id="rId18"/>
    <p:sldId id="299" r:id="rId19"/>
    <p:sldId id="302" r:id="rId20"/>
    <p:sldId id="26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0"/>
    <a:srgbClr val="007233"/>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73407" autoAdjust="0"/>
  </p:normalViewPr>
  <p:slideViewPr>
    <p:cSldViewPr snapToGrid="0">
      <p:cViewPr varScale="1">
        <p:scale>
          <a:sx n="37" d="100"/>
          <a:sy n="37" d="100"/>
        </p:scale>
        <p:origin x="1080" y="43"/>
      </p:cViewPr>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1/26/2015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1/26/2015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87114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14</a:t>
            </a:fld>
            <a:endParaRPr lang="en-US"/>
          </a:p>
        </p:txBody>
      </p:sp>
    </p:spTree>
    <p:extLst>
      <p:ext uri="{BB962C8B-B14F-4D97-AF65-F5344CB8AC3E}">
        <p14:creationId xmlns:p14="http://schemas.microsoft.com/office/powerpoint/2010/main" val="29827045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DISTINCT ISNULL(</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'None') AS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DISTINCT ISNULL(</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'None') AS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ORDER BY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DISTINCT ISNULL(</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'None') AS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ISNULL(Size, '-') AS Size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ORDER BY </a:t>
            </a:r>
            <a:r>
              <a:rPr lang="en-GB" sz="1200" kern="1200" dirty="0" err="1" smtClean="0">
                <a:solidFill>
                  <a:schemeClr val="tx1"/>
                </a:solidFill>
                <a:latin typeface="+mn-lt"/>
                <a:ea typeface="+mn-ea"/>
                <a:cs typeface="+mn-cs"/>
              </a:rPr>
              <a:t>Color</a:t>
            </a:r>
            <a:r>
              <a:rPr lang="en-GB" sz="1200" kern="1200" dirty="0" smtClean="0">
                <a:solidFill>
                  <a:schemeClr val="tx1"/>
                </a:solidFill>
                <a:latin typeface="+mn-lt"/>
                <a:ea typeface="+mn-ea"/>
                <a:cs typeface="+mn-cs"/>
              </a:rPr>
              <a:t>, Size DESC;</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TOP 100 Name,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ORDER BY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DESC;</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Name,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ORDER BY </a:t>
            </a:r>
            <a:r>
              <a:rPr lang="en-GB" sz="1200" kern="1200" dirty="0" err="1" smtClean="0">
                <a:solidFill>
                  <a:schemeClr val="tx1"/>
                </a:solidFill>
                <a:latin typeface="+mn-lt"/>
                <a:ea typeface="+mn-ea"/>
                <a:cs typeface="+mn-cs"/>
              </a:rPr>
              <a:t>ProductNumber</a:t>
            </a:r>
            <a:r>
              <a:rPr lang="en-GB" sz="1200" kern="1200" dirty="0" smtClean="0">
                <a:solidFill>
                  <a:schemeClr val="tx1"/>
                </a:solidFill>
                <a:latin typeface="+mn-lt"/>
                <a:ea typeface="+mn-ea"/>
                <a:cs typeface="+mn-cs"/>
              </a:rPr>
              <a:t> OFFSET 0 ROWS FETCH NEXT 10 ROWS ONLY; </a:t>
            </a:r>
          </a:p>
          <a:p>
            <a:pPr marL="171450" indent="-171450">
              <a:buFont typeface="Arial" panose="020B0604020202020204" pitchFamily="34" charset="0"/>
              <a:buChar char="•"/>
            </a:pPr>
            <a:r>
              <a:rPr lang="en-GB" sz="1200" kern="1200" dirty="0" smtClean="0">
                <a:solidFill>
                  <a:schemeClr val="tx1"/>
                </a:solidFill>
                <a:latin typeface="+mn-lt"/>
                <a:ea typeface="+mn-ea"/>
                <a:cs typeface="+mn-cs"/>
              </a:rPr>
              <a:t>SELECT Name, </a:t>
            </a:r>
            <a:r>
              <a:rPr lang="en-GB" sz="1200" kern="1200" dirty="0" err="1" smtClean="0">
                <a:solidFill>
                  <a:schemeClr val="tx1"/>
                </a:solidFill>
                <a:latin typeface="+mn-lt"/>
                <a:ea typeface="+mn-ea"/>
                <a:cs typeface="+mn-cs"/>
              </a:rPr>
              <a:t>ListPrice</a:t>
            </a:r>
            <a:r>
              <a:rPr lang="en-GB" sz="1200" kern="1200" dirty="0" smtClean="0">
                <a:solidFill>
                  <a:schemeClr val="tx1"/>
                </a:solidFill>
                <a:latin typeface="+mn-lt"/>
                <a:ea typeface="+mn-ea"/>
                <a:cs typeface="+mn-cs"/>
              </a:rPr>
              <a:t> FROM </a:t>
            </a:r>
            <a:r>
              <a:rPr lang="en-GB" sz="1200" kern="1200" dirty="0" err="1" smtClean="0">
                <a:solidFill>
                  <a:schemeClr val="tx1"/>
                </a:solidFill>
                <a:latin typeface="+mn-lt"/>
                <a:ea typeface="+mn-ea"/>
                <a:cs typeface="+mn-cs"/>
              </a:rPr>
              <a:t>SalesLT.Product</a:t>
            </a:r>
            <a:r>
              <a:rPr lang="en-GB" sz="1200" kern="1200" dirty="0" smtClean="0">
                <a:solidFill>
                  <a:schemeClr val="tx1"/>
                </a:solidFill>
                <a:latin typeface="+mn-lt"/>
                <a:ea typeface="+mn-ea"/>
                <a:cs typeface="+mn-cs"/>
              </a:rPr>
              <a:t> ORDER BY </a:t>
            </a:r>
            <a:r>
              <a:rPr lang="en-GB" sz="1200" kern="1200" dirty="0" err="1" smtClean="0">
                <a:solidFill>
                  <a:schemeClr val="tx1"/>
                </a:solidFill>
                <a:latin typeface="+mn-lt"/>
                <a:ea typeface="+mn-ea"/>
                <a:cs typeface="+mn-cs"/>
              </a:rPr>
              <a:t>ProductNumber</a:t>
            </a:r>
            <a:r>
              <a:rPr lang="en-GB" sz="1200" kern="1200" dirty="0" smtClean="0">
                <a:solidFill>
                  <a:schemeClr val="tx1"/>
                </a:solidFill>
                <a:latin typeface="+mn-lt"/>
                <a:ea typeface="+mn-ea"/>
                <a:cs typeface="+mn-cs"/>
              </a:rPr>
              <a:t> OFFSET 10 ROWS FETCH FIRST 10 ROW ONLY;</a:t>
            </a:r>
          </a:p>
          <a:p>
            <a:endParaRPr lang="en-GB" sz="1200" kern="1200" dirty="0" smtClean="0">
              <a:solidFill>
                <a:schemeClr val="tx1"/>
              </a:solidFill>
              <a:latin typeface="+mn-lt"/>
              <a:ea typeface="+mn-ea"/>
              <a:cs typeface="+mn-cs"/>
            </a:endParaRPr>
          </a:p>
          <a:p>
            <a:pPr marL="171450" indent="-171450">
              <a:buFont typeface="Arial" panose="020B0604020202020204" pitchFamily="34" charset="0"/>
              <a:buChar cha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15</a:t>
            </a:fld>
            <a:endParaRPr lang="en-US"/>
          </a:p>
        </p:txBody>
      </p:sp>
    </p:spTree>
    <p:extLst>
      <p:ext uri="{BB962C8B-B14F-4D97-AF65-F5344CB8AC3E}">
        <p14:creationId xmlns:p14="http://schemas.microsoft.com/office/powerpoint/2010/main" val="2172660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16</a:t>
            </a:fld>
            <a:endParaRPr lang="en-US" dirty="0"/>
          </a:p>
        </p:txBody>
      </p:sp>
    </p:spTree>
    <p:extLst>
      <p:ext uri="{BB962C8B-B14F-4D97-AF65-F5344CB8AC3E}">
        <p14:creationId xmlns:p14="http://schemas.microsoft.com/office/powerpoint/2010/main" val="1791926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1542757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smtClean="0">
              <a:solidFill>
                <a:schemeClr val="tx1"/>
              </a:solidFill>
              <a:latin typeface="+mn-lt"/>
              <a:ea typeface="+mn-ea"/>
              <a:cs typeface="+mn-cs"/>
            </a:endParaRPr>
          </a:p>
          <a:p>
            <a:pPr marL="171450" indent="-171450">
              <a:buFont typeface="Arial" panose="020B0604020202020204" pitchFamily="34" charset="0"/>
              <a:buChar cha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5</a:t>
            </a:fld>
            <a:endParaRPr lang="en-US"/>
          </a:p>
        </p:txBody>
      </p:sp>
    </p:spTree>
    <p:extLst>
      <p:ext uri="{BB962C8B-B14F-4D97-AF65-F5344CB8AC3E}">
        <p14:creationId xmlns:p14="http://schemas.microsoft.com/office/powerpoint/2010/main" val="3347777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6</a:t>
            </a:fld>
            <a:endParaRPr lang="en-US"/>
          </a:p>
        </p:txBody>
      </p:sp>
    </p:spTree>
    <p:extLst>
      <p:ext uri="{BB962C8B-B14F-4D97-AF65-F5344CB8AC3E}">
        <p14:creationId xmlns:p14="http://schemas.microsoft.com/office/powerpoint/2010/main" val="14013113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smtClean="0">
              <a:solidFill>
                <a:schemeClr val="tx1"/>
              </a:solidFill>
              <a:latin typeface="+mn-lt"/>
              <a:ea typeface="+mn-ea"/>
              <a:cs typeface="+mn-cs"/>
            </a:endParaRPr>
          </a:p>
          <a:p>
            <a:pPr marL="171450" indent="-171450">
              <a:buFont typeface="Arial" panose="020B0604020202020204" pitchFamily="34" charset="0"/>
              <a:buChar cha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7</a:t>
            </a:fld>
            <a:endParaRPr lang="en-US"/>
          </a:p>
        </p:txBody>
      </p:sp>
    </p:spTree>
    <p:extLst>
      <p:ext uri="{BB962C8B-B14F-4D97-AF65-F5344CB8AC3E}">
        <p14:creationId xmlns:p14="http://schemas.microsoft.com/office/powerpoint/2010/main" val="1555900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smtClean="0">
              <a:solidFill>
                <a:schemeClr val="tx1"/>
              </a:solidFill>
              <a:latin typeface="+mn-lt"/>
              <a:ea typeface="+mn-ea"/>
              <a:cs typeface="+mn-cs"/>
            </a:endParaRPr>
          </a:p>
          <a:p>
            <a:pPr marL="171450" indent="-171450">
              <a:buFont typeface="Arial" panose="020B0604020202020204" pitchFamily="34" charset="0"/>
              <a:buChar cha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9</a:t>
            </a:fld>
            <a:endParaRPr lang="en-US"/>
          </a:p>
        </p:txBody>
      </p:sp>
    </p:spTree>
    <p:extLst>
      <p:ext uri="{BB962C8B-B14F-4D97-AF65-F5344CB8AC3E}">
        <p14:creationId xmlns:p14="http://schemas.microsoft.com/office/powerpoint/2010/main" val="1409836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Common:</a:t>
            </a:r>
          </a:p>
          <a:p>
            <a:pPr marL="166688" lvl="0" indent="-166688" fontAlgn="base">
              <a:spcBef>
                <a:spcPct val="0"/>
              </a:spcBef>
              <a:spcAft>
                <a:spcPct val="0"/>
              </a:spcAft>
              <a:buFont typeface="Arial" pitchFamily="34" charset="0"/>
              <a:buChar char="•"/>
              <a:defRPr/>
            </a:pPr>
            <a:r>
              <a:rPr lang="en-US" sz="1200" dirty="0" smtClean="0">
                <a:solidFill>
                  <a:srgbClr val="000000"/>
                </a:solidFill>
                <a:latin typeface="Segoe UI" panose="020B0502040204020203" pitchFamily="34" charset="0"/>
                <a:cs typeface="Segoe UI" panose="020B0502040204020203" pitchFamily="34" charset="0"/>
              </a:rPr>
              <a:t>SUM</a:t>
            </a:r>
          </a:p>
          <a:p>
            <a:pPr marL="166688" lvl="0" indent="-166688" fontAlgn="base">
              <a:spcBef>
                <a:spcPct val="0"/>
              </a:spcBef>
              <a:spcAft>
                <a:spcPct val="0"/>
              </a:spcAft>
              <a:buFont typeface="Arial" pitchFamily="34" charset="0"/>
              <a:buChar char="•"/>
              <a:defRPr/>
            </a:pPr>
            <a:r>
              <a:rPr lang="en-US" sz="1200" dirty="0" smtClean="0">
                <a:solidFill>
                  <a:srgbClr val="000000"/>
                </a:solidFill>
                <a:latin typeface="Segoe UI" panose="020B0502040204020203" pitchFamily="34" charset="0"/>
                <a:cs typeface="Segoe UI" panose="020B0502040204020203" pitchFamily="34" charset="0"/>
              </a:rPr>
              <a:t>MIN</a:t>
            </a:r>
          </a:p>
          <a:p>
            <a:pPr marL="166688" lvl="0" indent="-166688" fontAlgn="base">
              <a:spcBef>
                <a:spcPct val="0"/>
              </a:spcBef>
              <a:spcAft>
                <a:spcPct val="0"/>
              </a:spcAft>
              <a:buFont typeface="Arial" pitchFamily="34" charset="0"/>
              <a:buChar char="•"/>
              <a:defRPr/>
            </a:pPr>
            <a:r>
              <a:rPr lang="en-US" sz="1200" dirty="0" smtClean="0">
                <a:solidFill>
                  <a:srgbClr val="000000"/>
                </a:solidFill>
                <a:latin typeface="Segoe UI" panose="020B0502040204020203" pitchFamily="34" charset="0"/>
                <a:cs typeface="Segoe UI" panose="020B0502040204020203" pitchFamily="34" charset="0"/>
              </a:rPr>
              <a:t>MAX</a:t>
            </a:r>
          </a:p>
          <a:p>
            <a:pPr marL="166688" lvl="0" indent="-166688" fontAlgn="base">
              <a:spcBef>
                <a:spcPct val="0"/>
              </a:spcBef>
              <a:spcAft>
                <a:spcPct val="0"/>
              </a:spcAft>
              <a:buFont typeface="Arial" pitchFamily="34" charset="0"/>
              <a:buChar char="•"/>
              <a:defRPr/>
            </a:pPr>
            <a:r>
              <a:rPr lang="en-US" sz="1200" dirty="0" smtClean="0">
                <a:solidFill>
                  <a:srgbClr val="000000"/>
                </a:solidFill>
                <a:latin typeface="Segoe UI" panose="020B0502040204020203" pitchFamily="34" charset="0"/>
                <a:cs typeface="Segoe UI" panose="020B0502040204020203" pitchFamily="34" charset="0"/>
              </a:rPr>
              <a:t>AVG</a:t>
            </a:r>
          </a:p>
          <a:p>
            <a:pPr marL="166688" lvl="0" indent="-166688" fontAlgn="base">
              <a:spcBef>
                <a:spcPct val="0"/>
              </a:spcBef>
              <a:spcAft>
                <a:spcPct val="0"/>
              </a:spcAft>
              <a:buFont typeface="Arial" pitchFamily="34" charset="0"/>
              <a:buChar char="•"/>
              <a:defRPr/>
            </a:pPr>
            <a:r>
              <a:rPr lang="en-US" sz="1200" dirty="0" smtClean="0">
                <a:solidFill>
                  <a:srgbClr val="000000"/>
                </a:solidFill>
                <a:latin typeface="Segoe UI" panose="020B0502040204020203" pitchFamily="34" charset="0"/>
                <a:cs typeface="Segoe UI" panose="020B0502040204020203" pitchFamily="34" charset="0"/>
              </a:rPr>
              <a:t>COUNT</a:t>
            </a:r>
          </a:p>
          <a:p>
            <a:pPr marL="166688" lvl="0" indent="-166688" fontAlgn="base">
              <a:spcBef>
                <a:spcPct val="0"/>
              </a:spcBef>
              <a:spcAft>
                <a:spcPct val="0"/>
              </a:spcAft>
              <a:buFont typeface="Arial" pitchFamily="34" charset="0"/>
              <a:buChar char="•"/>
              <a:defRPr/>
            </a:pPr>
            <a:r>
              <a:rPr lang="en-US" sz="1200" dirty="0" smtClean="0">
                <a:solidFill>
                  <a:srgbClr val="000000"/>
                </a:solidFill>
                <a:latin typeface="Segoe UI" panose="020B0502040204020203" pitchFamily="34" charset="0"/>
                <a:cs typeface="Segoe UI" panose="020B0502040204020203" pitchFamily="34" charset="0"/>
              </a:rPr>
              <a:t>COUNT_BIG</a:t>
            </a:r>
          </a:p>
          <a:p>
            <a:r>
              <a:rPr lang="en-GB" dirty="0" smtClean="0"/>
              <a:t>Statistical:</a:t>
            </a:r>
          </a:p>
          <a:p>
            <a:pPr marL="285750" lvl="0" indent="-285750" fontAlgn="base">
              <a:spcBef>
                <a:spcPct val="0"/>
              </a:spcBef>
              <a:spcAft>
                <a:spcPct val="0"/>
              </a:spcAft>
              <a:buFont typeface="Arial" pitchFamily="34" charset="0"/>
              <a:buChar char="•"/>
              <a:defRPr/>
            </a:pPr>
            <a:r>
              <a:rPr lang="en-US" sz="1200" dirty="0" smtClean="0">
                <a:solidFill>
                  <a:srgbClr val="000000"/>
                </a:solidFill>
                <a:latin typeface="Segoe UI" panose="020B0502040204020203" pitchFamily="34" charset="0"/>
                <a:cs typeface="Segoe UI" panose="020B0502040204020203" pitchFamily="34" charset="0"/>
              </a:rPr>
              <a:t>STDEV</a:t>
            </a:r>
          </a:p>
          <a:p>
            <a:pPr marL="285750" lvl="0" indent="-285750" fontAlgn="base">
              <a:spcBef>
                <a:spcPct val="0"/>
              </a:spcBef>
              <a:spcAft>
                <a:spcPct val="0"/>
              </a:spcAft>
              <a:buFont typeface="Arial" pitchFamily="34" charset="0"/>
              <a:buChar char="•"/>
              <a:defRPr/>
            </a:pPr>
            <a:r>
              <a:rPr lang="en-US" sz="1200" dirty="0" smtClean="0">
                <a:solidFill>
                  <a:srgbClr val="000000"/>
                </a:solidFill>
                <a:latin typeface="Segoe UI" panose="020B0502040204020203" pitchFamily="34" charset="0"/>
                <a:cs typeface="Segoe UI" panose="020B0502040204020203" pitchFamily="34" charset="0"/>
              </a:rPr>
              <a:t>STDEVP</a:t>
            </a:r>
          </a:p>
          <a:p>
            <a:pPr marL="285750" lvl="0" indent="-285750" fontAlgn="base">
              <a:spcBef>
                <a:spcPct val="0"/>
              </a:spcBef>
              <a:spcAft>
                <a:spcPct val="0"/>
              </a:spcAft>
              <a:buFont typeface="Arial" pitchFamily="34" charset="0"/>
              <a:buChar char="•"/>
              <a:defRPr/>
            </a:pPr>
            <a:r>
              <a:rPr lang="en-US" sz="1200" dirty="0" smtClean="0">
                <a:solidFill>
                  <a:srgbClr val="000000"/>
                </a:solidFill>
                <a:latin typeface="Segoe UI" panose="020B0502040204020203" pitchFamily="34" charset="0"/>
                <a:cs typeface="Segoe UI" panose="020B0502040204020203" pitchFamily="34" charset="0"/>
              </a:rPr>
              <a:t>VAR</a:t>
            </a:r>
          </a:p>
          <a:p>
            <a:pPr marL="285750" lvl="0" indent="-285750" fontAlgn="base">
              <a:spcBef>
                <a:spcPct val="0"/>
              </a:spcBef>
              <a:spcAft>
                <a:spcPct val="0"/>
              </a:spcAft>
              <a:buFont typeface="Arial" pitchFamily="34" charset="0"/>
              <a:buChar char="•"/>
              <a:defRPr/>
            </a:pPr>
            <a:r>
              <a:rPr lang="en-US" sz="1200" dirty="0" smtClean="0">
                <a:solidFill>
                  <a:srgbClr val="000000"/>
                </a:solidFill>
                <a:latin typeface="Segoe UI" panose="020B0502040204020203" pitchFamily="34" charset="0"/>
                <a:cs typeface="Segoe UI" panose="020B0502040204020203" pitchFamily="34" charset="0"/>
              </a:rPr>
              <a:t>VARP</a:t>
            </a:r>
          </a:p>
          <a:p>
            <a:pPr marL="0" lvl="0" indent="0" fontAlgn="base">
              <a:spcBef>
                <a:spcPct val="0"/>
              </a:spcBef>
              <a:spcAft>
                <a:spcPct val="0"/>
              </a:spcAft>
              <a:buFont typeface="Arial" pitchFamily="34" charset="0"/>
              <a:buNone/>
              <a:defRPr/>
            </a:pPr>
            <a:r>
              <a:rPr lang="en-US" sz="1200" dirty="0" smtClean="0">
                <a:solidFill>
                  <a:srgbClr val="000000"/>
                </a:solidFill>
                <a:latin typeface="Segoe UI" panose="020B0502040204020203" pitchFamily="34" charset="0"/>
                <a:cs typeface="Segoe UI" panose="020B0502040204020203" pitchFamily="34" charset="0"/>
              </a:rPr>
              <a:t>Other:</a:t>
            </a:r>
          </a:p>
          <a:p>
            <a:pPr marL="166688" lvl="0" indent="-166688" fontAlgn="base">
              <a:spcBef>
                <a:spcPct val="0"/>
              </a:spcBef>
              <a:spcAft>
                <a:spcPct val="0"/>
              </a:spcAft>
              <a:buFont typeface="Arial" charset="0"/>
              <a:buChar char="•"/>
            </a:pPr>
            <a:r>
              <a:rPr lang="en-US" sz="1200" dirty="0" smtClean="0">
                <a:solidFill>
                  <a:srgbClr val="000000"/>
                </a:solidFill>
                <a:latin typeface="Segoe UI" panose="020B0502040204020203" pitchFamily="34" charset="0"/>
                <a:cs typeface="Segoe UI" panose="020B0502040204020203" pitchFamily="34" charset="0"/>
              </a:rPr>
              <a:t>CHECKSUM_AGG</a:t>
            </a:r>
          </a:p>
          <a:p>
            <a:pPr marL="166688" lvl="0" indent="-166688" fontAlgn="base">
              <a:spcBef>
                <a:spcPct val="0"/>
              </a:spcBef>
              <a:spcAft>
                <a:spcPct val="0"/>
              </a:spcAft>
              <a:buFont typeface="Arial" charset="0"/>
              <a:buChar char="•"/>
            </a:pPr>
            <a:r>
              <a:rPr lang="en-US" sz="1200" dirty="0" smtClean="0">
                <a:solidFill>
                  <a:srgbClr val="000000"/>
                </a:solidFill>
                <a:latin typeface="Segoe UI" panose="020B0502040204020203" pitchFamily="34" charset="0"/>
                <a:cs typeface="Segoe UI" panose="020B0502040204020203" pitchFamily="34" charset="0"/>
              </a:rPr>
              <a:t>GROUPING</a:t>
            </a:r>
          </a:p>
          <a:p>
            <a:pPr marL="166688" lvl="0" indent="-166688" fontAlgn="base">
              <a:spcBef>
                <a:spcPct val="0"/>
              </a:spcBef>
              <a:spcAft>
                <a:spcPct val="0"/>
              </a:spcAft>
              <a:buFont typeface="Arial" charset="0"/>
              <a:buChar char="•"/>
            </a:pPr>
            <a:r>
              <a:rPr lang="en-US" sz="1200" dirty="0" smtClean="0">
                <a:solidFill>
                  <a:srgbClr val="000000"/>
                </a:solidFill>
                <a:latin typeface="Segoe UI" panose="020B0502040204020203" pitchFamily="34" charset="0"/>
                <a:cs typeface="Segoe UI" panose="020B0502040204020203" pitchFamily="34" charset="0"/>
              </a:rPr>
              <a:t>GROUPING_ID</a:t>
            </a:r>
          </a:p>
          <a:p>
            <a:pPr marL="285750" lvl="0" indent="-285750" fontAlgn="base">
              <a:spcBef>
                <a:spcPct val="0"/>
              </a:spcBef>
              <a:spcAft>
                <a:spcPct val="0"/>
              </a:spcAft>
              <a:buFont typeface="Arial" pitchFamily="34" charset="0"/>
              <a:buChar char="•"/>
              <a:defRPr/>
            </a:pPr>
            <a:endParaRPr lang="en-US" sz="1200" dirty="0" smtClean="0">
              <a:solidFill>
                <a:srgbClr val="000000"/>
              </a:solidFill>
              <a:latin typeface="Segoe UI" panose="020B0502040204020203" pitchFamily="34" charset="0"/>
              <a:cs typeface="Segoe UI" panose="020B0502040204020203" pitchFamily="34" charset="0"/>
            </a:endParaRPr>
          </a:p>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10</a:t>
            </a:fld>
            <a:endParaRPr lang="en-US"/>
          </a:p>
        </p:txBody>
      </p:sp>
    </p:spTree>
    <p:extLst>
      <p:ext uri="{BB962C8B-B14F-4D97-AF65-F5344CB8AC3E}">
        <p14:creationId xmlns:p14="http://schemas.microsoft.com/office/powerpoint/2010/main" val="1803424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smtClean="0">
              <a:solidFill>
                <a:schemeClr val="tx1"/>
              </a:solidFill>
              <a:latin typeface="+mn-lt"/>
              <a:ea typeface="+mn-ea"/>
              <a:cs typeface="+mn-cs"/>
            </a:endParaRPr>
          </a:p>
          <a:p>
            <a:pPr marL="171450" indent="-171450">
              <a:buFont typeface="Arial" panose="020B0604020202020204" pitchFamily="34" charset="0"/>
              <a:buChar cha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11</a:t>
            </a:fld>
            <a:endParaRPr lang="en-US"/>
          </a:p>
        </p:txBody>
      </p:sp>
    </p:spTree>
    <p:extLst>
      <p:ext uri="{BB962C8B-B14F-4D97-AF65-F5344CB8AC3E}">
        <p14:creationId xmlns:p14="http://schemas.microsoft.com/office/powerpoint/2010/main" val="1278272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smtClean="0">
              <a:solidFill>
                <a:schemeClr val="tx1"/>
              </a:solidFill>
              <a:latin typeface="+mn-lt"/>
              <a:ea typeface="+mn-ea"/>
              <a:cs typeface="+mn-cs"/>
            </a:endParaRPr>
          </a:p>
          <a:p>
            <a:pPr marL="171450" indent="-171450">
              <a:buFont typeface="Arial" panose="020B0604020202020204" pitchFamily="34" charset="0"/>
              <a:buChar cha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CFD207A-07DF-40AD-A916-9872E089CE7A}" type="slidenum">
              <a:rPr lang="en-US" smtClean="0"/>
              <a:t>13</a:t>
            </a:fld>
            <a:endParaRPr lang="en-US"/>
          </a:p>
        </p:txBody>
      </p:sp>
    </p:spTree>
    <p:extLst>
      <p:ext uri="{BB962C8B-B14F-4D97-AF65-F5344CB8AC3E}">
        <p14:creationId xmlns:p14="http://schemas.microsoft.com/office/powerpoint/2010/main" val="18935982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smtClean="0"/>
              <a:t>Click to edit Master subtitle style</a:t>
            </a:r>
            <a:endParaRPr lang="en-US" dirty="0"/>
          </a:p>
        </p:txBody>
      </p:sp>
      <p:sp>
        <p:nvSpPr>
          <p:cNvPr id="10" name="Title 1"/>
          <p:cNvSpPr>
            <a:spLocks noGrp="1"/>
          </p:cNvSpPr>
          <p:nvPr>
            <p:ph type="ctrTitle" hasCustomPrompt="1"/>
          </p:nvPr>
        </p:nvSpPr>
        <p:spPr>
          <a:xfrm>
            <a:off x="193271" y="2415641"/>
            <a:ext cx="8579886" cy="2603307"/>
          </a:xfrm>
          <a:prstGeom prst="rect">
            <a:avLst/>
          </a:prstGeom>
          <a:solidFill>
            <a:srgbClr val="007233"/>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Course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26850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193271" y="3376350"/>
            <a:ext cx="8409867" cy="1692617"/>
          </a:xfrm>
          <a:prstGeom prst="rect">
            <a:avLst/>
          </a:prstGeom>
          <a:solidFill>
            <a:srgbClr val="007233"/>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374967"/>
            <a:ext cx="3257419" cy="1694322"/>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4821401"/>
            <a:ext cx="740346" cy="218986"/>
          </a:xfrm>
          <a:prstGeom prst="rect">
            <a:avLst/>
          </a:prstGeom>
        </p:spPr>
      </p:pic>
      <p:sp>
        <p:nvSpPr>
          <p:cNvPr id="16" name="Text Placeholder 10"/>
          <p:cNvSpPr>
            <a:spLocks noGrp="1"/>
          </p:cNvSpPr>
          <p:nvPr>
            <p:ph type="body" sz="quarter" idx="10" hasCustomPrompt="1"/>
          </p:nvPr>
        </p:nvSpPr>
        <p:spPr>
          <a:xfrm>
            <a:off x="292101" y="3466407"/>
            <a:ext cx="8215796" cy="1485524"/>
          </a:xfrm>
          <a:prstGeom prst="rect">
            <a:avLst/>
          </a:prstGeom>
        </p:spPr>
        <p:txBody>
          <a:bodyPr anchor="b" anchorCtr="0">
            <a:normAutofit/>
          </a:bodyPr>
          <a:lstStyle>
            <a:lvl1pPr marL="0" indent="0">
              <a:buNone/>
              <a:defRPr sz="3600" b="0" baseline="0">
                <a:solidFill>
                  <a:schemeClr val="bg1"/>
                </a:solidFill>
                <a:latin typeface="Segoe UI Light" panose="020B0502040204020203" pitchFamily="34" charset="0"/>
                <a:cs typeface="Segoe UI Light" panose="020B0502040204020203" pitchFamily="34" charset="0"/>
              </a:defRPr>
            </a:lvl1pPr>
          </a:lstStyle>
          <a:p>
            <a:pPr lvl="0"/>
            <a:r>
              <a:rPr lang="en-US" dirty="0" smtClean="0"/>
              <a:t>Module or Section transition style</a:t>
            </a:r>
          </a:p>
        </p:txBody>
      </p:sp>
      <p:sp>
        <p:nvSpPr>
          <p:cNvPr id="11" name="Subtitle 2"/>
          <p:cNvSpPr>
            <a:spLocks noGrp="1"/>
          </p:cNvSpPr>
          <p:nvPr>
            <p:ph type="subTitle" idx="1"/>
          </p:nvPr>
        </p:nvSpPr>
        <p:spPr>
          <a:xfrm>
            <a:off x="193271" y="5132437"/>
            <a:ext cx="8409867"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MO Layout">
    <p:spTree>
      <p:nvGrpSpPr>
        <p:cNvPr id="1" name=""/>
        <p:cNvGrpSpPr/>
        <p:nvPr/>
      </p:nvGrpSpPr>
      <p:grpSpPr>
        <a:xfrm>
          <a:off x="0" y="0"/>
          <a:ext cx="0" cy="0"/>
          <a:chOff x="0" y="0"/>
          <a:chExt cx="0" cy="0"/>
        </a:xfrm>
      </p:grpSpPr>
      <p:sp>
        <p:nvSpPr>
          <p:cNvPr id="3" name="Title Placeholder 9"/>
          <p:cNvSpPr>
            <a:spLocks noGrp="1"/>
          </p:cNvSpPr>
          <p:nvPr>
            <p:ph type="title"/>
          </p:nvPr>
        </p:nvSpPr>
        <p:spPr>
          <a:xfrm>
            <a:off x="608171" y="4468764"/>
            <a:ext cx="11432977" cy="1676400"/>
          </a:xfrm>
          <a:prstGeom prst="rect">
            <a:avLst/>
          </a:prstGeom>
        </p:spPr>
        <p:txBody>
          <a:bodyPr vert="horz" lIns="91409" tIns="45705" rIns="91409" bIns="45705" rtlCol="0" anchor="t" anchorCtr="0">
            <a:normAutofit/>
          </a:bodyPr>
          <a:lstStyle>
            <a:lvl1pPr>
              <a:defRPr sz="3600"/>
            </a:lvl1pPr>
          </a:lstStyle>
          <a:p>
            <a:r>
              <a:rPr lang="en-US" smtClean="0"/>
              <a:t>Click to edit Master title style</a:t>
            </a:r>
            <a:endParaRPr lang="en-US" dirty="0"/>
          </a:p>
        </p:txBody>
      </p:sp>
      <p:sp>
        <p:nvSpPr>
          <p:cNvPr id="2" name="TextBox 1"/>
          <p:cNvSpPr txBox="1"/>
          <p:nvPr userDrawn="1"/>
        </p:nvSpPr>
        <p:spPr>
          <a:xfrm>
            <a:off x="608171" y="3087325"/>
            <a:ext cx="11356757" cy="1107996"/>
          </a:xfrm>
          <a:prstGeom prst="rect">
            <a:avLst/>
          </a:prstGeom>
          <a:noFill/>
        </p:spPr>
        <p:txBody>
          <a:bodyPr wrap="square" rtlCol="0">
            <a:spAutoFit/>
          </a:bodyPr>
          <a:lstStyle/>
          <a:p>
            <a:pPr defTabSz="914088"/>
            <a:r>
              <a:rPr lang="en-US" sz="6600" dirty="0">
                <a:solidFill>
                  <a:prstClr val="black"/>
                </a:solidFill>
                <a:latin typeface="Segoe UI Light" pitchFamily="34" charset="0"/>
                <a:ea typeface="Segoe UI" pitchFamily="34" charset="0"/>
                <a:cs typeface="Segoe UI" pitchFamily="34" charset="0"/>
              </a:rPr>
              <a:t>DEMO</a:t>
            </a:r>
          </a:p>
        </p:txBody>
      </p:sp>
      <p:cxnSp>
        <p:nvCxnSpPr>
          <p:cNvPr id="6" name="Straight Connector 5"/>
          <p:cNvCxnSpPr/>
          <p:nvPr userDrawn="1"/>
        </p:nvCxnSpPr>
        <p:spPr>
          <a:xfrm>
            <a:off x="608171" y="4077925"/>
            <a:ext cx="11356757"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26002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6" name="Content Placeholder 5"/>
          <p:cNvSpPr>
            <a:spLocks noGrp="1"/>
          </p:cNvSpPr>
          <p:nvPr>
            <p:ph sz="quarter" idx="10"/>
          </p:nvPr>
        </p:nvSpPr>
        <p:spPr>
          <a:xfrm>
            <a:off x="379413" y="1388226"/>
            <a:ext cx="11525250" cy="5290388"/>
          </a:xfrm>
          <a:prstGeom prst="rect">
            <a:avLst/>
          </a:prstGeom>
        </p:spPr>
        <p:txBody>
          <a:bodyPr/>
          <a:lstStyle>
            <a:lvl1pPr>
              <a:spcBef>
                <a:spcPts val="1400"/>
              </a:spcBef>
              <a:defRPr b="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3"/>
          <p:cNvSpPr>
            <a:spLocks noGrp="1"/>
          </p:cNvSpPr>
          <p:nvPr>
            <p:ph sz="half" idx="2"/>
          </p:nvPr>
        </p:nvSpPr>
        <p:spPr>
          <a:xfrm>
            <a:off x="379511" y="1371601"/>
            <a:ext cx="5616915"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5"/>
          <p:cNvSpPr>
            <a:spLocks noGrp="1"/>
          </p:cNvSpPr>
          <p:nvPr>
            <p:ph sz="quarter" idx="4"/>
          </p:nvPr>
        </p:nvSpPr>
        <p:spPr>
          <a:xfrm>
            <a:off x="6275742" y="1371601"/>
            <a:ext cx="5619121"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994614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511" y="1330656"/>
            <a:ext cx="5616915" cy="639762"/>
          </a:xfrm>
          <a:prstGeom prst="rect">
            <a:avLst/>
          </a:prstGeom>
          <a:solidFill>
            <a:srgbClr val="86C400"/>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79511" y="1981200"/>
            <a:ext cx="5616915"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45807" y="1330656"/>
            <a:ext cx="5619121" cy="639762"/>
          </a:xfrm>
          <a:prstGeom prst="rect">
            <a:avLst/>
          </a:prstGeom>
          <a:solidFill>
            <a:srgbClr val="1F497D"/>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45807" y="1981200"/>
            <a:ext cx="5619121"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690216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78398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5412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rgbClr val="002050"/>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a:t>
            </a:r>
            <a:r>
              <a:rPr lang="en-US" sz="1050" dirty="0" smtClean="0">
                <a:solidFill>
                  <a:schemeClr val="bg1">
                    <a:lumMod val="85000"/>
                  </a:schemeClr>
                </a:solidFill>
              </a:rPr>
              <a:t>2014 </a:t>
            </a:r>
            <a:r>
              <a:rPr lang="en-US" sz="1050" dirty="0">
                <a:solidFill>
                  <a:schemeClr val="bg1">
                    <a:lumMod val="85000"/>
                  </a:schemeClr>
                </a:solidFill>
              </a:rPr>
              <a:t>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7" r:id="rId3"/>
    <p:sldLayoutId id="2147483663" r:id="rId4"/>
    <p:sldLayoutId id="2147483664" r:id="rId5"/>
    <p:sldLayoutId id="2147483665" r:id="rId6"/>
    <p:sldLayoutId id="2147483666" r:id="rId7"/>
    <p:sldLayoutId id="2147483668" r:id="rId8"/>
    <p:sldLayoutId id="2147483669" r:id="rId9"/>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193270" y="3466407"/>
            <a:ext cx="8687683" cy="1485524"/>
          </a:xfrm>
          <a:noFill/>
          <a:ln>
            <a:noFill/>
          </a:ln>
        </p:spPr>
        <p:txBody>
          <a:bodyPr/>
          <a:lstStyle/>
          <a:p>
            <a:pPr marL="914400" indent="-914400"/>
            <a:r>
              <a:rPr lang="en-US" smtClean="0"/>
              <a:t>05 </a:t>
            </a:r>
            <a:r>
              <a:rPr lang="en-US" dirty="0" smtClean="0"/>
              <a:t>| </a:t>
            </a:r>
            <a:r>
              <a:rPr lang="en-GB" dirty="0"/>
              <a:t>Using Functions and Aggregating Data</a:t>
            </a:r>
            <a:endParaRPr lang="en-US" dirty="0"/>
          </a:p>
        </p:txBody>
      </p:sp>
      <p:sp>
        <p:nvSpPr>
          <p:cNvPr id="4" name="Subtitle 3"/>
          <p:cNvSpPr>
            <a:spLocks noGrp="1"/>
          </p:cNvSpPr>
          <p:nvPr>
            <p:ph type="subTitle" idx="1"/>
          </p:nvPr>
        </p:nvSpPr>
        <p:spPr/>
        <p:txBody>
          <a:bodyPr/>
          <a:lstStyle/>
          <a:p>
            <a:r>
              <a:rPr lang="en-US" dirty="0"/>
              <a:t>Graeme Malcolm | Senior Content Developer, Microsoft</a:t>
            </a:r>
          </a:p>
          <a:p>
            <a:r>
              <a:rPr lang="en-GB" dirty="0"/>
              <a:t>Geoff Allix | Principal Technologist, Content Master</a:t>
            </a:r>
            <a:endParaRPr lang="en-US" dirty="0"/>
          </a:p>
        </p:txBody>
      </p:sp>
    </p:spTree>
    <p:extLst>
      <p:ext uri="{BB962C8B-B14F-4D97-AF65-F5344CB8AC3E}">
        <p14:creationId xmlns:p14="http://schemas.microsoft.com/office/powerpoint/2010/main" val="897692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GB" dirty="0"/>
              <a:t>Aggregate Functions</a:t>
            </a:r>
          </a:p>
        </p:txBody>
      </p:sp>
      <p:sp>
        <p:nvSpPr>
          <p:cNvPr id="3" name="Content Placeholder 2"/>
          <p:cNvSpPr>
            <a:spLocks noGrp="1"/>
          </p:cNvSpPr>
          <p:nvPr>
            <p:ph sz="quarter" idx="10"/>
          </p:nvPr>
        </p:nvSpPr>
        <p:spPr/>
        <p:txBody>
          <a:bodyPr/>
          <a:lstStyle/>
          <a:p>
            <a:pPr lvl="0"/>
            <a:r>
              <a:rPr lang="en-US" dirty="0">
                <a:solidFill>
                  <a:srgbClr val="000000"/>
                </a:solidFill>
              </a:rPr>
              <a:t>Functions that operate on sets, or rows of data</a:t>
            </a:r>
          </a:p>
          <a:p>
            <a:pPr lvl="0"/>
            <a:r>
              <a:rPr lang="en-US" dirty="0">
                <a:solidFill>
                  <a:srgbClr val="000000"/>
                </a:solidFill>
              </a:rPr>
              <a:t>Summarize input rows</a:t>
            </a:r>
          </a:p>
          <a:p>
            <a:pPr lvl="0"/>
            <a:r>
              <a:rPr lang="en-US" dirty="0">
                <a:solidFill>
                  <a:srgbClr val="000000"/>
                </a:solidFill>
              </a:rPr>
              <a:t>Without GROUP BY clause, all rows are arranged as one </a:t>
            </a:r>
            <a:r>
              <a:rPr lang="en-US" dirty="0" smtClean="0">
                <a:solidFill>
                  <a:srgbClr val="000000"/>
                </a:solidFill>
              </a:rPr>
              <a:t>group</a:t>
            </a:r>
            <a:endParaRPr lang="en-US" dirty="0">
              <a:solidFill>
                <a:srgbClr val="000000"/>
              </a:solidFill>
            </a:endParaRPr>
          </a:p>
        </p:txBody>
      </p:sp>
      <p:sp>
        <p:nvSpPr>
          <p:cNvPr id="5" name="AutoShape 3"/>
          <p:cNvSpPr>
            <a:spLocks noChangeArrowheads="1"/>
          </p:cNvSpPr>
          <p:nvPr/>
        </p:nvSpPr>
        <p:spPr bwMode="auto">
          <a:xfrm>
            <a:off x="2466346" y="3794362"/>
            <a:ext cx="7604580" cy="967041"/>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SELECT COUNT(*) AS </a:t>
            </a:r>
            <a:r>
              <a:rPr lang="en-US" sz="2000" kern="0" dirty="0" err="1" smtClean="0">
                <a:solidFill>
                  <a:srgbClr val="000000"/>
                </a:solidFill>
                <a:latin typeface="Lucida Sans Unicode" panose="020B0602030504020204" pitchFamily="34" charset="0"/>
                <a:cs typeface="Lucida Sans Unicode" panose="020B0602030504020204" pitchFamily="34" charset="0"/>
              </a:rPr>
              <a:t>OrderLines</a:t>
            </a: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smtClean="0">
                <a:solidFill>
                  <a:srgbClr val="000000"/>
                </a:solidFill>
                <a:latin typeface="Lucida Sans Unicode" panose="020B0602030504020204" pitchFamily="34" charset="0"/>
                <a:cs typeface="Lucida Sans Unicode" panose="020B0602030504020204" pitchFamily="34" charset="0"/>
              </a:rPr>
              <a:t>				     		 SUM(</a:t>
            </a:r>
            <a:r>
              <a:rPr lang="en-US" sz="2000" kern="0" dirty="0" err="1" smtClean="0">
                <a:solidFill>
                  <a:srgbClr val="000000"/>
                </a:solidFill>
                <a:latin typeface="Lucida Sans Unicode" panose="020B0602030504020204" pitchFamily="34" charset="0"/>
                <a:cs typeface="Lucida Sans Unicode" panose="020B0602030504020204" pitchFamily="34" charset="0"/>
              </a:rPr>
              <a:t>OrderQty</a:t>
            </a:r>
            <a:r>
              <a:rPr lang="en-US" sz="2000" kern="0" dirty="0" smtClean="0">
                <a:solidFill>
                  <a:srgbClr val="000000"/>
                </a:solidFill>
                <a:latin typeface="Lucida Sans Unicode" panose="020B0602030504020204" pitchFamily="34" charset="0"/>
                <a:cs typeface="Lucida Sans Unicode" panose="020B0602030504020204" pitchFamily="34" charset="0"/>
              </a:rPr>
              <a:t>*</a:t>
            </a:r>
            <a:r>
              <a:rPr lang="en-US" sz="2000" kern="0" dirty="0" err="1" smtClean="0">
                <a:solidFill>
                  <a:srgbClr val="000000"/>
                </a:solidFill>
                <a:latin typeface="Lucida Sans Unicode" panose="020B0602030504020204" pitchFamily="34" charset="0"/>
                <a:cs typeface="Lucida Sans Unicode" panose="020B0602030504020204" pitchFamily="34" charset="0"/>
              </a:rPr>
              <a:t>UnitPrice</a:t>
            </a:r>
            <a:r>
              <a:rPr lang="en-US" sz="2000" kern="0" dirty="0">
                <a:solidFill>
                  <a:srgbClr val="000000"/>
                </a:solidFill>
                <a:latin typeface="Lucida Sans Unicode" panose="020B0602030504020204" pitchFamily="34" charset="0"/>
                <a:cs typeface="Lucida Sans Unicode" panose="020B0602030504020204" pitchFamily="34" charset="0"/>
              </a:rPr>
              <a:t>) AS </a:t>
            </a:r>
            <a:r>
              <a:rPr lang="en-US" sz="2000" kern="0" dirty="0" err="1" smtClean="0">
                <a:solidFill>
                  <a:srgbClr val="000000"/>
                </a:solidFill>
                <a:latin typeface="Lucida Sans Unicode" panose="020B0602030504020204" pitchFamily="34" charset="0"/>
                <a:cs typeface="Lucida Sans Unicode" panose="020B0602030504020204" pitchFamily="34" charset="0"/>
              </a:rPr>
              <a:t>TotalSales</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FROM	</a:t>
            </a:r>
            <a:r>
              <a:rPr lang="en-US" sz="2000" kern="0" dirty="0" err="1" smtClean="0">
                <a:solidFill>
                  <a:srgbClr val="000000"/>
                </a:solidFill>
                <a:latin typeface="Lucida Sans Unicode" panose="020B0602030504020204" pitchFamily="34" charset="0"/>
                <a:cs typeface="Lucida Sans Unicode" panose="020B0602030504020204" pitchFamily="34" charset="0"/>
              </a:rPr>
              <a:t>Sales.OrderDetail</a:t>
            </a:r>
            <a:r>
              <a:rPr lang="en-US" sz="2000" kern="0" dirty="0">
                <a:solidFill>
                  <a:srgbClr val="000000"/>
                </a:solidFill>
                <a:latin typeface="Lucida Sans Unicode" panose="020B0602030504020204" pitchFamily="34" charset="0"/>
                <a:cs typeface="Lucida Sans Unicode" panose="020B0602030504020204" pitchFamily="34" charset="0"/>
              </a:rPr>
              <a:t>;</a:t>
            </a:r>
          </a:p>
        </p:txBody>
      </p:sp>
      <p:graphicFrame>
        <p:nvGraphicFramePr>
          <p:cNvPr id="4" name="Table 3"/>
          <p:cNvGraphicFramePr>
            <a:graphicFrameLocks noGrp="1"/>
          </p:cNvGraphicFramePr>
          <p:nvPr>
            <p:extLst>
              <p:ext uri="{D42A27DB-BD31-4B8C-83A1-F6EECF244321}">
                <p14:modId xmlns:p14="http://schemas.microsoft.com/office/powerpoint/2010/main" val="1758388850"/>
              </p:ext>
            </p:extLst>
          </p:nvPr>
        </p:nvGraphicFramePr>
        <p:xfrm>
          <a:off x="4048690" y="5454504"/>
          <a:ext cx="3780077" cy="741680"/>
        </p:xfrm>
        <a:graphic>
          <a:graphicData uri="http://schemas.openxmlformats.org/drawingml/2006/table">
            <a:tbl>
              <a:tblPr firstRow="1" bandRow="1">
                <a:tableStyleId>{5C22544A-7EE6-4342-B048-85BDC9FD1C3A}</a:tableStyleId>
              </a:tblPr>
              <a:tblGrid>
                <a:gridCol w="1958112"/>
                <a:gridCol w="1821965"/>
              </a:tblGrid>
              <a:tr h="370840">
                <a:tc>
                  <a:txBody>
                    <a:bodyPr/>
                    <a:lstStyle/>
                    <a:p>
                      <a:r>
                        <a:rPr lang="en-GB" dirty="0" err="1" smtClean="0"/>
                        <a:t>OrderLines</a:t>
                      </a:r>
                      <a:endParaRPr lang="en-GB" dirty="0"/>
                    </a:p>
                  </a:txBody>
                  <a:tcPr/>
                </a:tc>
                <a:tc>
                  <a:txBody>
                    <a:bodyPr/>
                    <a:lstStyle/>
                    <a:p>
                      <a:r>
                        <a:rPr lang="en-GB" dirty="0" err="1" smtClean="0"/>
                        <a:t>TotalSales</a:t>
                      </a:r>
                      <a:endParaRPr lang="en-GB" dirty="0"/>
                    </a:p>
                  </a:txBody>
                  <a:tcPr/>
                </a:tc>
              </a:tr>
              <a:tr h="370840">
                <a:tc>
                  <a:txBody>
                    <a:bodyPr/>
                    <a:lstStyle/>
                    <a:p>
                      <a:r>
                        <a:rPr lang="en-GB" dirty="0" smtClean="0"/>
                        <a:t>542</a:t>
                      </a:r>
                      <a:endParaRPr lang="en-GB" dirty="0"/>
                    </a:p>
                  </a:txBody>
                  <a:tcPr/>
                </a:tc>
                <a:tc>
                  <a:txBody>
                    <a:bodyPr/>
                    <a:lstStyle/>
                    <a:p>
                      <a:r>
                        <a:rPr lang="en-US" sz="1800" kern="0" dirty="0" smtClean="0">
                          <a:solidFill>
                            <a:srgbClr val="000000"/>
                          </a:solidFill>
                          <a:latin typeface="Lucida Sans Unicode" panose="020B0602030504020204" pitchFamily="34" charset="0"/>
                          <a:cs typeface="Lucida Sans Unicode" panose="020B0602030504020204" pitchFamily="34" charset="0"/>
                        </a:rPr>
                        <a:t>714002.9136</a:t>
                      </a:r>
                      <a:endParaRPr lang="en-GB" dirty="0"/>
                    </a:p>
                  </a:txBody>
                  <a:tcPr/>
                </a:tc>
              </a:tr>
            </a:tbl>
          </a:graphicData>
        </a:graphic>
      </p:graphicFrame>
      <p:sp>
        <p:nvSpPr>
          <p:cNvPr id="7" name="Down Arrow 6"/>
          <p:cNvSpPr/>
          <p:nvPr/>
        </p:nvSpPr>
        <p:spPr>
          <a:xfrm>
            <a:off x="5649238" y="4761403"/>
            <a:ext cx="712928" cy="624144"/>
          </a:xfrm>
          <a:prstGeom prst="down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3823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childTnLst>
                                </p:cTn>
                              </p:par>
                            </p:childTnLst>
                          </p:cTn>
                        </p:par>
                        <p:par>
                          <p:cTn id="18" fill="hold">
                            <p:stCondLst>
                              <p:cond delay="0"/>
                            </p:stCondLst>
                            <p:childTnLst>
                              <p:par>
                                <p:cTn id="19" presetID="22" presetClass="entr" presetSubtype="1"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up)">
                                      <p:cBhvr>
                                        <p:cTn id="21" dur="500"/>
                                        <p:tgtEl>
                                          <p:spTgt spid="7"/>
                                        </p:tgtEl>
                                      </p:cBhvr>
                                    </p:animEffect>
                                  </p:childTnLst>
                                </p:cTn>
                              </p:par>
                            </p:childTnLst>
                          </p:cTn>
                        </p:par>
                        <p:par>
                          <p:cTn id="22" fill="hold">
                            <p:stCondLst>
                              <p:cond delay="500"/>
                            </p:stCondLst>
                            <p:childTnLst>
                              <p:par>
                                <p:cTn id="23" presetID="1" presetClass="entr" presetSubtype="0"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Aggregate Functions</a:t>
            </a:r>
            <a:endParaRPr lang="en-GB" dirty="0"/>
          </a:p>
        </p:txBody>
      </p:sp>
    </p:spTree>
    <p:extLst>
      <p:ext uri="{BB962C8B-B14F-4D97-AF65-F5344CB8AC3E}">
        <p14:creationId xmlns:p14="http://schemas.microsoft.com/office/powerpoint/2010/main" val="3078084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GB" dirty="0"/>
              <a:t>Grouping with GROUP BY</a:t>
            </a:r>
          </a:p>
        </p:txBody>
      </p:sp>
      <p:sp>
        <p:nvSpPr>
          <p:cNvPr id="3" name="Content Placeholder 2"/>
          <p:cNvSpPr>
            <a:spLocks noGrp="1"/>
          </p:cNvSpPr>
          <p:nvPr>
            <p:ph sz="quarter" idx="10"/>
          </p:nvPr>
        </p:nvSpPr>
        <p:spPr/>
        <p:txBody>
          <a:bodyPr/>
          <a:lstStyle/>
          <a:p>
            <a:pPr lvl="0"/>
            <a:r>
              <a:rPr lang="en-US" dirty="0">
                <a:solidFill>
                  <a:srgbClr val="000000"/>
                </a:solidFill>
              </a:rPr>
              <a:t>GROUP BY creates groups for output rows, </a:t>
            </a:r>
            <a:r>
              <a:rPr lang="en-US" dirty="0" smtClean="0">
                <a:solidFill>
                  <a:srgbClr val="000000"/>
                </a:solidFill>
              </a:rPr>
              <a:t>according</a:t>
            </a:r>
            <a:br>
              <a:rPr lang="en-US" dirty="0" smtClean="0">
                <a:solidFill>
                  <a:srgbClr val="000000"/>
                </a:solidFill>
              </a:rPr>
            </a:br>
            <a:r>
              <a:rPr lang="en-US" dirty="0" smtClean="0">
                <a:solidFill>
                  <a:srgbClr val="000000"/>
                </a:solidFill>
              </a:rPr>
              <a:t>to </a:t>
            </a:r>
            <a:r>
              <a:rPr lang="en-US" dirty="0">
                <a:solidFill>
                  <a:srgbClr val="000000"/>
                </a:solidFill>
              </a:rPr>
              <a:t>a unique combination of values specified in the GROUP BY </a:t>
            </a:r>
            <a:r>
              <a:rPr lang="en-US" dirty="0" smtClean="0">
                <a:solidFill>
                  <a:srgbClr val="000000"/>
                </a:solidFill>
              </a:rPr>
              <a:t>clause</a:t>
            </a:r>
            <a:endParaRPr lang="en-US" dirty="0">
              <a:solidFill>
                <a:srgbClr val="000000"/>
              </a:solidFill>
            </a:endParaRPr>
          </a:p>
          <a:p>
            <a:pPr lvl="0"/>
            <a:r>
              <a:rPr lang="en-US" dirty="0">
                <a:solidFill>
                  <a:srgbClr val="000000"/>
                </a:solidFill>
              </a:rPr>
              <a:t>GROUP BY calculates a summary value for aggregate functions in subsequent </a:t>
            </a:r>
            <a:r>
              <a:rPr lang="en-US" dirty="0" smtClean="0">
                <a:solidFill>
                  <a:srgbClr val="000000"/>
                </a:solidFill>
              </a:rPr>
              <a:t>phases</a:t>
            </a:r>
            <a:endParaRPr lang="en-US" dirty="0">
              <a:solidFill>
                <a:srgbClr val="000000"/>
              </a:solidFill>
            </a:endParaRPr>
          </a:p>
          <a:p>
            <a:pPr lvl="0"/>
            <a:r>
              <a:rPr lang="en-US" dirty="0">
                <a:solidFill>
                  <a:srgbClr val="000000"/>
                </a:solidFill>
              </a:rPr>
              <a:t>Detail rows are “lost” after GROUP BY clause is processed</a:t>
            </a:r>
          </a:p>
          <a:p>
            <a:endParaRPr lang="en-US" dirty="0"/>
          </a:p>
        </p:txBody>
      </p:sp>
      <p:sp>
        <p:nvSpPr>
          <p:cNvPr id="5" name="AutoShape 3"/>
          <p:cNvSpPr>
            <a:spLocks noChangeArrowheads="1"/>
          </p:cNvSpPr>
          <p:nvPr/>
        </p:nvSpPr>
        <p:spPr bwMode="auto">
          <a:xfrm>
            <a:off x="2637780" y="5098331"/>
            <a:ext cx="7332938" cy="959048"/>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SELECT </a:t>
            </a:r>
            <a:r>
              <a:rPr lang="en-US" sz="2000" kern="0" dirty="0" err="1">
                <a:solidFill>
                  <a:srgbClr val="000000"/>
                </a:solidFill>
                <a:latin typeface="Lucida Sans Unicode" panose="020B0602030504020204" pitchFamily="34" charset="0"/>
                <a:cs typeface="Lucida Sans Unicode" panose="020B0602030504020204" pitchFamily="34" charset="0"/>
              </a:rPr>
              <a:t>CustomerID</a:t>
            </a:r>
            <a:r>
              <a:rPr lang="en-US" sz="2000" kern="0" dirty="0">
                <a:solidFill>
                  <a:srgbClr val="000000"/>
                </a:solidFill>
                <a:latin typeface="Lucida Sans Unicode" panose="020B0602030504020204" pitchFamily="34" charset="0"/>
                <a:cs typeface="Lucida Sans Unicode" panose="020B0602030504020204" pitchFamily="34" charset="0"/>
              </a:rPr>
              <a:t>, COUNT(*) AS </a:t>
            </a:r>
            <a:r>
              <a:rPr lang="en-US" sz="2000" kern="0" dirty="0" smtClean="0">
                <a:solidFill>
                  <a:srgbClr val="000000"/>
                </a:solidFill>
                <a:latin typeface="Lucida Sans Unicode" panose="020B0602030504020204" pitchFamily="34" charset="0"/>
                <a:cs typeface="Lucida Sans Unicode" panose="020B0602030504020204" pitchFamily="34" charset="0"/>
              </a:rPr>
              <a:t>Orders</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FROM </a:t>
            </a:r>
            <a:r>
              <a:rPr lang="en-US" sz="2000" kern="0" dirty="0" err="1" smtClean="0">
                <a:solidFill>
                  <a:srgbClr val="000000"/>
                </a:solidFill>
                <a:latin typeface="Lucida Sans Unicode" panose="020B0602030504020204" pitchFamily="34" charset="0"/>
                <a:cs typeface="Lucida Sans Unicode" panose="020B0602030504020204" pitchFamily="34" charset="0"/>
              </a:rPr>
              <a:t>Sales.SalesOrderHeader</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GROUP BY </a:t>
            </a:r>
            <a:r>
              <a:rPr lang="en-US" sz="2000" kern="0" dirty="0" err="1">
                <a:solidFill>
                  <a:srgbClr val="000000"/>
                </a:solidFill>
                <a:latin typeface="Lucida Sans Unicode" panose="020B0602030504020204" pitchFamily="34" charset="0"/>
                <a:cs typeface="Lucida Sans Unicode" panose="020B0602030504020204" pitchFamily="34" charset="0"/>
              </a:rPr>
              <a:t>CustomerID</a:t>
            </a:r>
            <a:r>
              <a:rPr lang="en-US" sz="2000" kern="0" dirty="0">
                <a:solidFill>
                  <a:srgbClr val="000000"/>
                </a:solidFill>
                <a:latin typeface="Lucida Sans Unicode" panose="020B0602030504020204" pitchFamily="34" charset="0"/>
                <a:cs typeface="Lucida Sans Unicode" panose="020B0602030504020204" pitchFamily="34" charset="0"/>
              </a:rPr>
              <a:t>;</a:t>
            </a:r>
          </a:p>
        </p:txBody>
      </p:sp>
    </p:spTree>
    <p:extLst>
      <p:ext uri="{BB962C8B-B14F-4D97-AF65-F5344CB8AC3E}">
        <p14:creationId xmlns:p14="http://schemas.microsoft.com/office/powerpoint/2010/main" val="2594974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Grouping with GROUP BY</a:t>
            </a:r>
            <a:endParaRPr lang="en-GB" dirty="0"/>
          </a:p>
        </p:txBody>
      </p:sp>
    </p:spTree>
    <p:extLst>
      <p:ext uri="{BB962C8B-B14F-4D97-AF65-F5344CB8AC3E}">
        <p14:creationId xmlns:p14="http://schemas.microsoft.com/office/powerpoint/2010/main" val="9213147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GB" dirty="0"/>
              <a:t>Filtering with HAVING</a:t>
            </a:r>
          </a:p>
        </p:txBody>
      </p:sp>
      <p:sp>
        <p:nvSpPr>
          <p:cNvPr id="3" name="Content Placeholder 2"/>
          <p:cNvSpPr>
            <a:spLocks noGrp="1"/>
          </p:cNvSpPr>
          <p:nvPr>
            <p:ph sz="quarter" idx="10"/>
          </p:nvPr>
        </p:nvSpPr>
        <p:spPr>
          <a:xfrm>
            <a:off x="379413" y="1691014"/>
            <a:ext cx="11525250" cy="4987600"/>
          </a:xfrm>
        </p:spPr>
        <p:txBody>
          <a:bodyPr/>
          <a:lstStyle/>
          <a:p>
            <a:pPr lvl="0"/>
            <a:r>
              <a:rPr lang="en-US" dirty="0">
                <a:solidFill>
                  <a:srgbClr val="000000"/>
                </a:solidFill>
              </a:rPr>
              <a:t>HAVING clause provides a search condition that </a:t>
            </a:r>
            <a:r>
              <a:rPr lang="en-US" dirty="0" smtClean="0">
                <a:solidFill>
                  <a:srgbClr val="000000"/>
                </a:solidFill>
              </a:rPr>
              <a:t>each</a:t>
            </a:r>
            <a:br>
              <a:rPr lang="en-US" dirty="0" smtClean="0">
                <a:solidFill>
                  <a:srgbClr val="000000"/>
                </a:solidFill>
              </a:rPr>
            </a:br>
            <a:r>
              <a:rPr lang="en-US" dirty="0" smtClean="0">
                <a:solidFill>
                  <a:srgbClr val="000000"/>
                </a:solidFill>
              </a:rPr>
              <a:t>group </a:t>
            </a:r>
            <a:r>
              <a:rPr lang="en-US" dirty="0">
                <a:solidFill>
                  <a:srgbClr val="000000"/>
                </a:solidFill>
              </a:rPr>
              <a:t>must satisfy</a:t>
            </a:r>
          </a:p>
          <a:p>
            <a:pPr lvl="0"/>
            <a:r>
              <a:rPr lang="en-US" dirty="0" smtClean="0">
                <a:solidFill>
                  <a:srgbClr val="000000"/>
                </a:solidFill>
              </a:rPr>
              <a:t>WHERE clause is processed before GROUP BY, HAVING </a:t>
            </a:r>
            <a:r>
              <a:rPr lang="en-US" dirty="0">
                <a:solidFill>
                  <a:srgbClr val="000000"/>
                </a:solidFill>
              </a:rPr>
              <a:t>clause is processed after GROUP BY</a:t>
            </a:r>
          </a:p>
          <a:p>
            <a:endParaRPr lang="en-US" dirty="0"/>
          </a:p>
        </p:txBody>
      </p:sp>
      <p:sp>
        <p:nvSpPr>
          <p:cNvPr id="5" name="AutoShape 3"/>
          <p:cNvSpPr>
            <a:spLocks noChangeArrowheads="1"/>
          </p:cNvSpPr>
          <p:nvPr/>
        </p:nvSpPr>
        <p:spPr bwMode="auto">
          <a:xfrm>
            <a:off x="3013561" y="4297525"/>
            <a:ext cx="6256338" cy="1254755"/>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SELECT </a:t>
            </a:r>
            <a:r>
              <a:rPr lang="en-US" sz="2000" kern="0" dirty="0" err="1">
                <a:solidFill>
                  <a:srgbClr val="000000"/>
                </a:solidFill>
                <a:latin typeface="Lucida Sans Unicode" panose="020B0602030504020204" pitchFamily="34" charset="0"/>
                <a:cs typeface="Lucida Sans Unicode" panose="020B0602030504020204" pitchFamily="34" charset="0"/>
              </a:rPr>
              <a:t>CustomerID</a:t>
            </a:r>
            <a:r>
              <a:rPr lang="en-US" sz="2000" kern="0" dirty="0">
                <a:solidFill>
                  <a:srgbClr val="000000"/>
                </a:solidFill>
                <a:latin typeface="Lucida Sans Unicode" panose="020B0602030504020204" pitchFamily="34" charset="0"/>
                <a:cs typeface="Lucida Sans Unicode" panose="020B0602030504020204" pitchFamily="34" charset="0"/>
              </a:rPr>
              <a:t>, COUNT(*) AS </a:t>
            </a:r>
            <a:r>
              <a:rPr lang="en-US" sz="2000" kern="0" dirty="0" smtClean="0">
                <a:solidFill>
                  <a:srgbClr val="000000"/>
                </a:solidFill>
                <a:latin typeface="Lucida Sans Unicode" panose="020B0602030504020204" pitchFamily="34" charset="0"/>
                <a:cs typeface="Lucida Sans Unicode" panose="020B0602030504020204" pitchFamily="34" charset="0"/>
              </a:rPr>
              <a:t>Orders</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FROM </a:t>
            </a:r>
            <a:r>
              <a:rPr lang="en-US" sz="2000" kern="0" dirty="0" err="1" smtClean="0">
                <a:solidFill>
                  <a:srgbClr val="000000"/>
                </a:solidFill>
                <a:latin typeface="Lucida Sans Unicode" panose="020B0602030504020204" pitchFamily="34" charset="0"/>
                <a:cs typeface="Lucida Sans Unicode" panose="020B0602030504020204" pitchFamily="34" charset="0"/>
              </a:rPr>
              <a:t>Sales.SalesOrderHeader</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GROUP BY </a:t>
            </a:r>
            <a:r>
              <a:rPr lang="en-US" sz="2000" kern="0" dirty="0" err="1">
                <a:solidFill>
                  <a:srgbClr val="000000"/>
                </a:solidFill>
                <a:latin typeface="Lucida Sans Unicode" panose="020B0602030504020204" pitchFamily="34" charset="0"/>
                <a:cs typeface="Lucida Sans Unicode" panose="020B0602030504020204" pitchFamily="34" charset="0"/>
              </a:rPr>
              <a:t>CustomerID</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HAVING COUNT(*) &gt; 10;</a:t>
            </a:r>
          </a:p>
        </p:txBody>
      </p:sp>
    </p:spTree>
    <p:extLst>
      <p:ext uri="{BB962C8B-B14F-4D97-AF65-F5344CB8AC3E}">
        <p14:creationId xmlns:p14="http://schemas.microsoft.com/office/powerpoint/2010/main" val="137587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Filtering with HAVING</a:t>
            </a:r>
            <a:endParaRPr lang="en-GB" dirty="0"/>
          </a:p>
        </p:txBody>
      </p:sp>
    </p:spTree>
    <p:extLst>
      <p:ext uri="{BB962C8B-B14F-4D97-AF65-F5344CB8AC3E}">
        <p14:creationId xmlns:p14="http://schemas.microsoft.com/office/powerpoint/2010/main" val="5634300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a:xfrm>
            <a:off x="379413" y="1014608"/>
            <a:ext cx="11525250" cy="5664006"/>
          </a:xfrm>
        </p:spPr>
        <p:txBody>
          <a:bodyPr>
            <a:normAutofit lnSpcReduction="10000"/>
          </a:bodyPr>
          <a:lstStyle/>
          <a:p>
            <a:r>
              <a:rPr lang="en-GB" dirty="0" smtClean="0"/>
              <a:t>Introduction </a:t>
            </a:r>
            <a:r>
              <a:rPr lang="en-GB" dirty="0"/>
              <a:t>to Built-In Functions</a:t>
            </a:r>
          </a:p>
          <a:p>
            <a:r>
              <a:rPr lang="en-GB" dirty="0" smtClean="0"/>
              <a:t>Scalar </a:t>
            </a:r>
            <a:r>
              <a:rPr lang="en-GB" dirty="0"/>
              <a:t>Functions</a:t>
            </a:r>
          </a:p>
          <a:p>
            <a:pPr fontAlgn="ctr"/>
            <a:r>
              <a:rPr lang="en-GB" dirty="0" smtClean="0"/>
              <a:t>Aggregate </a:t>
            </a:r>
            <a:r>
              <a:rPr lang="en-GB" dirty="0"/>
              <a:t>Functions</a:t>
            </a:r>
          </a:p>
          <a:p>
            <a:pPr fontAlgn="ctr"/>
            <a:r>
              <a:rPr lang="en-GB" dirty="0" smtClean="0"/>
              <a:t>Logical </a:t>
            </a:r>
            <a:r>
              <a:rPr lang="en-GB" dirty="0"/>
              <a:t>Functions</a:t>
            </a:r>
          </a:p>
          <a:p>
            <a:pPr marL="342783" lvl="1" indent="-342783">
              <a:spcBef>
                <a:spcPts val="1400"/>
              </a:spcBef>
              <a:spcAft>
                <a:spcPts val="0"/>
              </a:spcAft>
              <a:buFont typeface="Arial" pitchFamily="34" charset="0"/>
              <a:buChar char="•"/>
            </a:pPr>
            <a:r>
              <a:rPr lang="en-GB" sz="3300" dirty="0" smtClean="0"/>
              <a:t>Window Functions</a:t>
            </a:r>
          </a:p>
          <a:p>
            <a:pPr fontAlgn="ctr"/>
            <a:r>
              <a:rPr lang="en-GB" dirty="0" smtClean="0"/>
              <a:t>Grouping </a:t>
            </a:r>
            <a:r>
              <a:rPr lang="en-GB" dirty="0"/>
              <a:t>with GROUP BY</a:t>
            </a:r>
          </a:p>
          <a:p>
            <a:pPr fontAlgn="ctr"/>
            <a:r>
              <a:rPr lang="en-GB" dirty="0" smtClean="0"/>
              <a:t>Filtering </a:t>
            </a:r>
            <a:r>
              <a:rPr lang="en-GB" dirty="0"/>
              <a:t>with </a:t>
            </a:r>
            <a:r>
              <a:rPr lang="en-GB" dirty="0" smtClean="0"/>
              <a:t>HAVING</a:t>
            </a:r>
          </a:p>
          <a:p>
            <a:pPr fontAlgn="ctr"/>
            <a:endParaRPr lang="en-GB" dirty="0"/>
          </a:p>
          <a:p>
            <a:pPr fontAlgn="ctr"/>
            <a:r>
              <a:rPr lang="en-GB" dirty="0"/>
              <a:t>Lab: Using Functions and Aggregating Data</a:t>
            </a:r>
          </a:p>
        </p:txBody>
      </p:sp>
      <p:sp>
        <p:nvSpPr>
          <p:cNvPr id="2" name="Title 1"/>
          <p:cNvSpPr>
            <a:spLocks noGrp="1"/>
          </p:cNvSpPr>
          <p:nvPr>
            <p:ph type="title"/>
          </p:nvPr>
        </p:nvSpPr>
        <p:spPr/>
        <p:txBody>
          <a:bodyPr/>
          <a:lstStyle/>
          <a:p>
            <a:r>
              <a:rPr lang="en-GB" dirty="0"/>
              <a:t>Using Functions and Aggregating Data</a:t>
            </a:r>
            <a:endParaRPr lang="en-US" dirty="0"/>
          </a:p>
        </p:txBody>
      </p:sp>
    </p:spTree>
    <p:extLst>
      <p:ext uri="{BB962C8B-B14F-4D97-AF65-F5344CB8AC3E}">
        <p14:creationId xmlns:p14="http://schemas.microsoft.com/office/powerpoint/2010/main" val="1692711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3634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Introduction </a:t>
            </a:r>
            <a:r>
              <a:rPr lang="en-GB" dirty="0"/>
              <a:t>to Built-In Functions</a:t>
            </a:r>
          </a:p>
          <a:p>
            <a:r>
              <a:rPr lang="en-GB" dirty="0" smtClean="0"/>
              <a:t>Scalar </a:t>
            </a:r>
            <a:r>
              <a:rPr lang="en-GB" dirty="0"/>
              <a:t>Functions</a:t>
            </a:r>
          </a:p>
          <a:p>
            <a:pPr fontAlgn="ctr"/>
            <a:r>
              <a:rPr lang="en-GB" dirty="0" smtClean="0"/>
              <a:t>Aggregate </a:t>
            </a:r>
            <a:r>
              <a:rPr lang="en-GB" dirty="0"/>
              <a:t>Functions</a:t>
            </a:r>
          </a:p>
          <a:p>
            <a:pPr fontAlgn="ctr"/>
            <a:r>
              <a:rPr lang="en-GB" dirty="0" smtClean="0"/>
              <a:t>Logical </a:t>
            </a:r>
            <a:r>
              <a:rPr lang="en-GB" dirty="0"/>
              <a:t>Functions</a:t>
            </a:r>
          </a:p>
          <a:p>
            <a:pPr marL="342783" lvl="1" indent="-342783">
              <a:spcBef>
                <a:spcPts val="1400"/>
              </a:spcBef>
              <a:spcAft>
                <a:spcPts val="0"/>
              </a:spcAft>
              <a:buFont typeface="Arial" pitchFamily="34" charset="0"/>
              <a:buChar char="•"/>
            </a:pPr>
            <a:r>
              <a:rPr lang="en-GB" sz="3300" dirty="0" smtClean="0"/>
              <a:t>Window Functions</a:t>
            </a:r>
          </a:p>
          <a:p>
            <a:pPr fontAlgn="ctr"/>
            <a:r>
              <a:rPr lang="en-GB" dirty="0" smtClean="0"/>
              <a:t>Grouping </a:t>
            </a:r>
            <a:r>
              <a:rPr lang="en-GB" dirty="0"/>
              <a:t>with GROUP BY</a:t>
            </a:r>
          </a:p>
          <a:p>
            <a:pPr fontAlgn="ctr"/>
            <a:r>
              <a:rPr lang="en-GB" dirty="0" smtClean="0"/>
              <a:t>Filtering </a:t>
            </a:r>
            <a:r>
              <a:rPr lang="en-GB" dirty="0"/>
              <a:t>with </a:t>
            </a:r>
            <a:r>
              <a:rPr lang="en-GB" dirty="0" smtClean="0"/>
              <a:t>HAVING</a:t>
            </a:r>
            <a:endParaRPr lang="en-GB" dirty="0"/>
          </a:p>
        </p:txBody>
      </p:sp>
      <p:sp>
        <p:nvSpPr>
          <p:cNvPr id="2" name="Title 1"/>
          <p:cNvSpPr>
            <a:spLocks noGrp="1"/>
          </p:cNvSpPr>
          <p:nvPr>
            <p:ph type="title"/>
          </p:nvPr>
        </p:nvSpPr>
        <p:spPr/>
        <p:txBody>
          <a:bodyPr/>
          <a:lstStyle/>
          <a:p>
            <a:r>
              <a:rPr lang="en-US" smtClean="0"/>
              <a:t>Module Overview</a:t>
            </a:r>
            <a:endParaRPr lang="en-US" dirty="0"/>
          </a:p>
        </p:txBody>
      </p:sp>
    </p:spTree>
    <p:extLst>
      <p:ext uri="{BB962C8B-B14F-4D97-AF65-F5344CB8AC3E}">
        <p14:creationId xmlns:p14="http://schemas.microsoft.com/office/powerpoint/2010/main" val="318349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 to Built-In Functions</a:t>
            </a:r>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3333914458"/>
              </p:ext>
            </p:extLst>
          </p:nvPr>
        </p:nvGraphicFramePr>
        <p:xfrm>
          <a:off x="379413" y="1387475"/>
          <a:ext cx="11523330" cy="3988257"/>
        </p:xfrm>
        <a:graphic>
          <a:graphicData uri="http://schemas.openxmlformats.org/drawingml/2006/table">
            <a:tbl>
              <a:tblPr firstRow="1" bandRow="1">
                <a:tableStyleId>{5C22544A-7EE6-4342-B048-85BDC9FD1C3A}</a:tableStyleId>
              </a:tblPr>
              <a:tblGrid>
                <a:gridCol w="3706120"/>
                <a:gridCol w="7817210"/>
              </a:tblGrid>
              <a:tr h="546718">
                <a:tc>
                  <a:txBody>
                    <a:bodyPr/>
                    <a:lstStyle/>
                    <a:p>
                      <a:pP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Function Category</a:t>
                      </a:r>
                    </a:p>
                  </a:txBody>
                  <a:tcPr marL="82954" marR="82954" marT="0" marB="0"/>
                </a:tc>
                <a:tc>
                  <a:txBody>
                    <a:bodyPr/>
                    <a:lstStyle/>
                    <a:p>
                      <a:pP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Description</a:t>
                      </a:r>
                    </a:p>
                  </a:txBody>
                  <a:tcPr marL="82954" marR="82954" marT="0" marB="0"/>
                </a:tc>
              </a:tr>
              <a:tr h="546718">
                <a:tc>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Scalar</a:t>
                      </a:r>
                    </a:p>
                  </a:txBody>
                  <a:tcPr marL="82954" marR="82954" marT="0" marB="0"/>
                </a:tc>
                <a:tc>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Operate on a single row, return a single value</a:t>
                      </a:r>
                    </a:p>
                  </a:txBody>
                  <a:tcPr marL="82954" marR="82954" marT="0" marB="0"/>
                </a:tc>
              </a:tr>
              <a:tr h="546718">
                <a:tc>
                  <a:txBody>
                    <a:bodyPr/>
                    <a:lstStyle/>
                    <a:p>
                      <a:pPr>
                        <a:lnSpc>
                          <a:spcPct val="107000"/>
                        </a:lnSpc>
                        <a:spcAft>
                          <a:spcPts val="0"/>
                        </a:spcAft>
                      </a:pPr>
                      <a:r>
                        <a:rPr lang="en-GB" sz="2400" dirty="0" smtClean="0">
                          <a:effectLst/>
                          <a:latin typeface="Calibri" panose="020F0502020204030204" pitchFamily="34" charset="0"/>
                          <a:ea typeface="Calibri" panose="020F0502020204030204" pitchFamily="34" charset="0"/>
                          <a:cs typeface="Times New Roman" panose="02020603050405020304" pitchFamily="18" charset="0"/>
                        </a:rPr>
                        <a:t>Logical</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2954" marR="82954" marT="0" marB="0"/>
                </a:tc>
                <a:tc>
                  <a:txBody>
                    <a:bodyPr/>
                    <a:lstStyle/>
                    <a:p>
                      <a:pPr>
                        <a:lnSpc>
                          <a:spcPct val="107000"/>
                        </a:lnSpc>
                        <a:spcAft>
                          <a:spcPts val="0"/>
                        </a:spcAft>
                      </a:pPr>
                      <a:r>
                        <a:rPr lang="en-GB" sz="2400" dirty="0" smtClean="0">
                          <a:effectLst/>
                          <a:latin typeface="Calibri" panose="020F0502020204030204" pitchFamily="34" charset="0"/>
                          <a:ea typeface="Calibri" panose="020F0502020204030204" pitchFamily="34" charset="0"/>
                          <a:cs typeface="Times New Roman" panose="02020603050405020304" pitchFamily="18" charset="0"/>
                        </a:rPr>
                        <a:t>Scalar</a:t>
                      </a:r>
                      <a:r>
                        <a:rPr lang="en-GB" sz="2400" baseline="0" dirty="0" smtClean="0">
                          <a:effectLst/>
                          <a:latin typeface="Calibri" panose="020F0502020204030204" pitchFamily="34" charset="0"/>
                          <a:ea typeface="Calibri" panose="020F0502020204030204" pitchFamily="34" charset="0"/>
                          <a:cs typeface="Times New Roman" panose="02020603050405020304" pitchFamily="18" charset="0"/>
                        </a:rPr>
                        <a:t> functions that c</a:t>
                      </a:r>
                      <a:r>
                        <a:rPr lang="en-GB" sz="2400" dirty="0" smtClean="0">
                          <a:effectLst/>
                          <a:latin typeface="Calibri" panose="020F0502020204030204" pitchFamily="34" charset="0"/>
                          <a:ea typeface="Calibri" panose="020F0502020204030204" pitchFamily="34" charset="0"/>
                          <a:cs typeface="Times New Roman" panose="02020603050405020304" pitchFamily="18" charset="0"/>
                        </a:rPr>
                        <a:t>ompare multiple</a:t>
                      </a:r>
                      <a:r>
                        <a:rPr lang="en-GB" sz="2400" baseline="0" dirty="0" smtClean="0">
                          <a:effectLst/>
                          <a:latin typeface="Calibri" panose="020F0502020204030204" pitchFamily="34" charset="0"/>
                          <a:ea typeface="Calibri" panose="020F0502020204030204" pitchFamily="34" charset="0"/>
                          <a:cs typeface="Times New Roman" panose="02020603050405020304" pitchFamily="18" charset="0"/>
                        </a:rPr>
                        <a:t> values to determine a single output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2954" marR="82954" marT="0" marB="0"/>
                </a:tc>
              </a:tr>
              <a:tr h="546718">
                <a:tc>
                  <a:txBody>
                    <a:bodyPr/>
                    <a:lstStyle/>
                    <a:p>
                      <a:pPr>
                        <a:lnSpc>
                          <a:spcPct val="107000"/>
                        </a:lnSpc>
                        <a:spcAft>
                          <a:spcPts val="0"/>
                        </a:spcAft>
                      </a:pPr>
                      <a:r>
                        <a:rPr lang="en-GB" sz="2400" dirty="0" smtClean="0">
                          <a:effectLst/>
                          <a:latin typeface="Calibri" panose="020F0502020204030204" pitchFamily="34" charset="0"/>
                          <a:ea typeface="Calibri" panose="020F0502020204030204" pitchFamily="34" charset="0"/>
                          <a:cs typeface="Times New Roman" panose="02020603050405020304" pitchFamily="18" charset="0"/>
                        </a:rPr>
                        <a:t>Aggregate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2954" marR="82954" marT="0" marB="0"/>
                </a:tc>
                <a:tc>
                  <a:txBody>
                    <a:bodyPr/>
                    <a:lstStyle/>
                    <a:p>
                      <a:pP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Take one or more input values, return a single summarizing value</a:t>
                      </a:r>
                    </a:p>
                  </a:txBody>
                  <a:tcPr marL="82954" marR="82954" marT="0" marB="0"/>
                </a:tc>
              </a:tr>
              <a:tr h="546718">
                <a:tc>
                  <a:txBody>
                    <a:bodyPr/>
                    <a:lstStyle/>
                    <a:p>
                      <a:pP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Window</a:t>
                      </a:r>
                    </a:p>
                  </a:txBody>
                  <a:tcPr marL="82954" marR="82954" marT="0" marB="0"/>
                </a:tc>
                <a:tc>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Operate on a window (set) of rows</a:t>
                      </a:r>
                    </a:p>
                  </a:txBody>
                  <a:tcPr marL="82954" marR="82954" marT="0" marB="0"/>
                </a:tc>
              </a:tr>
              <a:tr h="546718">
                <a:tc>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Rowset</a:t>
                      </a:r>
                    </a:p>
                  </a:txBody>
                  <a:tcPr marL="82954" marR="82954" marT="0" marB="0"/>
                </a:tc>
                <a:tc>
                  <a:txBody>
                    <a:bodyPr/>
                    <a:lstStyle/>
                    <a:p>
                      <a:pP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Return a virtual table that can be used subsequently in a </a:t>
                      </a:r>
                      <a:r>
                        <a:rPr lang="en-GB" sz="2400" dirty="0" smtClean="0">
                          <a:effectLst/>
                          <a:latin typeface="Calibri" panose="020F0502020204030204" pitchFamily="34" charset="0"/>
                          <a:ea typeface="Calibri" panose="020F0502020204030204" pitchFamily="34" charset="0"/>
                          <a:cs typeface="Times New Roman" panose="02020603050405020304" pitchFamily="18" charset="0"/>
                        </a:rPr>
                        <a:t>Transact-SQL </a:t>
                      </a:r>
                      <a:r>
                        <a:rPr lang="en-GB" sz="2400" dirty="0">
                          <a:effectLst/>
                          <a:latin typeface="Calibri" panose="020F0502020204030204" pitchFamily="34" charset="0"/>
                          <a:ea typeface="Calibri" panose="020F0502020204030204" pitchFamily="34" charset="0"/>
                          <a:cs typeface="Times New Roman" panose="02020603050405020304" pitchFamily="18" charset="0"/>
                        </a:rPr>
                        <a:t>statement</a:t>
                      </a:r>
                    </a:p>
                  </a:txBody>
                  <a:tcPr marL="82954" marR="82954" marT="0" marB="0"/>
                </a:tc>
              </a:tr>
            </a:tbl>
          </a:graphicData>
        </a:graphic>
      </p:graphicFrame>
    </p:spTree>
    <p:extLst>
      <p:ext uri="{BB962C8B-B14F-4D97-AF65-F5344CB8AC3E}">
        <p14:creationId xmlns:p14="http://schemas.microsoft.com/office/powerpoint/2010/main" val="255798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Scalar Functions</a:t>
            </a:r>
          </a:p>
        </p:txBody>
      </p:sp>
      <p:sp>
        <p:nvSpPr>
          <p:cNvPr id="3" name="Content Placeholder 2"/>
          <p:cNvSpPr>
            <a:spLocks noGrp="1"/>
          </p:cNvSpPr>
          <p:nvPr>
            <p:ph sz="quarter" idx="10"/>
          </p:nvPr>
        </p:nvSpPr>
        <p:spPr>
          <a:xfrm>
            <a:off x="379413" y="1388226"/>
            <a:ext cx="8327433" cy="5290388"/>
          </a:xfrm>
        </p:spPr>
        <p:txBody>
          <a:bodyPr/>
          <a:lstStyle/>
          <a:p>
            <a:pPr lvl="0"/>
            <a:r>
              <a:rPr lang="en-US" dirty="0">
                <a:solidFill>
                  <a:srgbClr val="000000"/>
                </a:solidFill>
              </a:rPr>
              <a:t>Operate on elements from a </a:t>
            </a:r>
            <a:r>
              <a:rPr lang="en-US" dirty="0" smtClean="0">
                <a:solidFill>
                  <a:srgbClr val="000000"/>
                </a:solidFill>
              </a:rPr>
              <a:t>single row </a:t>
            </a:r>
            <a:r>
              <a:rPr lang="en-US" dirty="0">
                <a:solidFill>
                  <a:srgbClr val="000000"/>
                </a:solidFill>
              </a:rPr>
              <a:t>as inputs, return a single </a:t>
            </a:r>
            <a:r>
              <a:rPr lang="en-US" dirty="0" smtClean="0">
                <a:solidFill>
                  <a:srgbClr val="000000"/>
                </a:solidFill>
              </a:rPr>
              <a:t>value </a:t>
            </a:r>
            <a:r>
              <a:rPr lang="en-US" dirty="0">
                <a:solidFill>
                  <a:srgbClr val="000000"/>
                </a:solidFill>
              </a:rPr>
              <a:t>as output </a:t>
            </a:r>
          </a:p>
          <a:p>
            <a:pPr lvl="0"/>
            <a:r>
              <a:rPr lang="en-US" dirty="0">
                <a:solidFill>
                  <a:srgbClr val="000000"/>
                </a:solidFill>
              </a:rPr>
              <a:t>Return a single (scalar) value</a:t>
            </a:r>
          </a:p>
          <a:p>
            <a:pPr lvl="0"/>
            <a:r>
              <a:rPr lang="en-US" dirty="0">
                <a:solidFill>
                  <a:srgbClr val="000000"/>
                </a:solidFill>
              </a:rPr>
              <a:t>Can be used like an </a:t>
            </a:r>
            <a:r>
              <a:rPr lang="en-US" dirty="0" smtClean="0">
                <a:solidFill>
                  <a:srgbClr val="000000"/>
                </a:solidFill>
              </a:rPr>
              <a:t>expression in </a:t>
            </a:r>
            <a:r>
              <a:rPr lang="en-US" dirty="0">
                <a:solidFill>
                  <a:srgbClr val="000000"/>
                </a:solidFill>
              </a:rPr>
              <a:t>queries</a:t>
            </a:r>
          </a:p>
          <a:p>
            <a:pPr lvl="0"/>
            <a:r>
              <a:rPr lang="en-US" dirty="0">
                <a:solidFill>
                  <a:srgbClr val="000000"/>
                </a:solidFill>
              </a:rPr>
              <a:t>May be deterministic </a:t>
            </a:r>
            <a:r>
              <a:rPr lang="en-US" dirty="0" smtClean="0">
                <a:solidFill>
                  <a:srgbClr val="000000"/>
                </a:solidFill>
              </a:rPr>
              <a:t>or </a:t>
            </a:r>
            <a:r>
              <a:rPr lang="en-US" dirty="0" smtClean="0">
                <a:solidFill>
                  <a:srgbClr val="000000"/>
                </a:solidFill>
              </a:rPr>
              <a:t>non-deterministic</a:t>
            </a:r>
            <a:endParaRPr lang="en-US" dirty="0">
              <a:solidFill>
                <a:srgbClr val="000000"/>
              </a:solidFill>
            </a:endParaRPr>
          </a:p>
        </p:txBody>
      </p:sp>
      <p:grpSp>
        <p:nvGrpSpPr>
          <p:cNvPr id="5" name="Group 4"/>
          <p:cNvGrpSpPr/>
          <p:nvPr/>
        </p:nvGrpSpPr>
        <p:grpSpPr>
          <a:xfrm>
            <a:off x="8706846" y="1524000"/>
            <a:ext cx="2828483" cy="4430286"/>
            <a:chOff x="924958" y="1151133"/>
            <a:chExt cx="2714173" cy="4313838"/>
          </a:xfrm>
        </p:grpSpPr>
        <p:grpSp>
          <p:nvGrpSpPr>
            <p:cNvPr id="6" name="Group 5"/>
            <p:cNvGrpSpPr/>
            <p:nvPr/>
          </p:nvGrpSpPr>
          <p:grpSpPr>
            <a:xfrm>
              <a:off x="924958" y="1151133"/>
              <a:ext cx="2714173" cy="4313838"/>
              <a:chOff x="924958" y="1151133"/>
              <a:chExt cx="2714173" cy="4313838"/>
            </a:xfrm>
          </p:grpSpPr>
          <p:sp>
            <p:nvSpPr>
              <p:cNvPr id="8" name="TextBox 7"/>
              <p:cNvSpPr txBox="1"/>
              <p:nvPr/>
            </p:nvSpPr>
            <p:spPr>
              <a:xfrm>
                <a:off x="3454400" y="1748631"/>
                <a:ext cx="184731" cy="369332"/>
              </a:xfrm>
              <a:prstGeom prst="rect">
                <a:avLst/>
              </a:prstGeom>
              <a:noFill/>
            </p:spPr>
            <p:txBody>
              <a:bodyPr wrap="none" rtlCol="0">
                <a:spAutoFit/>
              </a:bodyPr>
              <a:lstStyle/>
              <a:p>
                <a:pPr lvl="0" fontAlgn="base">
                  <a:spcBef>
                    <a:spcPct val="0"/>
                  </a:spcBef>
                  <a:spcAft>
                    <a:spcPct val="0"/>
                  </a:spcAft>
                </a:pPr>
                <a:endParaRPr lang="en-US" b="1" dirty="0">
                  <a:solidFill>
                    <a:srgbClr val="000000"/>
                  </a:solidFill>
                  <a:latin typeface="Verdana" pitchFamily="34" charset="0"/>
                  <a:cs typeface="Arial" charset="0"/>
                </a:endParaRPr>
              </a:p>
            </p:txBody>
          </p:sp>
          <p:sp>
            <p:nvSpPr>
              <p:cNvPr id="9" name="AutoShape 22"/>
              <p:cNvSpPr>
                <a:spLocks noChangeArrowheads="1"/>
              </p:cNvSpPr>
              <p:nvPr/>
            </p:nvSpPr>
            <p:spPr bwMode="auto">
              <a:xfrm>
                <a:off x="924958" y="1581946"/>
                <a:ext cx="2709863" cy="3883025"/>
              </a:xfrm>
              <a:prstGeom prst="roundRect">
                <a:avLst>
                  <a:gd name="adj" fmla="val 4167"/>
                </a:avLst>
              </a:prstGeom>
              <a:ln>
                <a:headEnd/>
                <a:tailEnd/>
              </a:ln>
            </p:spPr>
            <p:style>
              <a:lnRef idx="2">
                <a:schemeClr val="accent1"/>
              </a:lnRef>
              <a:fillRef idx="1">
                <a:schemeClr val="lt1"/>
              </a:fillRef>
              <a:effectRef idx="0">
                <a:schemeClr val="accent1"/>
              </a:effectRef>
              <a:fontRef idx="minor">
                <a:schemeClr val="dk1"/>
              </a:fontRef>
            </p:style>
            <p:txBody>
              <a:bodyPr wrap="none"/>
              <a:lstStyle>
                <a:defPPr>
                  <a:defRPr lang="en-US"/>
                </a:defPPr>
                <a:lvl1pPr algn="l" rtl="0" fontAlgn="base">
                  <a:spcBef>
                    <a:spcPct val="0"/>
                  </a:spcBef>
                  <a:spcAft>
                    <a:spcPct val="0"/>
                  </a:spcAft>
                  <a:defRPr b="1" kern="1200">
                    <a:solidFill>
                      <a:schemeClr val="tx1"/>
                    </a:solidFill>
                    <a:latin typeface="Verdana" pitchFamily="34" charset="0"/>
                    <a:ea typeface="+mn-ea"/>
                    <a:cs typeface="Arial" charset="0"/>
                  </a:defRPr>
                </a:lvl1pPr>
                <a:lvl2pPr marL="457200" algn="l" rtl="0" fontAlgn="base">
                  <a:spcBef>
                    <a:spcPct val="0"/>
                  </a:spcBef>
                  <a:spcAft>
                    <a:spcPct val="0"/>
                  </a:spcAft>
                  <a:defRPr b="1" kern="1200">
                    <a:solidFill>
                      <a:schemeClr val="tx1"/>
                    </a:solidFill>
                    <a:latin typeface="Verdana" pitchFamily="34" charset="0"/>
                    <a:ea typeface="+mn-ea"/>
                    <a:cs typeface="Arial" charset="0"/>
                  </a:defRPr>
                </a:lvl2pPr>
                <a:lvl3pPr marL="914400" algn="l" rtl="0" fontAlgn="base">
                  <a:spcBef>
                    <a:spcPct val="0"/>
                  </a:spcBef>
                  <a:spcAft>
                    <a:spcPct val="0"/>
                  </a:spcAft>
                  <a:defRPr b="1" kern="1200">
                    <a:solidFill>
                      <a:schemeClr val="tx1"/>
                    </a:solidFill>
                    <a:latin typeface="Verdana" pitchFamily="34" charset="0"/>
                    <a:ea typeface="+mn-ea"/>
                    <a:cs typeface="Arial" charset="0"/>
                  </a:defRPr>
                </a:lvl3pPr>
                <a:lvl4pPr marL="1371600" algn="l" rtl="0" fontAlgn="base">
                  <a:spcBef>
                    <a:spcPct val="0"/>
                  </a:spcBef>
                  <a:spcAft>
                    <a:spcPct val="0"/>
                  </a:spcAft>
                  <a:defRPr b="1" kern="1200">
                    <a:solidFill>
                      <a:schemeClr val="tx1"/>
                    </a:solidFill>
                    <a:latin typeface="Verdana" pitchFamily="34" charset="0"/>
                    <a:ea typeface="+mn-ea"/>
                    <a:cs typeface="Arial" charset="0"/>
                  </a:defRPr>
                </a:lvl4pPr>
                <a:lvl5pPr marL="1828800" algn="l" rtl="0" fontAlgn="base">
                  <a:spcBef>
                    <a:spcPct val="0"/>
                  </a:spcBef>
                  <a:spcAft>
                    <a:spcPct val="0"/>
                  </a:spcAft>
                  <a:defRPr b="1" kern="1200">
                    <a:solidFill>
                      <a:schemeClr val="tx1"/>
                    </a:solidFill>
                    <a:latin typeface="Verdana" pitchFamily="34" charset="0"/>
                    <a:ea typeface="+mn-ea"/>
                    <a:cs typeface="Arial" charset="0"/>
                  </a:defRPr>
                </a:lvl5pPr>
                <a:lvl6pPr marL="2286000" algn="l" defTabSz="914400" rtl="0" eaLnBrk="1" latinLnBrk="0" hangingPunct="1">
                  <a:defRPr b="1" kern="1200">
                    <a:solidFill>
                      <a:schemeClr val="tx1"/>
                    </a:solidFill>
                    <a:latin typeface="Verdana" pitchFamily="34" charset="0"/>
                    <a:ea typeface="+mn-ea"/>
                    <a:cs typeface="Arial" charset="0"/>
                  </a:defRPr>
                </a:lvl6pPr>
                <a:lvl7pPr marL="2743200" algn="l" defTabSz="914400" rtl="0" eaLnBrk="1" latinLnBrk="0" hangingPunct="1">
                  <a:defRPr b="1" kern="1200">
                    <a:solidFill>
                      <a:schemeClr val="tx1"/>
                    </a:solidFill>
                    <a:latin typeface="Verdana" pitchFamily="34" charset="0"/>
                    <a:ea typeface="+mn-ea"/>
                    <a:cs typeface="Arial" charset="0"/>
                  </a:defRPr>
                </a:lvl7pPr>
                <a:lvl8pPr marL="3200400" algn="l" defTabSz="914400" rtl="0" eaLnBrk="1" latinLnBrk="0" hangingPunct="1">
                  <a:defRPr b="1" kern="1200">
                    <a:solidFill>
                      <a:schemeClr val="tx1"/>
                    </a:solidFill>
                    <a:latin typeface="Verdana" pitchFamily="34" charset="0"/>
                    <a:ea typeface="+mn-ea"/>
                    <a:cs typeface="Arial" charset="0"/>
                  </a:defRPr>
                </a:lvl8pPr>
                <a:lvl9pPr marL="3657600" algn="l" defTabSz="914400" rtl="0" eaLnBrk="1" latinLnBrk="0" hangingPunct="1">
                  <a:defRPr b="1" kern="1200">
                    <a:solidFill>
                      <a:schemeClr val="tx1"/>
                    </a:solidFill>
                    <a:latin typeface="Verdana" pitchFamily="34" charset="0"/>
                    <a:ea typeface="+mn-ea"/>
                    <a:cs typeface="Arial" charset="0"/>
                  </a:defRPr>
                </a:lvl9pPr>
              </a:lstStyle>
              <a:p>
                <a:pPr lvl="0" indent="109538" algn="ctr">
                  <a:defRPr/>
                </a:pPr>
                <a:endParaRPr lang="en-US" b="0" dirty="0">
                  <a:solidFill>
                    <a:srgbClr val="000000"/>
                  </a:solidFill>
                </a:endParaRPr>
              </a:p>
            </p:txBody>
          </p:sp>
          <p:sp>
            <p:nvSpPr>
              <p:cNvPr id="10" name="Text Box 99"/>
              <p:cNvSpPr txBox="1">
                <a:spLocks noChangeArrowheads="1"/>
              </p:cNvSpPr>
              <p:nvPr/>
            </p:nvSpPr>
            <p:spPr bwMode="auto">
              <a:xfrm>
                <a:off x="924958" y="1151133"/>
                <a:ext cx="2709863" cy="688975"/>
              </a:xfrm>
              <a:prstGeom prst="round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274320" tIns="109728" anchor="ctr"/>
              <a:lstStyle>
                <a:defPPr>
                  <a:defRPr lang="en-US"/>
                </a:defPPr>
                <a:lvl1pPr algn="l" rtl="0" fontAlgn="base">
                  <a:spcBef>
                    <a:spcPct val="0"/>
                  </a:spcBef>
                  <a:spcAft>
                    <a:spcPct val="0"/>
                  </a:spcAft>
                  <a:defRPr b="1" kern="1200">
                    <a:solidFill>
                      <a:schemeClr val="tx1"/>
                    </a:solidFill>
                    <a:latin typeface="Verdana" pitchFamily="34" charset="0"/>
                    <a:ea typeface="+mn-ea"/>
                    <a:cs typeface="Arial" charset="0"/>
                  </a:defRPr>
                </a:lvl1pPr>
                <a:lvl2pPr marL="457200" algn="l" rtl="0" fontAlgn="base">
                  <a:spcBef>
                    <a:spcPct val="0"/>
                  </a:spcBef>
                  <a:spcAft>
                    <a:spcPct val="0"/>
                  </a:spcAft>
                  <a:defRPr b="1" kern="1200">
                    <a:solidFill>
                      <a:schemeClr val="tx1"/>
                    </a:solidFill>
                    <a:latin typeface="Verdana" pitchFamily="34" charset="0"/>
                    <a:ea typeface="+mn-ea"/>
                    <a:cs typeface="Arial" charset="0"/>
                  </a:defRPr>
                </a:lvl2pPr>
                <a:lvl3pPr marL="914400" algn="l" rtl="0" fontAlgn="base">
                  <a:spcBef>
                    <a:spcPct val="0"/>
                  </a:spcBef>
                  <a:spcAft>
                    <a:spcPct val="0"/>
                  </a:spcAft>
                  <a:defRPr b="1" kern="1200">
                    <a:solidFill>
                      <a:schemeClr val="tx1"/>
                    </a:solidFill>
                    <a:latin typeface="Verdana" pitchFamily="34" charset="0"/>
                    <a:ea typeface="+mn-ea"/>
                    <a:cs typeface="Arial" charset="0"/>
                  </a:defRPr>
                </a:lvl3pPr>
                <a:lvl4pPr marL="1371600" algn="l" rtl="0" fontAlgn="base">
                  <a:spcBef>
                    <a:spcPct val="0"/>
                  </a:spcBef>
                  <a:spcAft>
                    <a:spcPct val="0"/>
                  </a:spcAft>
                  <a:defRPr b="1" kern="1200">
                    <a:solidFill>
                      <a:schemeClr val="tx1"/>
                    </a:solidFill>
                    <a:latin typeface="Verdana" pitchFamily="34" charset="0"/>
                    <a:ea typeface="+mn-ea"/>
                    <a:cs typeface="Arial" charset="0"/>
                  </a:defRPr>
                </a:lvl4pPr>
                <a:lvl5pPr marL="1828800" algn="l" rtl="0" fontAlgn="base">
                  <a:spcBef>
                    <a:spcPct val="0"/>
                  </a:spcBef>
                  <a:spcAft>
                    <a:spcPct val="0"/>
                  </a:spcAft>
                  <a:defRPr b="1" kern="1200">
                    <a:solidFill>
                      <a:schemeClr val="tx1"/>
                    </a:solidFill>
                    <a:latin typeface="Verdana" pitchFamily="34" charset="0"/>
                    <a:ea typeface="+mn-ea"/>
                    <a:cs typeface="Arial" charset="0"/>
                  </a:defRPr>
                </a:lvl5pPr>
                <a:lvl6pPr marL="2286000" algn="l" defTabSz="914400" rtl="0" eaLnBrk="1" latinLnBrk="0" hangingPunct="1">
                  <a:defRPr b="1" kern="1200">
                    <a:solidFill>
                      <a:schemeClr val="tx1"/>
                    </a:solidFill>
                    <a:latin typeface="Verdana" pitchFamily="34" charset="0"/>
                    <a:ea typeface="+mn-ea"/>
                    <a:cs typeface="Arial" charset="0"/>
                  </a:defRPr>
                </a:lvl6pPr>
                <a:lvl7pPr marL="2743200" algn="l" defTabSz="914400" rtl="0" eaLnBrk="1" latinLnBrk="0" hangingPunct="1">
                  <a:defRPr b="1" kern="1200">
                    <a:solidFill>
                      <a:schemeClr val="tx1"/>
                    </a:solidFill>
                    <a:latin typeface="Verdana" pitchFamily="34" charset="0"/>
                    <a:ea typeface="+mn-ea"/>
                    <a:cs typeface="Arial" charset="0"/>
                  </a:defRPr>
                </a:lvl7pPr>
                <a:lvl8pPr marL="3200400" algn="l" defTabSz="914400" rtl="0" eaLnBrk="1" latinLnBrk="0" hangingPunct="1">
                  <a:defRPr b="1" kern="1200">
                    <a:solidFill>
                      <a:schemeClr val="tx1"/>
                    </a:solidFill>
                    <a:latin typeface="Verdana" pitchFamily="34" charset="0"/>
                    <a:ea typeface="+mn-ea"/>
                    <a:cs typeface="Arial" charset="0"/>
                  </a:defRPr>
                </a:lvl8pPr>
                <a:lvl9pPr marL="3657600" algn="l" defTabSz="914400" rtl="0" eaLnBrk="1" latinLnBrk="0" hangingPunct="1">
                  <a:defRPr b="1" kern="1200">
                    <a:solidFill>
                      <a:schemeClr val="tx1"/>
                    </a:solidFill>
                    <a:latin typeface="Verdana" pitchFamily="34" charset="0"/>
                    <a:ea typeface="+mn-ea"/>
                    <a:cs typeface="Arial" charset="0"/>
                  </a:defRPr>
                </a:lvl9pPr>
              </a:lstStyle>
              <a:p>
                <a:pPr lvl="0" eaLnBrk="0" hangingPunct="0">
                  <a:lnSpc>
                    <a:spcPct val="90000"/>
                  </a:lnSpc>
                  <a:spcBef>
                    <a:spcPct val="60000"/>
                  </a:spcBef>
                  <a:buClr>
                    <a:srgbClr val="8DACD0"/>
                  </a:buClr>
                  <a:buSzPct val="70000"/>
                </a:pPr>
                <a:r>
                  <a:rPr lang="en-US" sz="2000" b="0" dirty="0">
                    <a:solidFill>
                      <a:schemeClr val="bg1"/>
                    </a:solidFill>
                    <a:latin typeface="Segoe UI" panose="020B0502040204020203" pitchFamily="34" charset="0"/>
                    <a:cs typeface="Segoe UI" panose="020B0502040204020203" pitchFamily="34" charset="0"/>
                  </a:rPr>
                  <a:t>Scalar Function Categories</a:t>
                </a:r>
              </a:p>
            </p:txBody>
          </p:sp>
        </p:grpSp>
        <p:sp>
          <p:nvSpPr>
            <p:cNvPr id="7" name="Rectangle 6"/>
            <p:cNvSpPr/>
            <p:nvPr/>
          </p:nvSpPr>
          <p:spPr>
            <a:xfrm>
              <a:off x="1044575" y="1956762"/>
              <a:ext cx="2409825" cy="3360738"/>
            </a:xfrm>
            <a:prstGeom prst="rect">
              <a:avLst/>
            </a:prstGeom>
          </p:spPr>
          <p:txBody>
            <a:bodyPr lIns="0" tIns="0" rIns="0" bIns="0"/>
            <a:lstStyle>
              <a:defPPr>
                <a:defRPr lang="en-US"/>
              </a:defPPr>
              <a:lvl1pPr algn="l" rtl="0" fontAlgn="base">
                <a:spcBef>
                  <a:spcPct val="0"/>
                </a:spcBef>
                <a:spcAft>
                  <a:spcPct val="0"/>
                </a:spcAft>
                <a:defRPr b="1" kern="1200">
                  <a:solidFill>
                    <a:schemeClr val="tx1"/>
                  </a:solidFill>
                  <a:latin typeface="Verdana" pitchFamily="34" charset="0"/>
                  <a:ea typeface="+mn-ea"/>
                  <a:cs typeface="Arial" charset="0"/>
                </a:defRPr>
              </a:lvl1pPr>
              <a:lvl2pPr marL="457200" algn="l" rtl="0" fontAlgn="base">
                <a:spcBef>
                  <a:spcPct val="0"/>
                </a:spcBef>
                <a:spcAft>
                  <a:spcPct val="0"/>
                </a:spcAft>
                <a:defRPr b="1" kern="1200">
                  <a:solidFill>
                    <a:schemeClr val="tx1"/>
                  </a:solidFill>
                  <a:latin typeface="Verdana" pitchFamily="34" charset="0"/>
                  <a:ea typeface="+mn-ea"/>
                  <a:cs typeface="Arial" charset="0"/>
                </a:defRPr>
              </a:lvl2pPr>
              <a:lvl3pPr marL="914400" algn="l" rtl="0" fontAlgn="base">
                <a:spcBef>
                  <a:spcPct val="0"/>
                </a:spcBef>
                <a:spcAft>
                  <a:spcPct val="0"/>
                </a:spcAft>
                <a:defRPr b="1" kern="1200">
                  <a:solidFill>
                    <a:schemeClr val="tx1"/>
                  </a:solidFill>
                  <a:latin typeface="Verdana" pitchFamily="34" charset="0"/>
                  <a:ea typeface="+mn-ea"/>
                  <a:cs typeface="Arial" charset="0"/>
                </a:defRPr>
              </a:lvl3pPr>
              <a:lvl4pPr marL="1371600" algn="l" rtl="0" fontAlgn="base">
                <a:spcBef>
                  <a:spcPct val="0"/>
                </a:spcBef>
                <a:spcAft>
                  <a:spcPct val="0"/>
                </a:spcAft>
                <a:defRPr b="1" kern="1200">
                  <a:solidFill>
                    <a:schemeClr val="tx1"/>
                  </a:solidFill>
                  <a:latin typeface="Verdana" pitchFamily="34" charset="0"/>
                  <a:ea typeface="+mn-ea"/>
                  <a:cs typeface="Arial" charset="0"/>
                </a:defRPr>
              </a:lvl4pPr>
              <a:lvl5pPr marL="1828800" algn="l" rtl="0" fontAlgn="base">
                <a:spcBef>
                  <a:spcPct val="0"/>
                </a:spcBef>
                <a:spcAft>
                  <a:spcPct val="0"/>
                </a:spcAft>
                <a:defRPr b="1" kern="1200">
                  <a:solidFill>
                    <a:schemeClr val="tx1"/>
                  </a:solidFill>
                  <a:latin typeface="Verdana" pitchFamily="34" charset="0"/>
                  <a:ea typeface="+mn-ea"/>
                  <a:cs typeface="Arial" charset="0"/>
                </a:defRPr>
              </a:lvl5pPr>
              <a:lvl6pPr marL="2286000" algn="l" defTabSz="914400" rtl="0" eaLnBrk="1" latinLnBrk="0" hangingPunct="1">
                <a:defRPr b="1" kern="1200">
                  <a:solidFill>
                    <a:schemeClr val="tx1"/>
                  </a:solidFill>
                  <a:latin typeface="Verdana" pitchFamily="34" charset="0"/>
                  <a:ea typeface="+mn-ea"/>
                  <a:cs typeface="Arial" charset="0"/>
                </a:defRPr>
              </a:lvl6pPr>
              <a:lvl7pPr marL="2743200" algn="l" defTabSz="914400" rtl="0" eaLnBrk="1" latinLnBrk="0" hangingPunct="1">
                <a:defRPr b="1" kern="1200">
                  <a:solidFill>
                    <a:schemeClr val="tx1"/>
                  </a:solidFill>
                  <a:latin typeface="Verdana" pitchFamily="34" charset="0"/>
                  <a:ea typeface="+mn-ea"/>
                  <a:cs typeface="Arial" charset="0"/>
                </a:defRPr>
              </a:lvl7pPr>
              <a:lvl8pPr marL="3200400" algn="l" defTabSz="914400" rtl="0" eaLnBrk="1" latinLnBrk="0" hangingPunct="1">
                <a:defRPr b="1" kern="1200">
                  <a:solidFill>
                    <a:schemeClr val="tx1"/>
                  </a:solidFill>
                  <a:latin typeface="Verdana" pitchFamily="34" charset="0"/>
                  <a:ea typeface="+mn-ea"/>
                  <a:cs typeface="Arial" charset="0"/>
                </a:defRPr>
              </a:lvl8pPr>
              <a:lvl9pPr marL="3657600" algn="l" defTabSz="914400" rtl="0" eaLnBrk="1" latinLnBrk="0" hangingPunct="1">
                <a:defRPr b="1" kern="1200">
                  <a:solidFill>
                    <a:schemeClr val="tx1"/>
                  </a:solidFill>
                  <a:latin typeface="Verdana" pitchFamily="34" charset="0"/>
                  <a:ea typeface="+mn-ea"/>
                  <a:cs typeface="Arial" charset="0"/>
                </a:defRPr>
              </a:lvl9pPr>
            </a:lstStyle>
            <a:p>
              <a:pPr marL="166688" lvl="0" indent="-166688">
                <a:buFont typeface="Arial" pitchFamily="34" charset="0"/>
                <a:buChar char="•"/>
                <a:defRPr/>
              </a:pPr>
              <a:r>
                <a:rPr lang="en-US" b="0" dirty="0">
                  <a:solidFill>
                    <a:srgbClr val="000000"/>
                  </a:solidFill>
                  <a:latin typeface="Segoe UI" panose="020B0502040204020203" pitchFamily="34" charset="0"/>
                  <a:cs typeface="Segoe UI" panose="020B0502040204020203" pitchFamily="34" charset="0"/>
                </a:rPr>
                <a:t>Configuration</a:t>
              </a:r>
            </a:p>
            <a:p>
              <a:pPr marL="166688" lvl="0" indent="-166688">
                <a:buFont typeface="Arial" pitchFamily="34" charset="0"/>
                <a:buChar char="•"/>
                <a:defRPr/>
              </a:pPr>
              <a:r>
                <a:rPr lang="en-US" b="0" dirty="0">
                  <a:solidFill>
                    <a:srgbClr val="000000"/>
                  </a:solidFill>
                  <a:latin typeface="Segoe UI" panose="020B0502040204020203" pitchFamily="34" charset="0"/>
                  <a:cs typeface="Segoe UI" panose="020B0502040204020203" pitchFamily="34" charset="0"/>
                </a:rPr>
                <a:t>Conversion</a:t>
              </a:r>
            </a:p>
            <a:p>
              <a:pPr marL="166688" lvl="0" indent="-166688">
                <a:buFont typeface="Arial" pitchFamily="34" charset="0"/>
                <a:buChar char="•"/>
                <a:defRPr/>
              </a:pPr>
              <a:r>
                <a:rPr lang="en-US" b="0" dirty="0">
                  <a:solidFill>
                    <a:srgbClr val="000000"/>
                  </a:solidFill>
                  <a:latin typeface="Segoe UI" panose="020B0502040204020203" pitchFamily="34" charset="0"/>
                  <a:cs typeface="Segoe UI" panose="020B0502040204020203" pitchFamily="34" charset="0"/>
                </a:rPr>
                <a:t>Cursor</a:t>
              </a:r>
            </a:p>
            <a:p>
              <a:pPr marL="166688" lvl="0" indent="-166688">
                <a:buFont typeface="Arial" pitchFamily="34" charset="0"/>
                <a:buChar char="•"/>
                <a:defRPr/>
              </a:pPr>
              <a:r>
                <a:rPr lang="en-US" b="0" dirty="0">
                  <a:solidFill>
                    <a:srgbClr val="000000"/>
                  </a:solidFill>
                  <a:latin typeface="Segoe UI" panose="020B0502040204020203" pitchFamily="34" charset="0"/>
                  <a:cs typeface="Segoe UI" panose="020B0502040204020203" pitchFamily="34" charset="0"/>
                </a:rPr>
                <a:t>Date and Time</a:t>
              </a:r>
            </a:p>
            <a:p>
              <a:pPr marL="166688" lvl="0" indent="-166688">
                <a:buFont typeface="Arial" pitchFamily="34" charset="0"/>
                <a:buChar char="•"/>
                <a:defRPr/>
              </a:pPr>
              <a:r>
                <a:rPr lang="en-US" b="0" dirty="0" smtClean="0">
                  <a:solidFill>
                    <a:srgbClr val="000000"/>
                  </a:solidFill>
                  <a:latin typeface="Segoe UI" panose="020B0502040204020203" pitchFamily="34" charset="0"/>
                  <a:cs typeface="Segoe UI" panose="020B0502040204020203" pitchFamily="34" charset="0"/>
                </a:rPr>
                <a:t>Mathematical</a:t>
              </a:r>
              <a:endParaRPr lang="en-US" b="0" dirty="0">
                <a:solidFill>
                  <a:srgbClr val="000000"/>
                </a:solidFill>
                <a:latin typeface="Segoe UI" panose="020B0502040204020203" pitchFamily="34" charset="0"/>
                <a:cs typeface="Segoe UI" panose="020B0502040204020203" pitchFamily="34" charset="0"/>
              </a:endParaRPr>
            </a:p>
            <a:p>
              <a:pPr marL="166688" lvl="0" indent="-166688">
                <a:buFont typeface="Arial" pitchFamily="34" charset="0"/>
                <a:buChar char="•"/>
                <a:defRPr/>
              </a:pPr>
              <a:r>
                <a:rPr lang="en-US" b="0" dirty="0">
                  <a:solidFill>
                    <a:srgbClr val="000000"/>
                  </a:solidFill>
                  <a:latin typeface="Segoe UI" panose="020B0502040204020203" pitchFamily="34" charset="0"/>
                  <a:cs typeface="Segoe UI" panose="020B0502040204020203" pitchFamily="34" charset="0"/>
                </a:rPr>
                <a:t>Metadata</a:t>
              </a:r>
            </a:p>
            <a:p>
              <a:pPr marL="166688" lvl="0" indent="-166688">
                <a:buFont typeface="Arial" pitchFamily="34" charset="0"/>
                <a:buChar char="•"/>
                <a:defRPr/>
              </a:pPr>
              <a:r>
                <a:rPr lang="en-US" b="0" dirty="0">
                  <a:solidFill>
                    <a:srgbClr val="000000"/>
                  </a:solidFill>
                  <a:latin typeface="Segoe UI" panose="020B0502040204020203" pitchFamily="34" charset="0"/>
                  <a:cs typeface="Segoe UI" panose="020B0502040204020203" pitchFamily="34" charset="0"/>
                </a:rPr>
                <a:t>Security</a:t>
              </a:r>
            </a:p>
            <a:p>
              <a:pPr marL="166688" lvl="0" indent="-166688">
                <a:buFont typeface="Arial" pitchFamily="34" charset="0"/>
                <a:buChar char="•"/>
                <a:defRPr/>
              </a:pPr>
              <a:r>
                <a:rPr lang="en-US" b="0" dirty="0">
                  <a:solidFill>
                    <a:srgbClr val="000000"/>
                  </a:solidFill>
                  <a:latin typeface="Segoe UI" panose="020B0502040204020203" pitchFamily="34" charset="0"/>
                  <a:cs typeface="Segoe UI" panose="020B0502040204020203" pitchFamily="34" charset="0"/>
                </a:rPr>
                <a:t>String</a:t>
              </a:r>
            </a:p>
            <a:p>
              <a:pPr marL="166688" lvl="0" indent="-166688">
                <a:buFont typeface="Arial" pitchFamily="34" charset="0"/>
                <a:buChar char="•"/>
                <a:defRPr/>
              </a:pPr>
              <a:r>
                <a:rPr lang="en-US" b="0" dirty="0">
                  <a:solidFill>
                    <a:srgbClr val="000000"/>
                  </a:solidFill>
                  <a:latin typeface="Segoe UI" panose="020B0502040204020203" pitchFamily="34" charset="0"/>
                  <a:cs typeface="Segoe UI" panose="020B0502040204020203" pitchFamily="34" charset="0"/>
                </a:rPr>
                <a:t>System</a:t>
              </a:r>
            </a:p>
            <a:p>
              <a:pPr marL="166688" lvl="0" indent="-166688">
                <a:buFont typeface="Arial" pitchFamily="34" charset="0"/>
                <a:buChar char="•"/>
                <a:defRPr/>
              </a:pPr>
              <a:r>
                <a:rPr lang="en-US" b="0" dirty="0">
                  <a:solidFill>
                    <a:srgbClr val="000000"/>
                  </a:solidFill>
                  <a:latin typeface="Segoe UI" panose="020B0502040204020203" pitchFamily="34" charset="0"/>
                  <a:cs typeface="Segoe UI" panose="020B0502040204020203" pitchFamily="34" charset="0"/>
                </a:rPr>
                <a:t>System Statistical</a:t>
              </a:r>
            </a:p>
            <a:p>
              <a:pPr marL="166688" lvl="0" indent="-166688">
                <a:buFont typeface="Arial" pitchFamily="34" charset="0"/>
                <a:buChar char="•"/>
                <a:defRPr/>
              </a:pPr>
              <a:r>
                <a:rPr lang="en-US" b="0" dirty="0">
                  <a:solidFill>
                    <a:srgbClr val="000000"/>
                  </a:solidFill>
                  <a:latin typeface="Segoe UI" panose="020B0502040204020203" pitchFamily="34" charset="0"/>
                  <a:cs typeface="Segoe UI" panose="020B0502040204020203" pitchFamily="34" charset="0"/>
                </a:rPr>
                <a:t>Text and Image</a:t>
              </a:r>
            </a:p>
          </p:txBody>
        </p:sp>
      </p:grpSp>
    </p:spTree>
    <p:extLst>
      <p:ext uri="{BB962C8B-B14F-4D97-AF65-F5344CB8AC3E}">
        <p14:creationId xmlns:p14="http://schemas.microsoft.com/office/powerpoint/2010/main" val="267373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Scalar Functions</a:t>
            </a:r>
            <a:endParaRPr lang="en-GB" dirty="0"/>
          </a:p>
        </p:txBody>
      </p:sp>
    </p:spTree>
    <p:extLst>
      <p:ext uri="{BB962C8B-B14F-4D97-AF65-F5344CB8AC3E}">
        <p14:creationId xmlns:p14="http://schemas.microsoft.com/office/powerpoint/2010/main" val="20310466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GB" dirty="0"/>
              <a:t>Logical Functions</a:t>
            </a:r>
          </a:p>
        </p:txBody>
      </p:sp>
      <p:sp>
        <p:nvSpPr>
          <p:cNvPr id="3" name="Content Placeholder 2"/>
          <p:cNvSpPr>
            <a:spLocks noGrp="1"/>
          </p:cNvSpPr>
          <p:nvPr>
            <p:ph sz="quarter" idx="10"/>
          </p:nvPr>
        </p:nvSpPr>
        <p:spPr>
          <a:xfrm>
            <a:off x="379413" y="1245702"/>
            <a:ext cx="11525250" cy="5432912"/>
          </a:xfrm>
        </p:spPr>
        <p:txBody>
          <a:bodyPr/>
          <a:lstStyle/>
          <a:p>
            <a:pPr marL="0" indent="0">
              <a:buNone/>
            </a:pPr>
            <a:r>
              <a:rPr lang="en-US" dirty="0" smtClean="0"/>
              <a:t>Output is determined by comparative logic</a:t>
            </a:r>
          </a:p>
          <a:p>
            <a:r>
              <a:rPr lang="en-US" dirty="0" smtClean="0"/>
              <a:t>ISNUMERIC</a:t>
            </a:r>
          </a:p>
          <a:p>
            <a:endParaRPr lang="en-US" dirty="0" smtClean="0"/>
          </a:p>
          <a:p>
            <a:r>
              <a:rPr lang="en-US" dirty="0" smtClean="0"/>
              <a:t>IIF</a:t>
            </a:r>
          </a:p>
          <a:p>
            <a:endParaRPr lang="en-US" dirty="0" smtClean="0"/>
          </a:p>
          <a:p>
            <a:r>
              <a:rPr lang="en-US" dirty="0" smtClean="0"/>
              <a:t>CHOOSE</a:t>
            </a:r>
            <a:endParaRPr lang="en-US" dirty="0"/>
          </a:p>
        </p:txBody>
      </p:sp>
      <p:sp>
        <p:nvSpPr>
          <p:cNvPr id="5" name="AutoShape 3"/>
          <p:cNvSpPr>
            <a:spLocks noChangeArrowheads="1"/>
          </p:cNvSpPr>
          <p:nvPr/>
        </p:nvSpPr>
        <p:spPr bwMode="auto">
          <a:xfrm>
            <a:off x="2537528" y="2664371"/>
            <a:ext cx="7902222" cy="391611"/>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SELECT </a:t>
            </a:r>
            <a:r>
              <a:rPr lang="en-US" sz="2000" kern="0" dirty="0" smtClean="0">
                <a:solidFill>
                  <a:srgbClr val="000000"/>
                </a:solidFill>
                <a:latin typeface="Lucida Sans Unicode" panose="020B0602030504020204" pitchFamily="34" charset="0"/>
                <a:cs typeface="Lucida Sans Unicode" panose="020B0602030504020204" pitchFamily="34" charset="0"/>
              </a:rPr>
              <a:t>ISNUMERIC('101.99') </a:t>
            </a:r>
            <a:r>
              <a:rPr lang="en-US" sz="2000" kern="0" dirty="0">
                <a:solidFill>
                  <a:srgbClr val="000000"/>
                </a:solidFill>
                <a:latin typeface="Lucida Sans Unicode" panose="020B0602030504020204" pitchFamily="34" charset="0"/>
                <a:cs typeface="Lucida Sans Unicode" panose="020B0602030504020204" pitchFamily="34" charset="0"/>
              </a:rPr>
              <a:t>AS </a:t>
            </a:r>
            <a:r>
              <a:rPr lang="en-US" sz="2000" kern="0" dirty="0" err="1" smtClean="0">
                <a:solidFill>
                  <a:srgbClr val="000000"/>
                </a:solidFill>
                <a:latin typeface="Lucida Sans Unicode" panose="020B0602030504020204" pitchFamily="34" charset="0"/>
                <a:cs typeface="Lucida Sans Unicode" panose="020B0602030504020204" pitchFamily="34" charset="0"/>
              </a:rPr>
              <a:t>Is_a_Number</a:t>
            </a:r>
            <a:r>
              <a:rPr lang="en-US" sz="2000" kern="0" dirty="0" smtClean="0">
                <a:solidFill>
                  <a:srgbClr val="000000"/>
                </a:solidFill>
                <a:latin typeface="Lucida Sans Unicode" panose="020B0602030504020204" pitchFamily="34" charset="0"/>
                <a:cs typeface="Lucida Sans Unicode" panose="020B0602030504020204" pitchFamily="34" charset="0"/>
              </a:rPr>
              <a:t>;</a:t>
            </a:r>
            <a:endParaRPr lang="en-US" sz="2000" kern="0" dirty="0">
              <a:solidFill>
                <a:srgbClr val="000000"/>
              </a:solidFill>
              <a:latin typeface="Lucida Sans Unicode" panose="020B0602030504020204" pitchFamily="34" charset="0"/>
              <a:cs typeface="Lucida Sans Unicode" panose="020B0602030504020204" pitchFamily="34" charset="0"/>
            </a:endParaRPr>
          </a:p>
        </p:txBody>
      </p:sp>
      <p:sp>
        <p:nvSpPr>
          <p:cNvPr id="6" name="AutoShape 3"/>
          <p:cNvSpPr>
            <a:spLocks noChangeArrowheads="1"/>
          </p:cNvSpPr>
          <p:nvPr/>
        </p:nvSpPr>
        <p:spPr bwMode="auto">
          <a:xfrm>
            <a:off x="1458521" y="3803317"/>
            <a:ext cx="9366418" cy="671334"/>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SELECT </a:t>
            </a:r>
            <a:r>
              <a:rPr lang="en-US" sz="2000" kern="0" dirty="0" err="1" smtClean="0">
                <a:solidFill>
                  <a:srgbClr val="000000"/>
                </a:solidFill>
                <a:latin typeface="Lucida Sans Unicode" panose="020B0602030504020204" pitchFamily="34" charset="0"/>
                <a:cs typeface="Lucida Sans Unicode" panose="020B0602030504020204" pitchFamily="34" charset="0"/>
              </a:rPr>
              <a:t>productid</a:t>
            </a: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err="1">
                <a:solidFill>
                  <a:srgbClr val="000000"/>
                </a:solidFill>
                <a:latin typeface="Lucida Sans Unicode" panose="020B0602030504020204" pitchFamily="34" charset="0"/>
                <a:cs typeface="Lucida Sans Unicode" panose="020B0602030504020204" pitchFamily="34" charset="0"/>
              </a:rPr>
              <a:t>listprice</a:t>
            </a: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smtClean="0">
                <a:solidFill>
                  <a:srgbClr val="000000"/>
                </a:solidFill>
                <a:latin typeface="Lucida Sans Unicode" panose="020B0602030504020204" pitchFamily="34" charset="0"/>
                <a:cs typeface="Lucida Sans Unicode" panose="020B0602030504020204" pitchFamily="34" charset="0"/>
              </a:rPr>
              <a:t>IIF(</a:t>
            </a:r>
            <a:r>
              <a:rPr lang="en-US" sz="2000" kern="0" dirty="0" err="1" smtClean="0">
                <a:solidFill>
                  <a:srgbClr val="000000"/>
                </a:solidFill>
                <a:latin typeface="Lucida Sans Unicode" panose="020B0602030504020204" pitchFamily="34" charset="0"/>
                <a:cs typeface="Lucida Sans Unicode" panose="020B0602030504020204" pitchFamily="34" charset="0"/>
              </a:rPr>
              <a:t>listprice</a:t>
            </a:r>
            <a:r>
              <a:rPr lang="en-US" sz="2000" kern="0" dirty="0" smtClean="0">
                <a:solidFill>
                  <a:srgbClr val="000000"/>
                </a:solidFill>
                <a:latin typeface="Lucida Sans Unicode" panose="020B0602030504020204" pitchFamily="34" charset="0"/>
                <a:cs typeface="Lucida Sans Unicode" panose="020B0602030504020204" pitchFamily="34" charset="0"/>
              </a:rPr>
              <a:t> </a:t>
            </a:r>
            <a:r>
              <a:rPr lang="en-US" sz="2000" kern="0" dirty="0">
                <a:solidFill>
                  <a:srgbClr val="000000"/>
                </a:solidFill>
                <a:latin typeface="Lucida Sans Unicode" panose="020B0602030504020204" pitchFamily="34" charset="0"/>
                <a:cs typeface="Lucida Sans Unicode" panose="020B0602030504020204" pitchFamily="34" charset="0"/>
              </a:rPr>
              <a:t>&gt; 50, 'high','low') AS </a:t>
            </a:r>
            <a:r>
              <a:rPr lang="en-US" sz="2000" kern="0" dirty="0" err="1" smtClean="0">
                <a:solidFill>
                  <a:srgbClr val="000000"/>
                </a:solidFill>
                <a:latin typeface="Lucida Sans Unicode" panose="020B0602030504020204" pitchFamily="34" charset="0"/>
                <a:cs typeface="Lucida Sans Unicode" panose="020B0602030504020204" pitchFamily="34" charset="0"/>
              </a:rPr>
              <a:t>PricePoint</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FROM </a:t>
            </a:r>
            <a:r>
              <a:rPr lang="en-US" sz="2000" kern="0" dirty="0" err="1" smtClean="0">
                <a:solidFill>
                  <a:srgbClr val="000000"/>
                </a:solidFill>
                <a:latin typeface="Lucida Sans Unicode" panose="020B0602030504020204" pitchFamily="34" charset="0"/>
                <a:cs typeface="Lucida Sans Unicode" panose="020B0602030504020204" pitchFamily="34" charset="0"/>
              </a:rPr>
              <a:t>Production.Product</a:t>
            </a:r>
            <a:r>
              <a:rPr lang="en-US" sz="2000" kern="0" dirty="0">
                <a:solidFill>
                  <a:srgbClr val="000000"/>
                </a:solidFill>
                <a:latin typeface="Lucida Sans Unicode" panose="020B0602030504020204" pitchFamily="34" charset="0"/>
                <a:cs typeface="Lucida Sans Unicode" panose="020B0602030504020204" pitchFamily="34" charset="0"/>
              </a:rPr>
              <a:t>;</a:t>
            </a:r>
          </a:p>
        </p:txBody>
      </p:sp>
      <p:sp>
        <p:nvSpPr>
          <p:cNvPr id="7" name="AutoShape 3"/>
          <p:cNvSpPr>
            <a:spLocks noChangeArrowheads="1"/>
          </p:cNvSpPr>
          <p:nvPr/>
        </p:nvSpPr>
        <p:spPr bwMode="auto">
          <a:xfrm>
            <a:off x="148026" y="5419324"/>
            <a:ext cx="11987408" cy="959048"/>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SELECT </a:t>
            </a:r>
            <a:r>
              <a:rPr lang="en-US" sz="2000" kern="0" dirty="0" err="1" smtClean="0">
                <a:solidFill>
                  <a:srgbClr val="000000"/>
                </a:solidFill>
                <a:latin typeface="Lucida Sans Unicode" panose="020B0602030504020204" pitchFamily="34" charset="0"/>
                <a:cs typeface="Lucida Sans Unicode" panose="020B0602030504020204" pitchFamily="34" charset="0"/>
              </a:rPr>
              <a:t>ProductName</a:t>
            </a:r>
            <a:r>
              <a:rPr lang="en-US" sz="2000" kern="0" dirty="0" smtClean="0">
                <a:solidFill>
                  <a:srgbClr val="000000"/>
                </a:solidFill>
                <a:latin typeface="Lucida Sans Unicode" panose="020B0602030504020204" pitchFamily="34" charset="0"/>
                <a:cs typeface="Lucida Sans Unicode" panose="020B0602030504020204" pitchFamily="34" charset="0"/>
              </a:rPr>
              <a:t>, Color, Size,</a:t>
            </a:r>
          </a:p>
          <a:p>
            <a:pPr defTabSz="457200" fontAlgn="base">
              <a:lnSpc>
                <a:spcPct val="90000"/>
              </a:lnSpc>
              <a:spcBef>
                <a:spcPct val="0"/>
              </a:spcBef>
              <a:spcAft>
                <a:spcPct val="0"/>
              </a:spcAft>
              <a:tabLst>
                <a:tab pos="457200" algn="l"/>
              </a:tabLst>
            </a:pPr>
            <a:r>
              <a:rPr lang="en-US" sz="2000" kern="0" dirty="0" smtClean="0">
                <a:solidFill>
                  <a:srgbClr val="000000"/>
                </a:solidFill>
                <a:latin typeface="Lucida Sans Unicode" panose="020B0602030504020204" pitchFamily="34" charset="0"/>
                <a:cs typeface="Lucida Sans Unicode" panose="020B0602030504020204" pitchFamily="34" charset="0"/>
              </a:rPr>
              <a:t>  	      CHOOSE </a:t>
            </a:r>
            <a:r>
              <a:rPr lang="en-US" sz="2000" kern="0" dirty="0">
                <a:solidFill>
                  <a:srgbClr val="000000"/>
                </a:solidFill>
                <a:latin typeface="Lucida Sans Unicode" panose="020B0602030504020204" pitchFamily="34" charset="0"/>
                <a:cs typeface="Lucida Sans Unicode" panose="020B0602030504020204" pitchFamily="34" charset="0"/>
              </a:rPr>
              <a:t>(</a:t>
            </a:r>
            <a:r>
              <a:rPr lang="en-US" sz="2000" kern="0" dirty="0" err="1">
                <a:solidFill>
                  <a:srgbClr val="000000"/>
                </a:solidFill>
                <a:latin typeface="Lucida Sans Unicode" panose="020B0602030504020204" pitchFamily="34" charset="0"/>
                <a:cs typeface="Lucida Sans Unicode" panose="020B0602030504020204" pitchFamily="34" charset="0"/>
              </a:rPr>
              <a:t>ProductCategoryID</a:t>
            </a:r>
            <a:r>
              <a:rPr lang="en-US" sz="2000" kern="0" dirty="0">
                <a:solidFill>
                  <a:srgbClr val="000000"/>
                </a:solidFill>
                <a:latin typeface="Lucida Sans Unicode" panose="020B0602030504020204" pitchFamily="34" charset="0"/>
                <a:cs typeface="Lucida Sans Unicode" panose="020B0602030504020204" pitchFamily="34" charset="0"/>
              </a:rPr>
              <a:t>, '</a:t>
            </a:r>
            <a:r>
              <a:rPr lang="en-US" sz="2000" kern="0" dirty="0" err="1">
                <a:solidFill>
                  <a:srgbClr val="000000"/>
                </a:solidFill>
                <a:latin typeface="Lucida Sans Unicode" panose="020B0602030504020204" pitchFamily="34" charset="0"/>
                <a:cs typeface="Lucida Sans Unicode" panose="020B0602030504020204" pitchFamily="34" charset="0"/>
              </a:rPr>
              <a:t>Bikes','Components','Clothing','Accessories</a:t>
            </a:r>
            <a:r>
              <a:rPr lang="en-US" sz="2000" kern="0" dirty="0" smtClean="0">
                <a:solidFill>
                  <a:srgbClr val="000000"/>
                </a:solidFill>
                <a:latin typeface="Lucida Sans Unicode" panose="020B0602030504020204" pitchFamily="34" charset="0"/>
                <a:cs typeface="Lucida Sans Unicode" panose="020B0602030504020204" pitchFamily="34" charset="0"/>
              </a:rPr>
              <a:t>') </a:t>
            </a:r>
            <a:r>
              <a:rPr lang="en-US" sz="2000" kern="0" dirty="0">
                <a:solidFill>
                  <a:srgbClr val="000000"/>
                </a:solidFill>
                <a:latin typeface="Lucida Sans Unicode" panose="020B0602030504020204" pitchFamily="34" charset="0"/>
                <a:cs typeface="Lucida Sans Unicode" panose="020B0602030504020204" pitchFamily="34" charset="0"/>
              </a:rPr>
              <a:t>AS Category</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FROM </a:t>
            </a:r>
            <a:r>
              <a:rPr lang="en-US" sz="2000" kern="0" dirty="0" err="1" smtClean="0">
                <a:solidFill>
                  <a:srgbClr val="000000"/>
                </a:solidFill>
                <a:latin typeface="Lucida Sans Unicode" panose="020B0602030504020204" pitchFamily="34" charset="0"/>
                <a:cs typeface="Lucida Sans Unicode" panose="020B0602030504020204" pitchFamily="34" charset="0"/>
              </a:rPr>
              <a:t>Production.Product</a:t>
            </a:r>
            <a:r>
              <a:rPr lang="en-US" sz="2000" kern="0" dirty="0" smtClean="0">
                <a:solidFill>
                  <a:srgbClr val="000000"/>
                </a:solidFill>
                <a:latin typeface="Lucida Sans Unicode" panose="020B0602030504020204" pitchFamily="34" charset="0"/>
                <a:cs typeface="Lucida Sans Unicode" panose="020B0602030504020204" pitchFamily="34" charset="0"/>
              </a:rPr>
              <a:t>;</a:t>
            </a:r>
            <a:endParaRPr lang="en-US" sz="2000" kern="0" dirty="0">
              <a:solidFill>
                <a:srgbClr val="000000"/>
              </a:solidFill>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3473266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uiExpand="1"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Logical Functions</a:t>
            </a:r>
            <a:endParaRPr lang="en-GB" dirty="0"/>
          </a:p>
        </p:txBody>
      </p:sp>
    </p:spTree>
    <p:extLst>
      <p:ext uri="{BB962C8B-B14F-4D97-AF65-F5344CB8AC3E}">
        <p14:creationId xmlns:p14="http://schemas.microsoft.com/office/powerpoint/2010/main" val="29636307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Window Functions</a:t>
            </a:r>
          </a:p>
        </p:txBody>
      </p:sp>
      <p:sp>
        <p:nvSpPr>
          <p:cNvPr id="3" name="Content Placeholder 2"/>
          <p:cNvSpPr>
            <a:spLocks noGrp="1"/>
          </p:cNvSpPr>
          <p:nvPr>
            <p:ph sz="quarter" idx="10"/>
          </p:nvPr>
        </p:nvSpPr>
        <p:spPr>
          <a:xfrm>
            <a:off x="379413" y="1329503"/>
            <a:ext cx="11525250" cy="5290388"/>
          </a:xfrm>
        </p:spPr>
        <p:txBody>
          <a:bodyPr/>
          <a:lstStyle/>
          <a:p>
            <a:pPr lvl="0"/>
            <a:r>
              <a:rPr lang="en-US" dirty="0">
                <a:solidFill>
                  <a:srgbClr val="000000"/>
                </a:solidFill>
              </a:rPr>
              <a:t>Functions applied to a window, or set of rows</a:t>
            </a:r>
          </a:p>
          <a:p>
            <a:pPr lvl="0"/>
            <a:r>
              <a:rPr lang="en-US" dirty="0">
                <a:solidFill>
                  <a:srgbClr val="000000"/>
                </a:solidFill>
              </a:rPr>
              <a:t>Include ranking, offset, aggregate and distribution functions</a:t>
            </a:r>
          </a:p>
          <a:p>
            <a:endParaRPr lang="en-US" dirty="0"/>
          </a:p>
        </p:txBody>
      </p:sp>
      <p:sp>
        <p:nvSpPr>
          <p:cNvPr id="5" name="AutoShape 3"/>
          <p:cNvSpPr>
            <a:spLocks noChangeArrowheads="1"/>
          </p:cNvSpPr>
          <p:nvPr/>
        </p:nvSpPr>
        <p:spPr bwMode="auto">
          <a:xfrm>
            <a:off x="1513540" y="2817708"/>
            <a:ext cx="8670119" cy="1246763"/>
          </a:xfrm>
          <a:prstGeom prst="roundRect">
            <a:avLst>
              <a:gd name="adj" fmla="val 709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SELECT </a:t>
            </a:r>
            <a:r>
              <a:rPr lang="en-US" sz="2000" kern="0" dirty="0" smtClean="0">
                <a:solidFill>
                  <a:srgbClr val="000000"/>
                </a:solidFill>
                <a:latin typeface="Lucida Sans Unicode" panose="020B0602030504020204" pitchFamily="34" charset="0"/>
                <a:cs typeface="Lucida Sans Unicode" panose="020B0602030504020204" pitchFamily="34" charset="0"/>
              </a:rPr>
              <a:t>TOP(3) </a:t>
            </a:r>
            <a:r>
              <a:rPr lang="en-US" sz="2000" kern="0" dirty="0" err="1" smtClean="0">
                <a:solidFill>
                  <a:srgbClr val="000000"/>
                </a:solidFill>
                <a:latin typeface="Lucida Sans Unicode" panose="020B0602030504020204" pitchFamily="34" charset="0"/>
                <a:cs typeface="Lucida Sans Unicode" panose="020B0602030504020204" pitchFamily="34" charset="0"/>
              </a:rPr>
              <a:t>ProductID</a:t>
            </a:r>
            <a:r>
              <a:rPr lang="en-US" sz="2000" kern="0" dirty="0" smtClean="0">
                <a:solidFill>
                  <a:srgbClr val="000000"/>
                </a:solidFill>
                <a:latin typeface="Lucida Sans Unicode" panose="020B0602030504020204" pitchFamily="34" charset="0"/>
                <a:cs typeface="Lucida Sans Unicode" panose="020B0602030504020204" pitchFamily="34" charset="0"/>
              </a:rPr>
              <a:t>, </a:t>
            </a:r>
            <a:r>
              <a:rPr lang="en-US" sz="2000" kern="0" dirty="0">
                <a:solidFill>
                  <a:srgbClr val="000000"/>
                </a:solidFill>
                <a:latin typeface="Lucida Sans Unicode" panose="020B0602030504020204" pitchFamily="34" charset="0"/>
                <a:cs typeface="Lucida Sans Unicode" panose="020B0602030504020204" pitchFamily="34" charset="0"/>
              </a:rPr>
              <a:t>Name, </a:t>
            </a:r>
            <a:r>
              <a:rPr lang="en-US" sz="2000" kern="0" dirty="0" err="1">
                <a:solidFill>
                  <a:srgbClr val="000000"/>
                </a:solidFill>
                <a:latin typeface="Lucida Sans Unicode" panose="020B0602030504020204" pitchFamily="34" charset="0"/>
                <a:cs typeface="Lucida Sans Unicode" panose="020B0602030504020204" pitchFamily="34" charset="0"/>
              </a:rPr>
              <a:t>ListPrice</a:t>
            </a:r>
            <a:r>
              <a:rPr lang="en-US" sz="2000" kern="0" dirty="0">
                <a:solidFill>
                  <a:srgbClr val="000000"/>
                </a:solidFill>
                <a:latin typeface="Lucida Sans Unicode" panose="020B0602030504020204" pitchFamily="34" charset="0"/>
                <a:cs typeface="Lucida Sans Unicode" panose="020B0602030504020204" pitchFamily="34" charset="0"/>
              </a:rPr>
              <a:t>,</a:t>
            </a: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	RANK() OVER(ORDER BY </a:t>
            </a:r>
            <a:r>
              <a:rPr lang="en-US" sz="2000" kern="0" dirty="0" err="1">
                <a:solidFill>
                  <a:srgbClr val="000000"/>
                </a:solidFill>
                <a:latin typeface="Lucida Sans Unicode" panose="020B0602030504020204" pitchFamily="34" charset="0"/>
                <a:cs typeface="Lucida Sans Unicode" panose="020B0602030504020204" pitchFamily="34" charset="0"/>
              </a:rPr>
              <a:t>ListPrice</a:t>
            </a:r>
            <a:r>
              <a:rPr lang="en-US" sz="2000" kern="0" dirty="0">
                <a:solidFill>
                  <a:srgbClr val="000000"/>
                </a:solidFill>
                <a:latin typeface="Lucida Sans Unicode" panose="020B0602030504020204" pitchFamily="34" charset="0"/>
                <a:cs typeface="Lucida Sans Unicode" panose="020B0602030504020204" pitchFamily="34" charset="0"/>
              </a:rPr>
              <a:t> DESC) </a:t>
            </a:r>
            <a:r>
              <a:rPr lang="en-US" sz="2000" kern="0" dirty="0" smtClean="0">
                <a:solidFill>
                  <a:srgbClr val="000000"/>
                </a:solidFill>
                <a:latin typeface="Lucida Sans Unicode" panose="020B0602030504020204" pitchFamily="34" charset="0"/>
                <a:cs typeface="Lucida Sans Unicode" panose="020B0602030504020204" pitchFamily="34" charset="0"/>
              </a:rPr>
              <a:t>AS </a:t>
            </a:r>
            <a:r>
              <a:rPr lang="en-US" sz="2000" kern="0" dirty="0" err="1" smtClean="0">
                <a:solidFill>
                  <a:srgbClr val="000000"/>
                </a:solidFill>
                <a:latin typeface="Lucida Sans Unicode" panose="020B0602030504020204" pitchFamily="34" charset="0"/>
                <a:cs typeface="Lucida Sans Unicode" panose="020B0602030504020204" pitchFamily="34" charset="0"/>
              </a:rPr>
              <a:t>RankByPrice</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FROM </a:t>
            </a:r>
            <a:r>
              <a:rPr lang="en-US" sz="2000" kern="0" dirty="0" err="1" smtClean="0">
                <a:solidFill>
                  <a:srgbClr val="000000"/>
                </a:solidFill>
                <a:latin typeface="Lucida Sans Unicode" panose="020B0602030504020204" pitchFamily="34" charset="0"/>
                <a:cs typeface="Lucida Sans Unicode" panose="020B0602030504020204" pitchFamily="34" charset="0"/>
              </a:rPr>
              <a:t>Production.Product</a:t>
            </a:r>
            <a:endParaRPr lang="en-US" sz="2000" kern="0" dirty="0">
              <a:solidFill>
                <a:srgbClr val="000000"/>
              </a:solidFill>
              <a:latin typeface="Lucida Sans Unicode" panose="020B0602030504020204" pitchFamily="34" charset="0"/>
              <a:cs typeface="Lucida Sans Unicode" panose="020B0602030504020204" pitchFamily="34" charset="0"/>
            </a:endParaRPr>
          </a:p>
          <a:p>
            <a:pPr defTabSz="457200" fontAlgn="base">
              <a:lnSpc>
                <a:spcPct val="90000"/>
              </a:lnSpc>
              <a:spcBef>
                <a:spcPct val="0"/>
              </a:spcBef>
              <a:spcAft>
                <a:spcPct val="0"/>
              </a:spcAft>
              <a:tabLst>
                <a:tab pos="457200" algn="l"/>
              </a:tabLst>
            </a:pPr>
            <a:r>
              <a:rPr lang="en-US" sz="2000" kern="0" dirty="0">
                <a:solidFill>
                  <a:srgbClr val="000000"/>
                </a:solidFill>
                <a:latin typeface="Lucida Sans Unicode" panose="020B0602030504020204" pitchFamily="34" charset="0"/>
                <a:cs typeface="Lucida Sans Unicode" panose="020B0602030504020204" pitchFamily="34" charset="0"/>
              </a:rPr>
              <a:t>ORDER BY </a:t>
            </a:r>
            <a:r>
              <a:rPr lang="en-US" sz="2000" kern="0" dirty="0" err="1" smtClean="0">
                <a:solidFill>
                  <a:srgbClr val="000000"/>
                </a:solidFill>
                <a:latin typeface="Lucida Sans Unicode" panose="020B0602030504020204" pitchFamily="34" charset="0"/>
                <a:cs typeface="Lucida Sans Unicode" panose="020B0602030504020204" pitchFamily="34" charset="0"/>
              </a:rPr>
              <a:t>RankByPrice</a:t>
            </a:r>
            <a:r>
              <a:rPr lang="en-US" sz="2000" kern="0" dirty="0">
                <a:solidFill>
                  <a:srgbClr val="000000"/>
                </a:solidFill>
                <a:latin typeface="Lucida Sans Unicode" panose="020B0602030504020204" pitchFamily="34" charset="0"/>
                <a:cs typeface="Lucida Sans Unicode" panose="020B0602030504020204" pitchFamily="34" charset="0"/>
              </a:rPr>
              <a:t>;</a:t>
            </a:r>
          </a:p>
        </p:txBody>
      </p:sp>
      <p:graphicFrame>
        <p:nvGraphicFramePr>
          <p:cNvPr id="4" name="Table 3"/>
          <p:cNvGraphicFramePr>
            <a:graphicFrameLocks noGrp="1"/>
          </p:cNvGraphicFramePr>
          <p:nvPr>
            <p:extLst>
              <p:ext uri="{D42A27DB-BD31-4B8C-83A1-F6EECF244321}">
                <p14:modId xmlns:p14="http://schemas.microsoft.com/office/powerpoint/2010/main" val="1123264984"/>
              </p:ext>
            </p:extLst>
          </p:nvPr>
        </p:nvGraphicFramePr>
        <p:xfrm>
          <a:off x="1784599" y="4810996"/>
          <a:ext cx="8128000" cy="1483360"/>
        </p:xfrm>
        <a:graphic>
          <a:graphicData uri="http://schemas.openxmlformats.org/drawingml/2006/table">
            <a:tbl>
              <a:tblPr firstRow="1" bandRow="1">
                <a:tableStyleId>{5C22544A-7EE6-4342-B048-85BDC9FD1C3A}</a:tableStyleId>
              </a:tblPr>
              <a:tblGrid>
                <a:gridCol w="2032000"/>
                <a:gridCol w="2032000"/>
                <a:gridCol w="2032000"/>
                <a:gridCol w="2032000"/>
              </a:tblGrid>
              <a:tr h="370840">
                <a:tc>
                  <a:txBody>
                    <a:bodyPr/>
                    <a:lstStyle/>
                    <a:p>
                      <a:r>
                        <a:rPr lang="en-GB" dirty="0" err="1" smtClean="0"/>
                        <a:t>ProductID</a:t>
                      </a:r>
                      <a:endParaRPr lang="en-GB" dirty="0"/>
                    </a:p>
                  </a:txBody>
                  <a:tcPr/>
                </a:tc>
                <a:tc>
                  <a:txBody>
                    <a:bodyPr/>
                    <a:lstStyle/>
                    <a:p>
                      <a:r>
                        <a:rPr lang="en-GB" dirty="0" err="1" smtClean="0"/>
                        <a:t>ProductName</a:t>
                      </a:r>
                      <a:endParaRPr lang="en-GB" dirty="0"/>
                    </a:p>
                  </a:txBody>
                  <a:tcPr/>
                </a:tc>
                <a:tc>
                  <a:txBody>
                    <a:bodyPr/>
                    <a:lstStyle/>
                    <a:p>
                      <a:r>
                        <a:rPr lang="en-GB" dirty="0" err="1" smtClean="0"/>
                        <a:t>UnitPrice</a:t>
                      </a:r>
                      <a:endParaRPr lang="en-GB" dirty="0"/>
                    </a:p>
                  </a:txBody>
                  <a:tcPr/>
                </a:tc>
                <a:tc>
                  <a:txBody>
                    <a:bodyPr/>
                    <a:lstStyle/>
                    <a:p>
                      <a:r>
                        <a:rPr lang="en-GB" dirty="0" err="1" smtClean="0"/>
                        <a:t>RankByPrice</a:t>
                      </a:r>
                      <a:endParaRPr lang="en-GB" dirty="0"/>
                    </a:p>
                  </a:txBody>
                  <a:tcPr/>
                </a:tc>
              </a:tr>
              <a:tr h="370840">
                <a:tc>
                  <a:txBody>
                    <a:bodyPr/>
                    <a:lstStyle/>
                    <a:p>
                      <a:r>
                        <a:rPr lang="en-GB" dirty="0" smtClean="0"/>
                        <a:t>8</a:t>
                      </a:r>
                      <a:endParaRPr lang="en-GB" dirty="0"/>
                    </a:p>
                  </a:txBody>
                  <a:tcPr/>
                </a:tc>
                <a:tc>
                  <a:txBody>
                    <a:bodyPr/>
                    <a:lstStyle/>
                    <a:p>
                      <a:r>
                        <a:rPr lang="en-GB" dirty="0" smtClean="0"/>
                        <a:t>Gizmo</a:t>
                      </a:r>
                      <a:endParaRPr lang="en-GB" dirty="0"/>
                    </a:p>
                  </a:txBody>
                  <a:tcPr/>
                </a:tc>
                <a:tc>
                  <a:txBody>
                    <a:bodyPr/>
                    <a:lstStyle/>
                    <a:p>
                      <a:r>
                        <a:rPr lang="en-GB" dirty="0" smtClean="0"/>
                        <a:t>263.50</a:t>
                      </a:r>
                      <a:endParaRPr lang="en-GB" dirty="0"/>
                    </a:p>
                  </a:txBody>
                  <a:tcPr/>
                </a:tc>
                <a:tc>
                  <a:txBody>
                    <a:bodyPr/>
                    <a:lstStyle/>
                    <a:p>
                      <a:r>
                        <a:rPr lang="en-GB" dirty="0" smtClean="0"/>
                        <a:t>1</a:t>
                      </a:r>
                      <a:endParaRPr lang="en-GB" dirty="0"/>
                    </a:p>
                  </a:txBody>
                  <a:tcPr/>
                </a:tc>
              </a:tr>
              <a:tr h="370840">
                <a:tc>
                  <a:txBody>
                    <a:bodyPr/>
                    <a:lstStyle/>
                    <a:p>
                      <a:r>
                        <a:rPr lang="en-GB" dirty="0" smtClean="0"/>
                        <a:t>29</a:t>
                      </a:r>
                      <a:endParaRPr lang="en-GB" dirty="0"/>
                    </a:p>
                  </a:txBody>
                  <a:tcPr/>
                </a:tc>
                <a:tc>
                  <a:txBody>
                    <a:bodyPr/>
                    <a:lstStyle/>
                    <a:p>
                      <a:r>
                        <a:rPr lang="en-GB" dirty="0" smtClean="0"/>
                        <a:t>Widget</a:t>
                      </a:r>
                      <a:endParaRPr lang="en-GB" dirty="0"/>
                    </a:p>
                  </a:txBody>
                  <a:tcPr/>
                </a:tc>
                <a:tc>
                  <a:txBody>
                    <a:bodyPr/>
                    <a:lstStyle/>
                    <a:p>
                      <a:r>
                        <a:rPr lang="en-GB" dirty="0" smtClean="0"/>
                        <a:t>123.79</a:t>
                      </a:r>
                      <a:endParaRPr lang="en-GB" dirty="0"/>
                    </a:p>
                  </a:txBody>
                  <a:tcPr/>
                </a:tc>
                <a:tc>
                  <a:txBody>
                    <a:bodyPr/>
                    <a:lstStyle/>
                    <a:p>
                      <a:r>
                        <a:rPr lang="en-GB" dirty="0" smtClean="0"/>
                        <a:t>2</a:t>
                      </a:r>
                      <a:endParaRPr lang="en-GB" dirty="0"/>
                    </a:p>
                  </a:txBody>
                  <a:tcPr/>
                </a:tc>
              </a:tr>
              <a:tr h="370840">
                <a:tc>
                  <a:txBody>
                    <a:bodyPr/>
                    <a:lstStyle/>
                    <a:p>
                      <a:r>
                        <a:rPr lang="en-GB" dirty="0" smtClean="0"/>
                        <a:t>9</a:t>
                      </a:r>
                      <a:endParaRPr lang="en-GB" dirty="0"/>
                    </a:p>
                  </a:txBody>
                  <a:tcPr/>
                </a:tc>
                <a:tc>
                  <a:txBody>
                    <a:bodyPr/>
                    <a:lstStyle/>
                    <a:p>
                      <a:r>
                        <a:rPr lang="en-GB" dirty="0" err="1" smtClean="0"/>
                        <a:t>Thingybob</a:t>
                      </a:r>
                      <a:endParaRPr lang="en-GB" dirty="0"/>
                    </a:p>
                  </a:txBody>
                  <a:tcPr/>
                </a:tc>
                <a:tc>
                  <a:txBody>
                    <a:bodyPr/>
                    <a:lstStyle/>
                    <a:p>
                      <a:r>
                        <a:rPr lang="en-GB" dirty="0" smtClean="0"/>
                        <a:t>97.00</a:t>
                      </a:r>
                      <a:endParaRPr lang="en-GB" dirty="0"/>
                    </a:p>
                  </a:txBody>
                  <a:tcPr/>
                </a:tc>
                <a:tc>
                  <a:txBody>
                    <a:bodyPr/>
                    <a:lstStyle/>
                    <a:p>
                      <a:r>
                        <a:rPr lang="en-GB" dirty="0" smtClean="0"/>
                        <a:t>3</a:t>
                      </a:r>
                      <a:endParaRPr lang="en-GB" dirty="0"/>
                    </a:p>
                  </a:txBody>
                  <a:tcPr/>
                </a:tc>
              </a:tr>
            </a:tbl>
          </a:graphicData>
        </a:graphic>
      </p:graphicFrame>
      <p:sp>
        <p:nvSpPr>
          <p:cNvPr id="7" name="Down Arrow 6"/>
          <p:cNvSpPr/>
          <p:nvPr/>
        </p:nvSpPr>
        <p:spPr>
          <a:xfrm>
            <a:off x="5323561" y="4148272"/>
            <a:ext cx="712928" cy="624144"/>
          </a:xfrm>
          <a:prstGeom prst="down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9768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par>
                          <p:cTn id="13" fill="hold">
                            <p:stCondLst>
                              <p:cond delay="0"/>
                            </p:stCondLst>
                            <p:childTnLst>
                              <p:par>
                                <p:cTn id="14" presetID="22" presetClass="entr" presetSubtype="1"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up)">
                                      <p:cBhvr>
                                        <p:cTn id="16" dur="500"/>
                                        <p:tgtEl>
                                          <p:spTgt spid="7"/>
                                        </p:tgtEl>
                                      </p:cBhvr>
                                    </p:animEffect>
                                  </p:childTnLst>
                                </p:cTn>
                              </p:par>
                            </p:childTnLst>
                          </p:cTn>
                        </p:par>
                        <p:par>
                          <p:cTn id="17" fill="hold">
                            <p:stCondLst>
                              <p:cond delay="500"/>
                            </p:stCondLst>
                            <p:childTnLst>
                              <p:par>
                                <p:cTn id="18" presetID="1" presetClass="entr" presetSubtype="0"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Window Functions</a:t>
            </a:r>
            <a:endParaRPr lang="en-GB" dirty="0"/>
          </a:p>
        </p:txBody>
      </p:sp>
    </p:spTree>
    <p:extLst>
      <p:ext uri="{BB962C8B-B14F-4D97-AF65-F5344CB8AC3E}">
        <p14:creationId xmlns:p14="http://schemas.microsoft.com/office/powerpoint/2010/main" val="3634984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91E57C78B9F604FB8BAD296D1460E2A" ma:contentTypeVersion="1" ma:contentTypeDescription="Create a new document." ma:contentTypeScope="" ma:versionID="fb382fe2362acd2155f454904f478e4d">
  <xsd:schema xmlns:xsd="http://www.w3.org/2001/XMLSchema" xmlns:xs="http://www.w3.org/2001/XMLSchema" xmlns:p="http://schemas.microsoft.com/office/2006/metadata/properties" xmlns:ns3="636b0322-90fb-440c-9cbc-22749e7231e9" targetNamespace="http://schemas.microsoft.com/office/2006/metadata/properties" ma:root="true" ma:fieldsID="b9887c63ce4710c1aeb75a5f03aecb69" ns3:_="">
    <xsd:import namespace="636b0322-90fb-440c-9cbc-22749e7231e9"/>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6b0322-90fb-440c-9cbc-22749e7231e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25FDD9-4C58-4084-9F89-0E6ADD6FFF55}">
  <ds:schemaRefs>
    <ds:schemaRef ds:uri="http://purl.org/dc/elements/1.1/"/>
    <ds:schemaRef ds:uri="http://schemas.microsoft.com/office/2006/metadata/properties"/>
    <ds:schemaRef ds:uri="http://schemas.microsoft.com/office/2006/documentManagement/types"/>
    <ds:schemaRef ds:uri="636b0322-90fb-440c-9cbc-22749e7231e9"/>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B0CA13EC-1D3C-4D6F-8D1C-E8A452CFC79A}">
  <ds:schemaRefs>
    <ds:schemaRef ds:uri="http://schemas.microsoft.com/sharepoint/v3/contenttype/forms"/>
  </ds:schemaRefs>
</ds:datastoreItem>
</file>

<file path=customXml/itemProps3.xml><?xml version="1.0" encoding="utf-8"?>
<ds:datastoreItem xmlns:ds="http://schemas.openxmlformats.org/officeDocument/2006/customXml" ds:itemID="{1655678F-A693-444F-B186-FDCC260796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6b0322-90fb-440c-9cbc-22749e723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MVA-CourseTemplate-1</Template>
  <TotalTime>1394</TotalTime>
  <Words>534</Words>
  <Application>Microsoft Office PowerPoint</Application>
  <PresentationFormat>Widescreen</PresentationFormat>
  <Paragraphs>158</Paragraphs>
  <Slides>17</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Calibri</vt:lpstr>
      <vt:lpstr>Lucida Sans Unicode</vt:lpstr>
      <vt:lpstr>Segoe</vt:lpstr>
      <vt:lpstr>Segoe UI</vt:lpstr>
      <vt:lpstr>Segoe UI Light</vt:lpstr>
      <vt:lpstr>Times New Roman</vt:lpstr>
      <vt:lpstr>Verdana</vt:lpstr>
      <vt:lpstr>1_Office Theme</vt:lpstr>
      <vt:lpstr>PowerPoint Presentation</vt:lpstr>
      <vt:lpstr>Module Overview</vt:lpstr>
      <vt:lpstr>Introduction to Built-In Functions</vt:lpstr>
      <vt:lpstr>Scalar Functions</vt:lpstr>
      <vt:lpstr>Using Scalar Functions</vt:lpstr>
      <vt:lpstr>Logical Functions</vt:lpstr>
      <vt:lpstr>Using Logical Functions</vt:lpstr>
      <vt:lpstr>Window Functions</vt:lpstr>
      <vt:lpstr>Using Window Functions</vt:lpstr>
      <vt:lpstr>Aggregate Functions</vt:lpstr>
      <vt:lpstr>Using Aggregate Functions</vt:lpstr>
      <vt:lpstr>Grouping with GROUP BY</vt:lpstr>
      <vt:lpstr>Grouping with GROUP BY</vt:lpstr>
      <vt:lpstr>Filtering with HAVING</vt:lpstr>
      <vt:lpstr>Filtering with HAVING</vt:lpstr>
      <vt:lpstr>Using Functions and Aggregating Data</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Geoff Allix</dc:creator>
  <cp:lastModifiedBy>Geoff Allix</cp:lastModifiedBy>
  <cp:revision>23</cp:revision>
  <dcterms:created xsi:type="dcterms:W3CDTF">2015-01-19T15:06:26Z</dcterms:created>
  <dcterms:modified xsi:type="dcterms:W3CDTF">2015-01-26T16:42:39Z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0x010100391E57C78B9F604FB8BAD296D1460E2A</vt:lpwstr>
  </property>
  <property fmtid="{D5CDD505-2E9C-101B-9397-08002B2CF9AE}" pid="3" name="IsMyDocuments">
    <vt:bool>true</vt:bool>
  </property>
  <property fmtid="{D5CDD505-2E9C-101B-9397-08002B2CF9AE}" pid="4" name="Related Type Document">
    <vt:lpwstr/>
  </property>
  <property fmtid="{D5CDD505-2E9C-101B-9397-08002B2CF9AE}" pid="5" name="Document Tag">
    <vt:lpwstr>24;#Content Templates|bdbbc9aa-4892-4816-9e36-bf1120da60e9</vt:lpwstr>
  </property>
  <property fmtid="{D5CDD505-2E9C-101B-9397-08002B2CF9AE}" pid="6" name="TaxKeyword">
    <vt:lpwstr/>
  </property>
  <property fmtid="{D5CDD505-2E9C-101B-9397-08002B2CF9AE}" pid="7" name="DocVizPreviewMetadata_Count">
    <vt:i4>12</vt:i4>
  </property>
  <property fmtid="{D5CDD505-2E9C-101B-9397-08002B2CF9AE}" pid="8" name="DocVizPreviewMetadata_0">
    <vt:lpwstr>300x168x2</vt:lpwstr>
  </property>
</Properties>
</file>