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60.jpg" ContentType="image/png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79" r:id="rId4"/>
    <p:sldId id="281" r:id="rId5"/>
    <p:sldId id="259" r:id="rId6"/>
    <p:sldId id="260" r:id="rId7"/>
    <p:sldId id="261" r:id="rId8"/>
    <p:sldId id="262" r:id="rId9"/>
    <p:sldId id="267" r:id="rId10"/>
    <p:sldId id="268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237"/>
    <a:srgbClr val="7F7F7F"/>
    <a:srgbClr val="EB6B6B"/>
    <a:srgbClr val="305B94"/>
    <a:srgbClr val="0CB6AE"/>
    <a:srgbClr val="477BA9"/>
    <a:srgbClr val="D9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23EB5-21FD-4E38-B4D3-F08656EA102C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F4C6B-B0AC-4E59-9DC1-055CD7058B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26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526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552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81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738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5902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00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64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064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09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947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975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71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F4C6B-B0AC-4E59-9DC1-055CD7058B0A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5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0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530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05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42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00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1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9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6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616557"/>
            <a:ext cx="12192000" cy="24144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 userDrawn="1"/>
        </p:nvSpPr>
        <p:spPr>
          <a:xfrm>
            <a:off x="10275" y="6572826"/>
            <a:ext cx="290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SSM InfoTech Solutions Pvt. Ltd.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059873"/>
            <a:ext cx="10629900" cy="51955"/>
          </a:xfrm>
          <a:prstGeom prst="rect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852055"/>
            <a:ext cx="5800725" cy="13335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 userDrawn="1"/>
        </p:nvSpPr>
        <p:spPr>
          <a:xfrm>
            <a:off x="10022297" y="6572826"/>
            <a:ext cx="2134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</a:rPr>
              <a:t>www.ssminfotech.com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70164" y="155864"/>
            <a:ext cx="776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CB6AE"/>
                </a:solidFill>
              </a:rPr>
              <a:t> </a:t>
            </a:r>
            <a:endParaRPr lang="en-IN" sz="2800" dirty="0">
              <a:solidFill>
                <a:srgbClr val="122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  <p:sp>
        <p:nvSpPr>
          <p:cNvPr id="6" name="TextBox 5"/>
          <p:cNvSpPr txBox="1"/>
          <p:nvPr userDrawn="1"/>
        </p:nvSpPr>
        <p:spPr>
          <a:xfrm>
            <a:off x="10275" y="6572826"/>
            <a:ext cx="290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SSM InfoTech Solutions Pvt. Ltd.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022297" y="6572826"/>
            <a:ext cx="2134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</a:rPr>
              <a:t>www.ssminfotech.com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70164" y="155864"/>
            <a:ext cx="776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0CB6AE"/>
                </a:solidFill>
              </a:rPr>
              <a:t> </a:t>
            </a:r>
            <a:endParaRPr lang="en-IN" sz="2800" dirty="0">
              <a:solidFill>
                <a:srgbClr val="122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B6FBC9-B3A0-49F3-A692-13065DE2C1A3}" type="datetimeFigureOut">
              <a:rPr lang="en-IN" smtClean="0"/>
              <a:t>10/09/2019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810CC7-BEB3-441F-B5C9-4054B632F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24" Type="http://schemas.openxmlformats.org/officeDocument/2006/relationships/image" Target="../media/image25.jpe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cid:image007.jpg@01D22A20.D6E1385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33B93BC-03EC-4FAA-B79C-351C99CEB6C8}"/>
              </a:ext>
            </a:extLst>
          </p:cNvPr>
          <p:cNvSpPr/>
          <p:nvPr/>
        </p:nvSpPr>
        <p:spPr>
          <a:xfrm>
            <a:off x="5575177" y="4225771"/>
            <a:ext cx="3959440" cy="630314"/>
          </a:xfrm>
          <a:prstGeom prst="roundRect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0CB6AE"/>
                </a:solidFill>
              </a:rPr>
              <a:t>Company Profile</a:t>
            </a:r>
          </a:p>
        </p:txBody>
      </p:sp>
    </p:spTree>
    <p:extLst>
      <p:ext uri="{BB962C8B-B14F-4D97-AF65-F5344CB8AC3E}">
        <p14:creationId xmlns:p14="http://schemas.microsoft.com/office/powerpoint/2010/main" val="31355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64" y="155864"/>
            <a:ext cx="6241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0CB6AE"/>
                </a:solidFill>
              </a:rPr>
              <a:t>Hardware Solutions </a:t>
            </a:r>
            <a:r>
              <a:rPr lang="en-IN" sz="2800" dirty="0">
                <a:solidFill>
                  <a:srgbClr val="122237"/>
                </a:solidFill>
              </a:rPr>
              <a:t>–</a:t>
            </a:r>
            <a:r>
              <a:rPr lang="en-IN" sz="2800" dirty="0">
                <a:solidFill>
                  <a:srgbClr val="0CB6AE"/>
                </a:solidFill>
              </a:rPr>
              <a:t> </a:t>
            </a:r>
            <a:r>
              <a:rPr lang="en-IN" sz="2800" b="1" dirty="0">
                <a:solidFill>
                  <a:srgbClr val="122237"/>
                </a:solidFill>
              </a:rPr>
              <a:t>Automation Spares</a:t>
            </a:r>
            <a:endParaRPr lang="en-IN" sz="2800" dirty="0">
              <a:solidFill>
                <a:srgbClr val="122237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44906"/>
              </p:ext>
            </p:extLst>
          </p:nvPr>
        </p:nvGraphicFramePr>
        <p:xfrm>
          <a:off x="814081" y="1492617"/>
          <a:ext cx="4172562" cy="482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7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50" dirty="0"/>
                        <a:t>Product List</a:t>
                      </a:r>
                      <a:endParaRPr lang="en-US" sz="1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kern="1200" dirty="0"/>
                        <a:t>Power Supply</a:t>
                      </a:r>
                      <a:r>
                        <a:rPr lang="en-US" sz="1550" kern="1200" baseline="0" dirty="0"/>
                        <a:t> Units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kern="1200" dirty="0"/>
                        <a:t>Programmable</a:t>
                      </a:r>
                      <a:r>
                        <a:rPr lang="en-US" sz="1550" kern="1200" baseline="0" dirty="0"/>
                        <a:t> logic Controllers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kern="1200" dirty="0"/>
                        <a:t>Industrial HMI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kern="1200" dirty="0"/>
                        <a:t>Industrial PCs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kern="1200" dirty="0"/>
                        <a:t>Industrial grade Servers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kern="1200" dirty="0"/>
                        <a:t>Control panels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50" kern="1200" dirty="0"/>
                        <a:t>VFDs</a:t>
                      </a:r>
                      <a:r>
                        <a:rPr lang="en-US" sz="1550" kern="1200" baseline="0" dirty="0"/>
                        <a:t> and Soft-Starters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kern="1200" dirty="0"/>
                        <a:t>Servo Motors</a:t>
                      </a:r>
                      <a:r>
                        <a:rPr lang="en-US" sz="1550" kern="1200" baseline="0" dirty="0"/>
                        <a:t> &amp; Drives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kern="1200" dirty="0"/>
                        <a:t>Panel Accessories 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kern="1200" dirty="0"/>
                        <a:t>Switch Gear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kern="1200" dirty="0"/>
                        <a:t>Energy meter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kern="1200" dirty="0"/>
                        <a:t>Media Converters</a:t>
                      </a:r>
                      <a:endParaRPr lang="en-US" sz="15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512001" y="1492617"/>
            <a:ext cx="4565960" cy="4696837"/>
            <a:chOff x="6512001" y="1492617"/>
            <a:chExt cx="4565960" cy="46968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509" y="2526352"/>
              <a:ext cx="1935452" cy="7257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2001" y="3465093"/>
              <a:ext cx="2630508" cy="7891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2509" y="4467191"/>
              <a:ext cx="1589082" cy="9315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061" y="5282001"/>
              <a:ext cx="1809199" cy="9074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44246" y="1492617"/>
              <a:ext cx="2432403" cy="966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6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64" y="155864"/>
            <a:ext cx="503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CB6AE"/>
                </a:solidFill>
              </a:rPr>
              <a:t>Software / IT </a:t>
            </a:r>
            <a:r>
              <a:rPr lang="en-IN" sz="2800" dirty="0">
                <a:solidFill>
                  <a:srgbClr val="122237"/>
                </a:solidFill>
              </a:rPr>
              <a:t>Services &amp; Support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70164" y="1485900"/>
            <a:ext cx="7170766" cy="4957009"/>
            <a:chOff x="464474" y="1440180"/>
            <a:chExt cx="7170766" cy="4957009"/>
          </a:xfrm>
        </p:grpSpPr>
        <p:grpSp>
          <p:nvGrpSpPr>
            <p:cNvPr id="18" name="Group 17"/>
            <p:cNvGrpSpPr/>
            <p:nvPr/>
          </p:nvGrpSpPr>
          <p:grpSpPr>
            <a:xfrm>
              <a:off x="464474" y="1440180"/>
              <a:ext cx="7170766" cy="992989"/>
              <a:chOff x="464474" y="1440180"/>
              <a:chExt cx="7170766" cy="99298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64474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10" name="Rounded Rectangle 9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9" name="Teardrop 8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354830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14" name="Teardrop 13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02</a:t>
                  </a: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464474" y="2761520"/>
              <a:ext cx="7170766" cy="992989"/>
              <a:chOff x="464474" y="1440180"/>
              <a:chExt cx="7170766" cy="99298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64474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" name="Teardrop 27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03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4354830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6" name="Teardrop 25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04</a:t>
                  </a: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464474" y="4082860"/>
              <a:ext cx="7170766" cy="992989"/>
              <a:chOff x="464474" y="1440180"/>
              <a:chExt cx="7170766" cy="99298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64474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37" name="Rounded Rectangle 36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" name="Teardrop 37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05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354830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" name="Teardrop 35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06</a:t>
                  </a:r>
                </a:p>
              </p:txBody>
            </p:sp>
          </p:grpSp>
        </p:grpSp>
        <p:grpSp>
          <p:nvGrpSpPr>
            <p:cNvPr id="39" name="Group 38"/>
            <p:cNvGrpSpPr/>
            <p:nvPr/>
          </p:nvGrpSpPr>
          <p:grpSpPr>
            <a:xfrm>
              <a:off x="464474" y="5404200"/>
              <a:ext cx="7170766" cy="992989"/>
              <a:chOff x="464474" y="1440180"/>
              <a:chExt cx="7170766" cy="99298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64474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5" name="Teardrop 44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07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4354830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42" name="Rounded Rectangle 41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3" name="Teardrop 42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08</a:t>
                  </a: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1468893" y="1612394"/>
              <a:ext cx="21887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AMC of All IT Assets &amp; Services</a:t>
              </a:r>
              <a:endParaRPr lang="en-IN" sz="16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59249" y="1616874"/>
              <a:ext cx="218870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Manpower Service Job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68893" y="2925033"/>
              <a:ext cx="218870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Firewall Installation &amp; Services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04968" y="3027903"/>
              <a:ext cx="2188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Up-gradation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68893" y="4249250"/>
              <a:ext cx="218870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Networking Services &amp; Support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64825" y="4241128"/>
              <a:ext cx="21887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Facility Management Services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68893" y="5594593"/>
              <a:ext cx="218870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 CCTV Solutions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04968" y="5697463"/>
              <a:ext cx="21887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Turn Key Projects - IT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221" y="1374779"/>
            <a:ext cx="5256842" cy="52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64" y="155864"/>
            <a:ext cx="4817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CB6AE"/>
                </a:solidFill>
              </a:rPr>
              <a:t>Automation </a:t>
            </a:r>
            <a:r>
              <a:rPr lang="en-IN" sz="2800" dirty="0">
                <a:solidFill>
                  <a:srgbClr val="122237"/>
                </a:solidFill>
              </a:rPr>
              <a:t>Services &amp; Support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0164" y="1485900"/>
            <a:ext cx="7170766" cy="4957009"/>
            <a:chOff x="464474" y="1440180"/>
            <a:chExt cx="7170766" cy="4957009"/>
          </a:xfrm>
        </p:grpSpPr>
        <p:grpSp>
          <p:nvGrpSpPr>
            <p:cNvPr id="6" name="Group 5"/>
            <p:cNvGrpSpPr/>
            <p:nvPr/>
          </p:nvGrpSpPr>
          <p:grpSpPr>
            <a:xfrm>
              <a:off x="464474" y="1440180"/>
              <a:ext cx="7170766" cy="992989"/>
              <a:chOff x="464474" y="1440180"/>
              <a:chExt cx="7170766" cy="99298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64474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41" name="Teardrop 40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>
                      <a:solidFill>
                        <a:schemeClr val="bg1"/>
                      </a:solidFill>
                    </a:rPr>
                    <a:t>01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4354830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Teardrop 38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02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464474" y="2761520"/>
              <a:ext cx="7170766" cy="992989"/>
              <a:chOff x="464474" y="1440180"/>
              <a:chExt cx="7170766" cy="99298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64474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5" name="Teardrop 34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03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354830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3" name="Teardrop 32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04</a:t>
                  </a: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464474" y="4082860"/>
              <a:ext cx="7170766" cy="992989"/>
              <a:chOff x="464474" y="1440180"/>
              <a:chExt cx="7170766" cy="99298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64474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9" name="Teardrop 28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05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354830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7" name="Teardrop 26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06</a:t>
                  </a: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64474" y="5404200"/>
              <a:ext cx="7170766" cy="992989"/>
              <a:chOff x="464474" y="1440180"/>
              <a:chExt cx="7170766" cy="99298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64474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" name="Teardrop 22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07</a:t>
                  </a: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4354830" y="1440180"/>
                <a:ext cx="3280410" cy="992989"/>
                <a:chOff x="2148840" y="2526030"/>
                <a:chExt cx="4229100" cy="128016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3154680" y="2674620"/>
                  <a:ext cx="3223260" cy="868680"/>
                </a:xfrm>
                <a:prstGeom prst="roundRect">
                  <a:avLst/>
                </a:prstGeom>
                <a:solidFill>
                  <a:srgbClr val="12223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1" name="Teardrop 20"/>
                <p:cNvSpPr/>
                <p:nvPr/>
              </p:nvSpPr>
              <p:spPr>
                <a:xfrm>
                  <a:off x="2148840" y="2526030"/>
                  <a:ext cx="1280160" cy="1280160"/>
                </a:xfrm>
                <a:prstGeom prst="teardrop">
                  <a:avLst/>
                </a:prstGeom>
                <a:solidFill>
                  <a:srgbClr val="0CB6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N" sz="3200" b="1" dirty="0"/>
                    <a:t>08</a:t>
                  </a: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468893" y="1714741"/>
              <a:ext cx="218870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 Panel Design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59249" y="1719220"/>
              <a:ext cx="218870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PLC Programming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68893" y="2925034"/>
              <a:ext cx="21887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HMI &amp; SCADA Design and Implementation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04968" y="2925034"/>
              <a:ext cx="218870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Factory floor data collection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68893" y="4249250"/>
              <a:ext cx="218870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Manpower Services Job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8721" y="4359015"/>
              <a:ext cx="218870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Centralization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68893" y="5571733"/>
              <a:ext cx="218870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Automation Engineering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04968" y="5583163"/>
              <a:ext cx="218870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Turn Key Projects - Automation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45842" y="1926195"/>
            <a:ext cx="4008277" cy="4020219"/>
            <a:chOff x="6566946" y="1234440"/>
            <a:chExt cx="5434015" cy="5450205"/>
          </a:xfrm>
        </p:grpSpPr>
        <p:grpSp>
          <p:nvGrpSpPr>
            <p:cNvPr id="45" name="Group 44"/>
            <p:cNvGrpSpPr/>
            <p:nvPr/>
          </p:nvGrpSpPr>
          <p:grpSpPr>
            <a:xfrm>
              <a:off x="6566946" y="1234440"/>
              <a:ext cx="5434015" cy="5450205"/>
              <a:chOff x="6550340" y="1165860"/>
              <a:chExt cx="5434015" cy="5450205"/>
            </a:xfrm>
          </p:grpSpPr>
          <p:sp>
            <p:nvSpPr>
              <p:cNvPr id="48" name="Teardrop 47"/>
              <p:cNvSpPr/>
              <p:nvPr/>
            </p:nvSpPr>
            <p:spPr>
              <a:xfrm>
                <a:off x="6550340" y="3930015"/>
                <a:ext cx="2686050" cy="2686050"/>
              </a:xfrm>
              <a:prstGeom prst="teardrop">
                <a:avLst/>
              </a:prstGeom>
              <a:solidFill>
                <a:srgbClr val="0CB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Teardrop 48"/>
              <p:cNvSpPr/>
              <p:nvPr/>
            </p:nvSpPr>
            <p:spPr>
              <a:xfrm rot="10800000">
                <a:off x="9298305" y="1165860"/>
                <a:ext cx="2686050" cy="2686050"/>
              </a:xfrm>
              <a:prstGeom prst="teardrop">
                <a:avLst/>
              </a:prstGeom>
              <a:solidFill>
                <a:srgbClr val="122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6" name="Teardrop 45"/>
            <p:cNvSpPr/>
            <p:nvPr/>
          </p:nvSpPr>
          <p:spPr>
            <a:xfrm rot="5400000">
              <a:off x="6566946" y="1234440"/>
              <a:ext cx="2686050" cy="2686050"/>
            </a:xfrm>
            <a:prstGeom prst="teardrop">
              <a:avLst/>
            </a:prstGeom>
            <a:blipFill dpi="0" rotWithShape="0">
              <a:blip r:embed="rId3"/>
              <a:srcRect/>
              <a:stretch>
                <a:fillRect l="-1000" r="-1000" b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Teardrop 46"/>
            <p:cNvSpPr/>
            <p:nvPr/>
          </p:nvSpPr>
          <p:spPr>
            <a:xfrm rot="16200000">
              <a:off x="9314911" y="3998595"/>
              <a:ext cx="2686050" cy="2686050"/>
            </a:xfrm>
            <a:prstGeom prst="teardrop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915959" y="2732180"/>
            <a:ext cx="169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Panel Designing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69813" y="4771096"/>
            <a:ext cx="173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Interior of Panel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64" y="155864"/>
            <a:ext cx="461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0CB6AE"/>
                </a:solidFill>
              </a:rPr>
              <a:t>Training Support </a:t>
            </a:r>
            <a:r>
              <a:rPr lang="en-IN" sz="2800" dirty="0">
                <a:solidFill>
                  <a:srgbClr val="122237"/>
                </a:solidFill>
              </a:rPr>
              <a:t>: </a:t>
            </a:r>
            <a:r>
              <a:rPr lang="en-IN" sz="2800" b="1" dirty="0">
                <a:solidFill>
                  <a:srgbClr val="122237"/>
                </a:solidFill>
              </a:rPr>
              <a:t>L&amp;D Centre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7139" y="5100649"/>
            <a:ext cx="4963586" cy="1171799"/>
            <a:chOff x="362794" y="4886349"/>
            <a:chExt cx="5871335" cy="1386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794" y="5013565"/>
              <a:ext cx="2770735" cy="11133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22"/>
            <a:stretch/>
          </p:blipFill>
          <p:spPr>
            <a:xfrm>
              <a:off x="3631131" y="5981419"/>
              <a:ext cx="2602998" cy="2910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222" y="4886349"/>
              <a:ext cx="2435757" cy="1061740"/>
            </a:xfrm>
            <a:prstGeom prst="rect">
              <a:avLst/>
            </a:prstGeom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837139" y="1558500"/>
            <a:ext cx="4587656" cy="30954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550" b="1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Onsite &amp; In-House </a:t>
            </a:r>
            <a:r>
              <a:rPr lang="en-US" sz="1550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50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 for End Users, SI, OEMs,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50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 Development in Automation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50" b="1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Learning </a:t>
            </a:r>
            <a:r>
              <a:rPr lang="en-US" sz="1550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50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Java, ASP .NET, Android, MS SQL Server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550" b="1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Learning </a:t>
            </a:r>
            <a:r>
              <a:rPr lang="en-US" sz="1550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50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PLC Programming, Panel Designing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550" dirty="0" err="1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InTouch</a:t>
            </a:r>
            <a:r>
              <a:rPr lang="en-US" sz="1550" dirty="0">
                <a:solidFill>
                  <a:srgbClr val="1222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(SCADA), Build Plant Model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314465" y="1234440"/>
            <a:ext cx="5196217" cy="5211699"/>
            <a:chOff x="6566946" y="1234440"/>
            <a:chExt cx="5434015" cy="5450205"/>
          </a:xfrm>
        </p:grpSpPr>
        <p:grpSp>
          <p:nvGrpSpPr>
            <p:cNvPr id="10" name="Group 9"/>
            <p:cNvGrpSpPr/>
            <p:nvPr/>
          </p:nvGrpSpPr>
          <p:grpSpPr>
            <a:xfrm>
              <a:off x="6566946" y="1234440"/>
              <a:ext cx="5434015" cy="5450205"/>
              <a:chOff x="6550340" y="1165860"/>
              <a:chExt cx="5434015" cy="5450205"/>
            </a:xfrm>
          </p:grpSpPr>
          <p:sp>
            <p:nvSpPr>
              <p:cNvPr id="8" name="Teardrop 7"/>
              <p:cNvSpPr/>
              <p:nvPr/>
            </p:nvSpPr>
            <p:spPr>
              <a:xfrm>
                <a:off x="6550340" y="3930015"/>
                <a:ext cx="2686050" cy="2686050"/>
              </a:xfrm>
              <a:prstGeom prst="teardrop">
                <a:avLst/>
              </a:prstGeom>
              <a:blipFill dpi="0" rotWithShape="1">
                <a:blip r:embed="rId6"/>
                <a:srcRect/>
                <a:stretch>
                  <a:fillRect l="-4000" r="-10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" name="Teardrop 8"/>
              <p:cNvSpPr/>
              <p:nvPr/>
            </p:nvSpPr>
            <p:spPr>
              <a:xfrm rot="10800000">
                <a:off x="9298305" y="1165860"/>
                <a:ext cx="2686050" cy="2686050"/>
              </a:xfrm>
              <a:prstGeom prst="teardrop">
                <a:avLst/>
              </a:prstGeom>
              <a:blipFill dpi="0" rotWithShape="0">
                <a:blip r:embed="rId7"/>
                <a:srcRect/>
                <a:stretch>
                  <a:fillRect l="-3000" r="-18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3" name="Teardrop 12"/>
            <p:cNvSpPr/>
            <p:nvPr/>
          </p:nvSpPr>
          <p:spPr>
            <a:xfrm rot="5400000">
              <a:off x="6566946" y="1234440"/>
              <a:ext cx="2686050" cy="2686050"/>
            </a:xfrm>
            <a:prstGeom prst="teardrop">
              <a:avLst/>
            </a:prstGeom>
            <a:solidFill>
              <a:srgbClr val="122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ardrop 13"/>
            <p:cNvSpPr/>
            <p:nvPr/>
          </p:nvSpPr>
          <p:spPr>
            <a:xfrm rot="16200000">
              <a:off x="9314911" y="3998595"/>
              <a:ext cx="2686050" cy="2686050"/>
            </a:xfrm>
            <a:prstGeom prst="teardrop">
              <a:avLst/>
            </a:prstGeom>
            <a:solidFill>
              <a:srgbClr val="0CB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26373" y="2334026"/>
            <a:ext cx="214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Automation Training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95501" y="4977220"/>
            <a:ext cx="186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Software Training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859757" y="4442653"/>
            <a:ext cx="898557" cy="340211"/>
          </a:xfrm>
          <a:prstGeom prst="roundRect">
            <a:avLst/>
          </a:prstGeom>
          <a:ln>
            <a:solidFill>
              <a:srgbClr val="1222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CB6AE"/>
                </a:solidFill>
                <a:latin typeface="Cambria" panose="02040503050406030204" pitchFamily="18" charset="0"/>
                <a:cs typeface="Arial" pitchFamily="34" charset="0"/>
              </a:rPr>
              <a:t>Sales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59758" y="4874700"/>
            <a:ext cx="978074" cy="340211"/>
          </a:xfrm>
          <a:prstGeom prst="roundRect">
            <a:avLst/>
          </a:prstGeom>
          <a:solidFill>
            <a:schemeClr val="bg1"/>
          </a:solidFill>
          <a:ln>
            <a:solidFill>
              <a:srgbClr val="0CB6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22237"/>
                </a:solidFill>
                <a:latin typeface="Cambria" panose="02040503050406030204" pitchFamily="18" charset="0"/>
                <a:cs typeface="Arial" pitchFamily="34" charset="0"/>
              </a:rPr>
              <a:t>Marketing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1320" y="5286920"/>
            <a:ext cx="898557" cy="288032"/>
          </a:xfrm>
          <a:prstGeom prst="roundRect">
            <a:avLst/>
          </a:prstGeom>
          <a:ln>
            <a:solidFill>
              <a:srgbClr val="1222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CB6AE"/>
                </a:solidFill>
                <a:latin typeface="Cambria" panose="02040503050406030204" pitchFamily="18" charset="0"/>
                <a:cs typeface="Arial" pitchFamily="34" charset="0"/>
              </a:rPr>
              <a:t>R&amp;D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332365" y="4422824"/>
            <a:ext cx="898557" cy="340211"/>
          </a:xfrm>
          <a:prstGeom prst="roundRect">
            <a:avLst/>
          </a:prstGeom>
          <a:ln>
            <a:solidFill>
              <a:srgbClr val="1222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CB6AE"/>
                </a:solidFill>
                <a:latin typeface="Cambria" panose="02040503050406030204" pitchFamily="18" charset="0"/>
                <a:cs typeface="Arial" pitchFamily="34" charset="0"/>
              </a:rPr>
              <a:t>Channel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297904" y="4854871"/>
            <a:ext cx="898557" cy="340211"/>
          </a:xfrm>
          <a:prstGeom prst="roundRect">
            <a:avLst/>
          </a:prstGeom>
          <a:solidFill>
            <a:schemeClr val="bg1"/>
          </a:solidFill>
          <a:ln>
            <a:solidFill>
              <a:srgbClr val="0CB6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22237"/>
                </a:solidFill>
                <a:latin typeface="Cambria" panose="02040503050406030204" pitchFamily="18" charset="0"/>
                <a:cs typeface="Arial" pitchFamily="34" charset="0"/>
              </a:rPr>
              <a:t>Partners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88349" y="5286919"/>
            <a:ext cx="1008112" cy="288032"/>
          </a:xfrm>
          <a:prstGeom prst="roundRect">
            <a:avLst/>
          </a:prstGeom>
          <a:ln>
            <a:solidFill>
              <a:srgbClr val="1222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CB6AE"/>
                </a:solidFill>
                <a:latin typeface="Cambria" panose="02040503050406030204" pitchFamily="18" charset="0"/>
                <a:cs typeface="Arial" pitchFamily="34" charset="0"/>
              </a:rPr>
              <a:t>Delivery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29254" y="5666789"/>
            <a:ext cx="1042671" cy="340211"/>
          </a:xfrm>
          <a:prstGeom prst="roundRect">
            <a:avLst/>
          </a:prstGeom>
          <a:solidFill>
            <a:schemeClr val="bg1"/>
          </a:solidFill>
          <a:ln>
            <a:solidFill>
              <a:srgbClr val="0CB6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22237"/>
                </a:solidFill>
                <a:latin typeface="Cambria" panose="02040503050406030204" pitchFamily="18" charset="0"/>
                <a:cs typeface="Arial" pitchFamily="34" charset="0"/>
              </a:rPr>
              <a:t>Architects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95861" y="6091408"/>
            <a:ext cx="1631274" cy="340211"/>
          </a:xfrm>
          <a:prstGeom prst="roundRect">
            <a:avLst/>
          </a:prstGeom>
          <a:ln>
            <a:solidFill>
              <a:srgbClr val="1222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CB6AE"/>
                </a:solidFill>
                <a:latin typeface="Cambria" panose="02040503050406030204" pitchFamily="18" charset="0"/>
                <a:cs typeface="Arial" pitchFamily="34" charset="0"/>
              </a:rPr>
              <a:t>Product Managers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99143" y="6223024"/>
            <a:ext cx="1207444" cy="340211"/>
          </a:xfrm>
          <a:prstGeom prst="roundRect">
            <a:avLst/>
          </a:prstGeom>
          <a:solidFill>
            <a:schemeClr val="bg1"/>
          </a:solidFill>
          <a:ln>
            <a:solidFill>
              <a:srgbClr val="0CB6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22237"/>
                </a:solidFill>
                <a:latin typeface="Cambria" panose="02040503050406030204" pitchFamily="18" charset="0"/>
                <a:cs typeface="Arial" pitchFamily="34" charset="0"/>
              </a:rPr>
              <a:t>Management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02318" y="6098837"/>
            <a:ext cx="1530047" cy="459173"/>
          </a:xfrm>
          <a:prstGeom prst="roundRect">
            <a:avLst/>
          </a:prstGeom>
          <a:ln>
            <a:solidFill>
              <a:srgbClr val="1222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CB6AE"/>
                </a:solidFill>
                <a:latin typeface="Cambria" panose="02040503050406030204" pitchFamily="18" charset="0"/>
                <a:cs typeface="Arial" pitchFamily="34" charset="0"/>
              </a:rPr>
              <a:t>Business Functions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810486" y="5646960"/>
            <a:ext cx="1385975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CB6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122237"/>
                </a:solidFill>
                <a:latin typeface="Cambria" panose="02040503050406030204" pitchFamily="18" charset="0"/>
                <a:cs typeface="Arial" pitchFamily="34" charset="0"/>
              </a:rPr>
              <a:t>Customer Support</a:t>
            </a:r>
          </a:p>
        </p:txBody>
      </p:sp>
      <p:sp>
        <p:nvSpPr>
          <p:cNvPr id="26" name="Down Arrow 25"/>
          <p:cNvSpPr/>
          <p:nvPr/>
        </p:nvSpPr>
        <p:spPr>
          <a:xfrm rot="-4140000">
            <a:off x="4492578" y="4164688"/>
            <a:ext cx="151318" cy="1442304"/>
          </a:xfrm>
          <a:prstGeom prst="downArrow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-5340000">
            <a:off x="4516753" y="4845170"/>
            <a:ext cx="142392" cy="1149817"/>
          </a:xfrm>
          <a:prstGeom prst="downArrow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 rot="4140000" flipH="1">
            <a:off x="7471790" y="4191959"/>
            <a:ext cx="171103" cy="1417482"/>
          </a:xfrm>
          <a:prstGeom prst="downArrow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29" name="Down Arrow 28"/>
          <p:cNvSpPr/>
          <p:nvPr/>
        </p:nvSpPr>
        <p:spPr>
          <a:xfrm rot="5340000" flipH="1">
            <a:off x="7469081" y="4865239"/>
            <a:ext cx="142392" cy="1149817"/>
          </a:xfrm>
          <a:prstGeom prst="downArrow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30" name="Down Arrow 29"/>
          <p:cNvSpPr/>
          <p:nvPr/>
        </p:nvSpPr>
        <p:spPr>
          <a:xfrm rot="-7920000">
            <a:off x="5064112" y="5575309"/>
            <a:ext cx="136989" cy="542553"/>
          </a:xfrm>
          <a:prstGeom prst="downArrow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7920000" flipH="1">
            <a:off x="6927124" y="5608105"/>
            <a:ext cx="136989" cy="542553"/>
          </a:xfrm>
          <a:prstGeom prst="downArrow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32" name="Down Arrow 31"/>
          <p:cNvSpPr/>
          <p:nvPr/>
        </p:nvSpPr>
        <p:spPr>
          <a:xfrm rot="-4620000">
            <a:off x="4458597" y="4518470"/>
            <a:ext cx="151442" cy="1257555"/>
          </a:xfrm>
          <a:prstGeom prst="downArrow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4620000" flipH="1">
            <a:off x="7518188" y="4513327"/>
            <a:ext cx="151442" cy="1257555"/>
          </a:xfrm>
          <a:prstGeom prst="downArrow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34" name="Down Arrow 33"/>
          <p:cNvSpPr/>
          <p:nvPr/>
        </p:nvSpPr>
        <p:spPr>
          <a:xfrm rot="-6780000">
            <a:off x="4757150" y="5301875"/>
            <a:ext cx="142923" cy="824518"/>
          </a:xfrm>
          <a:prstGeom prst="downArrow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35" name="Down Arrow 34"/>
          <p:cNvSpPr/>
          <p:nvPr/>
        </p:nvSpPr>
        <p:spPr>
          <a:xfrm rot="6480000" flipH="1">
            <a:off x="7228153" y="5317549"/>
            <a:ext cx="142923" cy="824518"/>
          </a:xfrm>
          <a:prstGeom prst="downArrow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sp>
        <p:nvSpPr>
          <p:cNvPr id="36" name="Down Arrow 35"/>
          <p:cNvSpPr/>
          <p:nvPr/>
        </p:nvSpPr>
        <p:spPr>
          <a:xfrm rot="-10800000">
            <a:off x="6028109" y="5862982"/>
            <a:ext cx="144016" cy="288033"/>
          </a:xfrm>
          <a:prstGeom prst="downArrow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ambria" panose="020405030504060302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9" y="4727495"/>
            <a:ext cx="1731499" cy="982218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122947" y="3561511"/>
            <a:ext cx="7954340" cy="718046"/>
            <a:chOff x="3041320" y="2948068"/>
            <a:chExt cx="7954340" cy="718046"/>
          </a:xfrm>
        </p:grpSpPr>
        <p:sp>
          <p:nvSpPr>
            <p:cNvPr id="42" name="Rounded Rectangle 41"/>
            <p:cNvSpPr/>
            <p:nvPr/>
          </p:nvSpPr>
          <p:spPr>
            <a:xfrm>
              <a:off x="3041320" y="2952616"/>
              <a:ext cx="2168619" cy="710128"/>
            </a:xfrm>
            <a:prstGeom prst="roundRect">
              <a:avLst/>
            </a:prstGeom>
            <a:solidFill>
              <a:srgbClr val="0CB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8960843" y="2948068"/>
              <a:ext cx="2034817" cy="710128"/>
              <a:chOff x="8297903" y="2948068"/>
              <a:chExt cx="2034817" cy="710128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8297903" y="2948068"/>
                <a:ext cx="2034817" cy="710128"/>
              </a:xfrm>
              <a:prstGeom prst="roundRect">
                <a:avLst/>
              </a:prstGeom>
              <a:solidFill>
                <a:srgbClr val="0CB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697961" y="2987884"/>
                <a:ext cx="12298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Right</a:t>
                </a:r>
                <a:b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Experience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001498" y="2955986"/>
              <a:ext cx="2219670" cy="710128"/>
              <a:chOff x="5567956" y="2955986"/>
              <a:chExt cx="2219670" cy="710128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5567956" y="2955986"/>
                <a:ext cx="2145823" cy="710128"/>
              </a:xfrm>
              <a:prstGeom prst="roundRect">
                <a:avLst/>
              </a:prstGeom>
              <a:solidFill>
                <a:srgbClr val="0CB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00700" y="2981067"/>
                <a:ext cx="21869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Right</a:t>
                </a:r>
                <a:b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Approach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471312" y="2978353"/>
              <a:ext cx="12579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b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Technology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5197857" y="3068733"/>
              <a:ext cx="830252" cy="484632"/>
            </a:xfrm>
            <a:prstGeom prst="rightArrow">
              <a:avLst/>
            </a:prstGeom>
            <a:solidFill>
              <a:srgbClr val="0CB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8" name="Right Arrow 47"/>
            <p:cNvSpPr/>
            <p:nvPr/>
          </p:nvSpPr>
          <p:spPr>
            <a:xfrm flipH="1">
              <a:off x="8147321" y="3047977"/>
              <a:ext cx="830252" cy="484632"/>
            </a:xfrm>
            <a:prstGeom prst="rightArrow">
              <a:avLst/>
            </a:prstGeom>
            <a:solidFill>
              <a:srgbClr val="0CB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2122947" y="2523891"/>
            <a:ext cx="7954340" cy="594285"/>
          </a:xfrm>
          <a:prstGeom prst="roundRect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TextBox 51"/>
          <p:cNvSpPr txBox="1"/>
          <p:nvPr/>
        </p:nvSpPr>
        <p:spPr>
          <a:xfrm>
            <a:off x="5064000" y="2534201"/>
            <a:ext cx="2072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0CB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Team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279484" y="1227973"/>
            <a:ext cx="3762986" cy="528978"/>
          </a:xfrm>
          <a:prstGeom prst="roundRect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TextBox 53"/>
          <p:cNvSpPr txBox="1"/>
          <p:nvPr/>
        </p:nvSpPr>
        <p:spPr>
          <a:xfrm>
            <a:off x="5017435" y="1195036"/>
            <a:ext cx="238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Results</a:t>
            </a:r>
          </a:p>
        </p:txBody>
      </p:sp>
      <p:sp>
        <p:nvSpPr>
          <p:cNvPr id="55" name="Down Arrow 54"/>
          <p:cNvSpPr/>
          <p:nvPr/>
        </p:nvSpPr>
        <p:spPr>
          <a:xfrm rot="10800000">
            <a:off x="2939609" y="3118175"/>
            <a:ext cx="484632" cy="443335"/>
          </a:xfrm>
          <a:prstGeom prst="downArrow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6" name="Down Arrow 55"/>
          <p:cNvSpPr/>
          <p:nvPr/>
        </p:nvSpPr>
        <p:spPr>
          <a:xfrm rot="10800000">
            <a:off x="5924702" y="3133087"/>
            <a:ext cx="484632" cy="443335"/>
          </a:xfrm>
          <a:prstGeom prst="downArrow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Down Arrow 56"/>
          <p:cNvSpPr/>
          <p:nvPr/>
        </p:nvSpPr>
        <p:spPr>
          <a:xfrm rot="10800000">
            <a:off x="8816364" y="3114118"/>
            <a:ext cx="484632" cy="443335"/>
          </a:xfrm>
          <a:prstGeom prst="downArrow">
            <a:avLst/>
          </a:prstGeom>
          <a:solidFill>
            <a:srgbClr val="0C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Down Arrow 57"/>
          <p:cNvSpPr/>
          <p:nvPr/>
        </p:nvSpPr>
        <p:spPr>
          <a:xfrm rot="10800000">
            <a:off x="5913720" y="1789195"/>
            <a:ext cx="484632" cy="745005"/>
          </a:xfrm>
          <a:prstGeom prst="downArrow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TextBox 60"/>
          <p:cNvSpPr txBox="1"/>
          <p:nvPr/>
        </p:nvSpPr>
        <p:spPr>
          <a:xfrm>
            <a:off x="270164" y="155864"/>
            <a:ext cx="5492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CB6AE"/>
                </a:solidFill>
              </a:rPr>
              <a:t>SSM InfoTech Solutions Private Ltd. </a:t>
            </a:r>
            <a:endParaRPr lang="en-IN" sz="2800" dirty="0">
              <a:solidFill>
                <a:srgbClr val="1222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1" grpId="0" animBg="1"/>
      <p:bldP spid="52" grpId="0"/>
      <p:bldP spid="53" grpId="0" animBg="1"/>
      <p:bldP spid="54" grpId="0"/>
      <p:bldP spid="55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0164" y="155864"/>
            <a:ext cx="7443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CB6AE"/>
                </a:solidFill>
              </a:rPr>
              <a:t>SSM InfoTech Solutions Private Ltd</a:t>
            </a:r>
            <a:r>
              <a:rPr lang="en-IN" sz="2800" b="1" dirty="0" smtClean="0">
                <a:solidFill>
                  <a:srgbClr val="7F7F7F"/>
                </a:solidFill>
              </a:rPr>
              <a:t>.</a:t>
            </a:r>
            <a:r>
              <a:rPr lang="en-IN" sz="2800" b="1" dirty="0">
                <a:solidFill>
                  <a:srgbClr val="7F7F7F"/>
                </a:solidFill>
              </a:rPr>
              <a:t> </a:t>
            </a:r>
            <a:r>
              <a:rPr lang="en-IN" sz="2800" dirty="0">
                <a:solidFill>
                  <a:srgbClr val="7F7F7F"/>
                </a:solidFill>
              </a:rPr>
              <a:t>– At A Glance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423418"/>
              </p:ext>
            </p:extLst>
          </p:nvPr>
        </p:nvGraphicFramePr>
        <p:xfrm>
          <a:off x="314512" y="1243449"/>
          <a:ext cx="11537577" cy="52324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442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5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3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B w="25400" cmpd="sng">
                      <a:noFill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Establishment year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Year - 2001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Product categories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Industrial Software, Hardware,</a:t>
                      </a:r>
                      <a:r>
                        <a:rPr lang="en-US" sz="1600" kern="1200" baseline="0" dirty="0">
                          <a:effectLst/>
                        </a:rPr>
                        <a:t> System Integration &amp; Services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Profile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X force (SSM), Wonderware (by</a:t>
                      </a:r>
                      <a:r>
                        <a:rPr lang="en-US" sz="1600" kern="1200" baseline="0" dirty="0">
                          <a:effectLst/>
                        </a:rPr>
                        <a:t> AVEVA</a:t>
                      </a:r>
                      <a:r>
                        <a:rPr lang="en-US" sz="1600" kern="1200" dirty="0">
                          <a:effectLst/>
                        </a:rPr>
                        <a:t>),</a:t>
                      </a:r>
                      <a:r>
                        <a:rPr lang="en-US" sz="1600" kern="1200" baseline="0" dirty="0">
                          <a:effectLst/>
                        </a:rPr>
                        <a:t> Automation &amp; IT Solution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USP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Providing Integrated solutions of Software, Automation &amp; IT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Customers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More than 450 nos. (India &amp; abroad)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Key customers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OPaL, Reliance industries, GSFC, IOCL,</a:t>
                      </a:r>
                      <a:r>
                        <a:rPr lang="en-US" sz="1600" kern="1200" baseline="0" dirty="0">
                          <a:effectLst/>
                        </a:rPr>
                        <a:t> HPCL, BPCL, ONGC, GAIL India Ltd.,</a:t>
                      </a:r>
                      <a:r>
                        <a:rPr lang="en-US" sz="1600" kern="1200" dirty="0">
                          <a:effectLst/>
                        </a:rPr>
                        <a:t> Colgate Palmolive, Welspun, NTPC, Ultratech, Huber Group, Schneider</a:t>
                      </a:r>
                      <a:r>
                        <a:rPr lang="en-US" sz="1600" kern="1200" baseline="0" dirty="0">
                          <a:effectLst/>
                        </a:rPr>
                        <a:t> Electric, And Many More…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Industries served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Oil &amp; Gas, Power Generation, Chemical &amp; Fertilizer, Pharma, FMCG, Cement, Metals &amp; Minerals, Water</a:t>
                      </a:r>
                      <a:r>
                        <a:rPr lang="en-US" sz="1600" kern="1200" baseline="0" dirty="0">
                          <a:effectLst/>
                        </a:rPr>
                        <a:t> &amp; Waste Water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Number of employees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270+ Nos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Office address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SSM InfoTech solution pvt. ltd., 101-302, Raj palace, behind Dhiraj sons, Athwalines, Surat.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Key Executives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Mr. Sudip Vidyarthi (MD), Mr. Sachin Bhavsar (CTO), Mr. Apurva Desai (Dir. Fin. &amp; HR)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Present turnover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effectLst/>
                        </a:rPr>
                        <a:t> </a:t>
                      </a:r>
                      <a:r>
                        <a:rPr lang="en-US" sz="1600" kern="1200" dirty="0">
                          <a:effectLst/>
                        </a:rPr>
                        <a:t>INR 4500+ Lacs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effectLst/>
                        </a:rPr>
                        <a:t>External support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effectLst/>
                        </a:rPr>
                        <a:t>Created an advisory cell of  senior executives of process industries for development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1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0164" y="155864"/>
            <a:ext cx="7791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rgbClr val="0CB6AE"/>
                </a:solidFill>
              </a:rPr>
              <a:t>SSM InfoTech Solutions Private Ltd. </a:t>
            </a:r>
            <a:r>
              <a:rPr lang="en-IN" sz="2800" dirty="0"/>
              <a:t>– </a:t>
            </a:r>
            <a:r>
              <a:rPr lang="en-IN" sz="2800" dirty="0">
                <a:solidFill>
                  <a:srgbClr val="122237"/>
                </a:solidFill>
              </a:rPr>
              <a:t>Our Presence</a:t>
            </a:r>
            <a:r>
              <a:rPr lang="en-IN" sz="2800" b="1" dirty="0" smtClean="0">
                <a:solidFill>
                  <a:srgbClr val="0CB6AE"/>
                </a:solidFill>
              </a:rPr>
              <a:t> </a:t>
            </a:r>
            <a:endParaRPr lang="en-IN" sz="2800" dirty="0">
              <a:solidFill>
                <a:srgbClr val="122237"/>
              </a:solidFill>
            </a:endParaRPr>
          </a:p>
        </p:txBody>
      </p:sp>
      <p:pic>
        <p:nvPicPr>
          <p:cNvPr id="21" name="Graphic 3">
            <a:extLst>
              <a:ext uri="{FF2B5EF4-FFF2-40B4-BE49-F238E27FC236}">
                <a16:creationId xmlns:a16="http://schemas.microsoft.com/office/drawing/2014/main" xmlns="" id="{AF9EBB77-0747-43D0-9758-9E3F4DDB3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17023" y="2020994"/>
            <a:ext cx="5774692" cy="44931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A6985F-6F31-4855-A7CC-6C2B9914FBAD}"/>
              </a:ext>
            </a:extLst>
          </p:cNvPr>
          <p:cNvSpPr txBox="1"/>
          <p:nvPr/>
        </p:nvSpPr>
        <p:spPr>
          <a:xfrm>
            <a:off x="302885" y="1232851"/>
            <a:ext cx="7124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rgbClr val="122237"/>
                </a:solidFill>
              </a:rPr>
              <a:t>SSM likes to grow in all means possible and with a vision of</a:t>
            </a:r>
          </a:p>
          <a:p>
            <a:r>
              <a:rPr lang="en-IN" sz="2000" dirty="0">
                <a:solidFill>
                  <a:srgbClr val="122237"/>
                </a:solidFill>
              </a:rPr>
              <a:t>making SSM a MNC , We have tied up with Telectron of Abu Dhabi </a:t>
            </a:r>
          </a:p>
          <a:p>
            <a:r>
              <a:rPr lang="en-IN" sz="2000" dirty="0">
                <a:solidFill>
                  <a:srgbClr val="122237"/>
                </a:solidFill>
              </a:rPr>
              <a:t>as our official </a:t>
            </a:r>
            <a:r>
              <a:rPr lang="en-IN" sz="2000" dirty="0" smtClean="0">
                <a:solidFill>
                  <a:srgbClr val="122237"/>
                </a:solidFill>
              </a:rPr>
              <a:t>System Integrator</a:t>
            </a:r>
            <a:endParaRPr lang="en-IN" sz="2000" dirty="0">
              <a:solidFill>
                <a:srgbClr val="122237"/>
              </a:solidFill>
            </a:endParaRPr>
          </a:p>
          <a:p>
            <a:endParaRPr lang="en-IN" sz="2000" dirty="0">
              <a:solidFill>
                <a:srgbClr val="122237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629590-575B-441B-B2D8-38020D7F0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77" y="2482094"/>
            <a:ext cx="2324100" cy="7048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8A6985F-6F31-4855-A7CC-6C2B9914FBAD}"/>
              </a:ext>
            </a:extLst>
          </p:cNvPr>
          <p:cNvSpPr txBox="1"/>
          <p:nvPr/>
        </p:nvSpPr>
        <p:spPr>
          <a:xfrm>
            <a:off x="121023" y="3624762"/>
            <a:ext cx="62302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solidFill>
                  <a:srgbClr val="122237"/>
                </a:solidFill>
              </a:rPr>
              <a:t>Our Representatives and support team is also available at: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rgbClr val="122237"/>
                </a:solidFill>
              </a:rPr>
              <a:t>Mumbai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rgbClr val="122237"/>
                </a:solidFill>
              </a:rPr>
              <a:t>Pune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rgbClr val="122237"/>
                </a:solidFill>
              </a:rPr>
              <a:t>Delhi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rgbClr val="122237"/>
                </a:solidFill>
              </a:rPr>
              <a:t>Bangalore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rgbClr val="122237"/>
                </a:solidFill>
              </a:rPr>
              <a:t>Ahmedabad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122237"/>
                </a:solidFill>
              </a:rPr>
              <a:t>Singrauli</a:t>
            </a:r>
            <a:endParaRPr lang="en-IN" sz="2000" dirty="0" smtClean="0">
              <a:solidFill>
                <a:srgbClr val="122237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rgbClr val="122237"/>
                </a:solidFill>
              </a:rPr>
              <a:t>Kolkata</a:t>
            </a:r>
          </a:p>
        </p:txBody>
      </p:sp>
    </p:spTree>
    <p:extLst>
      <p:ext uri="{BB962C8B-B14F-4D97-AF65-F5344CB8AC3E}">
        <p14:creationId xmlns:p14="http://schemas.microsoft.com/office/powerpoint/2010/main" val="1065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64F27D-45EC-48DE-8B20-B48E614FD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462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CB6AE"/>
              </a:gs>
              <a:gs pos="100000">
                <a:srgbClr val="12223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673564" y="1889581"/>
            <a:ext cx="2946400" cy="2944812"/>
          </a:xfrm>
          <a:prstGeom prst="ellipse">
            <a:avLst/>
          </a:prstGeom>
          <a:solidFill>
            <a:schemeClr val="tx1">
              <a:lumMod val="50000"/>
              <a:lumOff val="50000"/>
              <a:alpha val="92000"/>
            </a:schemeClr>
          </a:solidFill>
          <a:ln w="3492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32466" y="2992286"/>
            <a:ext cx="302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Our Customers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4150" y="-1"/>
            <a:ext cx="11971271" cy="6858001"/>
            <a:chOff x="114150" y="-1"/>
            <a:chExt cx="11971271" cy="6858001"/>
          </a:xfrm>
        </p:grpSpPr>
        <p:grpSp>
          <p:nvGrpSpPr>
            <p:cNvPr id="7" name="Group 6"/>
            <p:cNvGrpSpPr/>
            <p:nvPr/>
          </p:nvGrpSpPr>
          <p:grpSpPr>
            <a:xfrm>
              <a:off x="3148764" y="509575"/>
              <a:ext cx="5781176" cy="6196428"/>
              <a:chOff x="3129714" y="420442"/>
              <a:chExt cx="5781176" cy="6196428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3129714" y="420442"/>
                <a:ext cx="5781176" cy="6196428"/>
                <a:chOff x="3129714" y="420442"/>
                <a:chExt cx="5781176" cy="6196428"/>
              </a:xfrm>
            </p:grpSpPr>
            <p:sp>
              <p:nvSpPr>
                <p:cNvPr id="72" name="Freeform 71"/>
                <p:cNvSpPr>
                  <a:spLocks/>
                </p:cNvSpPr>
                <p:nvPr/>
              </p:nvSpPr>
              <p:spPr bwMode="auto">
                <a:xfrm rot="17093538">
                  <a:off x="5028214" y="3004110"/>
                  <a:ext cx="1238906" cy="4396858"/>
                </a:xfrm>
                <a:custGeom>
                  <a:avLst/>
                  <a:gdLst>
                    <a:gd name="T0" fmla="*/ 428 w 428"/>
                    <a:gd name="T1" fmla="*/ 1472 h 1472"/>
                    <a:gd name="T2" fmla="*/ 0 w 428"/>
                    <a:gd name="T3" fmla="*/ 736 h 1472"/>
                    <a:gd name="T4" fmla="*/ 428 w 428"/>
                    <a:gd name="T5" fmla="*/ 0 h 1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8" h="1472">
                      <a:moveTo>
                        <a:pt x="428" y="1472"/>
                      </a:moveTo>
                      <a:cubicBezTo>
                        <a:pt x="172" y="1326"/>
                        <a:pt x="0" y="1051"/>
                        <a:pt x="0" y="736"/>
                      </a:cubicBezTo>
                      <a:cubicBezTo>
                        <a:pt x="0" y="420"/>
                        <a:pt x="172" y="145"/>
                        <a:pt x="428" y="0"/>
                      </a:cubicBezTo>
                    </a:path>
                  </a:pathLst>
                </a:custGeom>
                <a:noFill/>
                <a:ln w="5080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3612398" y="1204119"/>
                  <a:ext cx="1277938" cy="4392612"/>
                </a:xfrm>
                <a:custGeom>
                  <a:avLst/>
                  <a:gdLst>
                    <a:gd name="T0" fmla="*/ 428 w 428"/>
                    <a:gd name="T1" fmla="*/ 1472 h 1472"/>
                    <a:gd name="T2" fmla="*/ 0 w 428"/>
                    <a:gd name="T3" fmla="*/ 736 h 1472"/>
                    <a:gd name="T4" fmla="*/ 428 w 428"/>
                    <a:gd name="T5" fmla="*/ 0 h 1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8" h="1472">
                      <a:moveTo>
                        <a:pt x="428" y="1472"/>
                      </a:moveTo>
                      <a:cubicBezTo>
                        <a:pt x="172" y="1326"/>
                        <a:pt x="0" y="1051"/>
                        <a:pt x="0" y="736"/>
                      </a:cubicBezTo>
                      <a:cubicBezTo>
                        <a:pt x="0" y="420"/>
                        <a:pt x="172" y="145"/>
                        <a:pt x="428" y="0"/>
                      </a:cubicBezTo>
                    </a:path>
                  </a:pathLst>
                </a:custGeom>
                <a:noFill/>
                <a:ln w="5080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4" name="Oval 73"/>
                <p:cNvSpPr>
                  <a:spLocks noChangeArrowheads="1"/>
                </p:cNvSpPr>
                <p:nvPr/>
              </p:nvSpPr>
              <p:spPr bwMode="auto">
                <a:xfrm>
                  <a:off x="3129714" y="2910681"/>
                  <a:ext cx="979488" cy="97948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5" name="Oval 74"/>
                <p:cNvSpPr>
                  <a:spLocks noChangeArrowheads="1"/>
                </p:cNvSpPr>
                <p:nvPr/>
              </p:nvSpPr>
              <p:spPr bwMode="auto">
                <a:xfrm>
                  <a:off x="3552073" y="4263231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76" name="Oval 75"/>
                <p:cNvSpPr>
                  <a:spLocks noChangeArrowheads="1"/>
                </p:cNvSpPr>
                <p:nvPr/>
              </p:nvSpPr>
              <p:spPr bwMode="auto">
                <a:xfrm>
                  <a:off x="3552073" y="1556544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 rot="6205441">
                  <a:off x="5803064" y="-895553"/>
                  <a:ext cx="1760622" cy="4392612"/>
                  <a:chOff x="1727867" y="1204119"/>
                  <a:chExt cx="1760622" cy="4392612"/>
                </a:xfrm>
              </p:grpSpPr>
              <p:sp>
                <p:nvSpPr>
                  <p:cNvPr id="83" name="Freeform 82"/>
                  <p:cNvSpPr>
                    <a:spLocks/>
                  </p:cNvSpPr>
                  <p:nvPr/>
                </p:nvSpPr>
                <p:spPr bwMode="auto">
                  <a:xfrm>
                    <a:off x="2210551" y="1204119"/>
                    <a:ext cx="1277938" cy="4392612"/>
                  </a:xfrm>
                  <a:custGeom>
                    <a:avLst/>
                    <a:gdLst>
                      <a:gd name="T0" fmla="*/ 428 w 428"/>
                      <a:gd name="T1" fmla="*/ 1472 h 1472"/>
                      <a:gd name="T2" fmla="*/ 0 w 428"/>
                      <a:gd name="T3" fmla="*/ 736 h 1472"/>
                      <a:gd name="T4" fmla="*/ 428 w 428"/>
                      <a:gd name="T5" fmla="*/ 0 h 14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8" h="1472">
                        <a:moveTo>
                          <a:pt x="428" y="1472"/>
                        </a:moveTo>
                        <a:cubicBezTo>
                          <a:pt x="172" y="1326"/>
                          <a:pt x="0" y="1051"/>
                          <a:pt x="0" y="736"/>
                        </a:cubicBezTo>
                        <a:cubicBezTo>
                          <a:pt x="0" y="420"/>
                          <a:pt x="172" y="145"/>
                          <a:pt x="428" y="0"/>
                        </a:cubicBezTo>
                      </a:path>
                    </a:pathLst>
                  </a:custGeom>
                  <a:noFill/>
                  <a:ln w="50800" cap="rnd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84" name="Oval 83"/>
                  <p:cNvSpPr>
                    <a:spLocks noChangeArrowheads="1"/>
                  </p:cNvSpPr>
                  <p:nvPr/>
                </p:nvSpPr>
                <p:spPr bwMode="auto">
                  <a:xfrm rot="15394559">
                    <a:off x="1727867" y="2910681"/>
                    <a:ext cx="979488" cy="97948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85" name="Oval 84"/>
                  <p:cNvSpPr>
                    <a:spLocks noChangeArrowheads="1"/>
                  </p:cNvSpPr>
                  <p:nvPr/>
                </p:nvSpPr>
                <p:spPr bwMode="auto">
                  <a:xfrm rot="15394559">
                    <a:off x="2150226" y="4263231"/>
                    <a:ext cx="979488" cy="9779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86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2150226" y="1556544"/>
                    <a:ext cx="979488" cy="9779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 rot="12573327">
                  <a:off x="7150268" y="2224258"/>
                  <a:ext cx="1760622" cy="4392612"/>
                  <a:chOff x="1727867" y="1204119"/>
                  <a:chExt cx="1760622" cy="4392612"/>
                </a:xfrm>
              </p:grpSpPr>
              <p:sp>
                <p:nvSpPr>
                  <p:cNvPr id="79" name="Freeform 78"/>
                  <p:cNvSpPr>
                    <a:spLocks/>
                  </p:cNvSpPr>
                  <p:nvPr/>
                </p:nvSpPr>
                <p:spPr bwMode="auto">
                  <a:xfrm rot="30347">
                    <a:off x="2210551" y="1204119"/>
                    <a:ext cx="1277938" cy="4392612"/>
                  </a:xfrm>
                  <a:custGeom>
                    <a:avLst/>
                    <a:gdLst>
                      <a:gd name="T0" fmla="*/ 428 w 428"/>
                      <a:gd name="T1" fmla="*/ 1472 h 1472"/>
                      <a:gd name="T2" fmla="*/ 0 w 428"/>
                      <a:gd name="T3" fmla="*/ 736 h 1472"/>
                      <a:gd name="T4" fmla="*/ 428 w 428"/>
                      <a:gd name="T5" fmla="*/ 0 h 14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8" h="1472">
                        <a:moveTo>
                          <a:pt x="428" y="1472"/>
                        </a:moveTo>
                        <a:cubicBezTo>
                          <a:pt x="172" y="1326"/>
                          <a:pt x="0" y="1051"/>
                          <a:pt x="0" y="736"/>
                        </a:cubicBezTo>
                        <a:cubicBezTo>
                          <a:pt x="0" y="420"/>
                          <a:pt x="172" y="145"/>
                          <a:pt x="428" y="0"/>
                        </a:cubicBezTo>
                      </a:path>
                    </a:pathLst>
                  </a:custGeom>
                  <a:noFill/>
                  <a:ln w="50800" cap="rnd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80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727867" y="2910681"/>
                    <a:ext cx="979488" cy="979487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81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150226" y="4263231"/>
                    <a:ext cx="979488" cy="9779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  <p:sp>
                <p:nvSpPr>
                  <p:cNvPr id="82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150226" y="1556544"/>
                    <a:ext cx="979488" cy="97790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/>
                  </a:p>
                </p:txBody>
              </p:sp>
            </p:grpSp>
          </p:grpSp>
          <p:sp>
            <p:nvSpPr>
              <p:cNvPr id="71" name="Oval 70"/>
              <p:cNvSpPr>
                <a:spLocks noChangeArrowheads="1"/>
              </p:cNvSpPr>
              <p:nvPr/>
            </p:nvSpPr>
            <p:spPr bwMode="auto">
              <a:xfrm>
                <a:off x="4871426" y="5271468"/>
                <a:ext cx="979488" cy="977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485" y="658249"/>
              <a:ext cx="903252" cy="9032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195" y="624877"/>
              <a:ext cx="614085" cy="76202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734" y="1422227"/>
              <a:ext cx="560859" cy="5734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3" r="20026" b="26246"/>
            <a:stretch/>
          </p:blipFill>
          <p:spPr>
            <a:xfrm>
              <a:off x="8236784" y="3065158"/>
              <a:ext cx="942975" cy="53503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718099" y="0"/>
              <a:ext cx="2881574" cy="6857999"/>
              <a:chOff x="1718099" y="0"/>
              <a:chExt cx="2881574" cy="6857999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718099" y="0"/>
                <a:ext cx="2881574" cy="6857999"/>
                <a:chOff x="2971396" y="301721"/>
                <a:chExt cx="2750709" cy="6857999"/>
              </a:xfrm>
            </p:grpSpPr>
            <p:sp>
              <p:nvSpPr>
                <p:cNvPr id="66" name="Freeform 13"/>
                <p:cNvSpPr>
                  <a:spLocks/>
                </p:cNvSpPr>
                <p:nvPr/>
              </p:nvSpPr>
              <p:spPr bwMode="auto">
                <a:xfrm>
                  <a:off x="3498168" y="301721"/>
                  <a:ext cx="2223937" cy="6857999"/>
                </a:xfrm>
                <a:custGeom>
                  <a:avLst/>
                  <a:gdLst>
                    <a:gd name="T0" fmla="*/ 428 w 428"/>
                    <a:gd name="T1" fmla="*/ 1472 h 1472"/>
                    <a:gd name="T2" fmla="*/ 0 w 428"/>
                    <a:gd name="T3" fmla="*/ 736 h 1472"/>
                    <a:gd name="T4" fmla="*/ 428 w 428"/>
                    <a:gd name="T5" fmla="*/ 0 h 1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8" h="1472">
                      <a:moveTo>
                        <a:pt x="428" y="1472"/>
                      </a:moveTo>
                      <a:cubicBezTo>
                        <a:pt x="172" y="1326"/>
                        <a:pt x="0" y="1051"/>
                        <a:pt x="0" y="736"/>
                      </a:cubicBezTo>
                      <a:cubicBezTo>
                        <a:pt x="0" y="420"/>
                        <a:pt x="172" y="145"/>
                        <a:pt x="428" y="0"/>
                      </a:cubicBezTo>
                    </a:path>
                  </a:pathLst>
                </a:custGeom>
                <a:noFill/>
                <a:ln w="5080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Oval 9"/>
                <p:cNvSpPr>
                  <a:spLocks noChangeArrowheads="1"/>
                </p:cNvSpPr>
                <p:nvPr/>
              </p:nvSpPr>
              <p:spPr bwMode="auto">
                <a:xfrm>
                  <a:off x="2971396" y="3314700"/>
                  <a:ext cx="979488" cy="97948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Oval 10"/>
                <p:cNvSpPr>
                  <a:spLocks noChangeArrowheads="1"/>
                </p:cNvSpPr>
                <p:nvPr/>
              </p:nvSpPr>
              <p:spPr bwMode="auto">
                <a:xfrm>
                  <a:off x="3349678" y="4676486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Oval 11"/>
                <p:cNvSpPr>
                  <a:spLocks noChangeArrowheads="1"/>
                </p:cNvSpPr>
                <p:nvPr/>
              </p:nvSpPr>
              <p:spPr bwMode="auto">
                <a:xfrm>
                  <a:off x="3274950" y="1960563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4" name="Oval 10"/>
              <p:cNvSpPr>
                <a:spLocks noChangeArrowheads="1"/>
              </p:cNvSpPr>
              <p:nvPr/>
            </p:nvSpPr>
            <p:spPr bwMode="auto">
              <a:xfrm>
                <a:off x="2897261" y="379550"/>
                <a:ext cx="1026088" cy="977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10"/>
              <p:cNvSpPr>
                <a:spLocks noChangeArrowheads="1"/>
              </p:cNvSpPr>
              <p:nvPr/>
            </p:nvSpPr>
            <p:spPr bwMode="auto">
              <a:xfrm>
                <a:off x="2976010" y="5569222"/>
                <a:ext cx="1026088" cy="977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503" y="4460847"/>
              <a:ext cx="915288" cy="5363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667" y="5539173"/>
              <a:ext cx="844653" cy="27310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621" y="5788543"/>
              <a:ext cx="900980" cy="19990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466" y="4686350"/>
              <a:ext cx="854669" cy="3730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551" y="3171169"/>
              <a:ext cx="659793" cy="66310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990" y="1840147"/>
              <a:ext cx="812088" cy="6305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854" y="1985543"/>
              <a:ext cx="695499" cy="29816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642" y="3206558"/>
              <a:ext cx="684807" cy="57579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619" y="4594176"/>
              <a:ext cx="850800" cy="5317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326" y="551248"/>
              <a:ext cx="650837" cy="643027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114150" y="-1"/>
              <a:ext cx="2835390" cy="6857999"/>
              <a:chOff x="1838173" y="0"/>
              <a:chExt cx="2835390" cy="6857999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1838173" y="0"/>
                <a:ext cx="2835390" cy="6857999"/>
                <a:chOff x="3086017" y="301721"/>
                <a:chExt cx="2706620" cy="6857999"/>
              </a:xfrm>
            </p:grpSpPr>
            <p:sp>
              <p:nvSpPr>
                <p:cNvPr id="59" name="Freeform 13"/>
                <p:cNvSpPr>
                  <a:spLocks/>
                </p:cNvSpPr>
                <p:nvPr/>
              </p:nvSpPr>
              <p:spPr bwMode="auto">
                <a:xfrm>
                  <a:off x="3568700" y="301721"/>
                  <a:ext cx="2223937" cy="6857999"/>
                </a:xfrm>
                <a:custGeom>
                  <a:avLst/>
                  <a:gdLst>
                    <a:gd name="T0" fmla="*/ 428 w 428"/>
                    <a:gd name="T1" fmla="*/ 1472 h 1472"/>
                    <a:gd name="T2" fmla="*/ 0 w 428"/>
                    <a:gd name="T3" fmla="*/ 736 h 1472"/>
                    <a:gd name="T4" fmla="*/ 428 w 428"/>
                    <a:gd name="T5" fmla="*/ 0 h 1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8" h="1472">
                      <a:moveTo>
                        <a:pt x="428" y="1472"/>
                      </a:moveTo>
                      <a:cubicBezTo>
                        <a:pt x="172" y="1326"/>
                        <a:pt x="0" y="1051"/>
                        <a:pt x="0" y="736"/>
                      </a:cubicBezTo>
                      <a:cubicBezTo>
                        <a:pt x="0" y="420"/>
                        <a:pt x="172" y="145"/>
                        <a:pt x="428" y="0"/>
                      </a:cubicBezTo>
                    </a:path>
                  </a:pathLst>
                </a:custGeom>
                <a:noFill/>
                <a:ln w="5080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Oval 9"/>
                <p:cNvSpPr>
                  <a:spLocks noChangeArrowheads="1"/>
                </p:cNvSpPr>
                <p:nvPr/>
              </p:nvSpPr>
              <p:spPr bwMode="auto">
                <a:xfrm>
                  <a:off x="3086017" y="3314700"/>
                  <a:ext cx="979488" cy="97948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Oval 10"/>
                <p:cNvSpPr>
                  <a:spLocks noChangeArrowheads="1"/>
                </p:cNvSpPr>
                <p:nvPr/>
              </p:nvSpPr>
              <p:spPr bwMode="auto">
                <a:xfrm>
                  <a:off x="3455477" y="4676486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Oval 11"/>
                <p:cNvSpPr>
                  <a:spLocks noChangeArrowheads="1"/>
                </p:cNvSpPr>
                <p:nvPr/>
              </p:nvSpPr>
              <p:spPr bwMode="auto">
                <a:xfrm>
                  <a:off x="3416016" y="1960563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7" name="Oval 10"/>
              <p:cNvSpPr>
                <a:spLocks noChangeArrowheads="1"/>
              </p:cNvSpPr>
              <p:nvPr/>
            </p:nvSpPr>
            <p:spPr bwMode="auto">
              <a:xfrm>
                <a:off x="2897261" y="379550"/>
                <a:ext cx="1026088" cy="977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10"/>
              <p:cNvSpPr>
                <a:spLocks noChangeArrowheads="1"/>
              </p:cNvSpPr>
              <p:nvPr/>
            </p:nvSpPr>
            <p:spPr bwMode="auto">
              <a:xfrm>
                <a:off x="2985246" y="5559986"/>
                <a:ext cx="1026088" cy="977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941" y="5648445"/>
              <a:ext cx="453949" cy="78865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103" y="627278"/>
              <a:ext cx="782826" cy="43490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92" y="1950848"/>
              <a:ext cx="816664" cy="4376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12" y="3247737"/>
              <a:ext cx="680153" cy="53461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428" y="4770023"/>
              <a:ext cx="822858" cy="2057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523" y="6000213"/>
              <a:ext cx="865487" cy="133619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 flipH="1">
              <a:off x="7777721" y="-1"/>
              <a:ext cx="2833480" cy="6853380"/>
              <a:chOff x="1838173" y="0"/>
              <a:chExt cx="2835390" cy="6857999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838173" y="0"/>
                <a:ext cx="2835390" cy="6857999"/>
                <a:chOff x="3086017" y="301721"/>
                <a:chExt cx="2706620" cy="6857999"/>
              </a:xfrm>
            </p:grpSpPr>
            <p:sp>
              <p:nvSpPr>
                <p:cNvPr id="52" name="Freeform 13"/>
                <p:cNvSpPr>
                  <a:spLocks/>
                </p:cNvSpPr>
                <p:nvPr/>
              </p:nvSpPr>
              <p:spPr bwMode="auto">
                <a:xfrm>
                  <a:off x="3568700" y="301721"/>
                  <a:ext cx="2223937" cy="6857999"/>
                </a:xfrm>
                <a:custGeom>
                  <a:avLst/>
                  <a:gdLst>
                    <a:gd name="T0" fmla="*/ 428 w 428"/>
                    <a:gd name="T1" fmla="*/ 1472 h 1472"/>
                    <a:gd name="T2" fmla="*/ 0 w 428"/>
                    <a:gd name="T3" fmla="*/ 736 h 1472"/>
                    <a:gd name="T4" fmla="*/ 428 w 428"/>
                    <a:gd name="T5" fmla="*/ 0 h 1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8" h="1472">
                      <a:moveTo>
                        <a:pt x="428" y="1472"/>
                      </a:moveTo>
                      <a:cubicBezTo>
                        <a:pt x="172" y="1326"/>
                        <a:pt x="0" y="1051"/>
                        <a:pt x="0" y="736"/>
                      </a:cubicBezTo>
                      <a:cubicBezTo>
                        <a:pt x="0" y="420"/>
                        <a:pt x="172" y="145"/>
                        <a:pt x="428" y="0"/>
                      </a:cubicBezTo>
                    </a:path>
                  </a:pathLst>
                </a:custGeom>
                <a:noFill/>
                <a:ln w="5080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3086017" y="3314700"/>
                  <a:ext cx="979488" cy="97948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Oval 10"/>
                <p:cNvSpPr>
                  <a:spLocks noChangeArrowheads="1"/>
                </p:cNvSpPr>
                <p:nvPr/>
              </p:nvSpPr>
              <p:spPr bwMode="auto">
                <a:xfrm>
                  <a:off x="3455477" y="4676486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Oval 11"/>
                <p:cNvSpPr>
                  <a:spLocks noChangeArrowheads="1"/>
                </p:cNvSpPr>
                <p:nvPr/>
              </p:nvSpPr>
              <p:spPr bwMode="auto">
                <a:xfrm>
                  <a:off x="3416016" y="1960563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2897261" y="379550"/>
                <a:ext cx="1026088" cy="977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0"/>
              <p:cNvSpPr>
                <a:spLocks noChangeArrowheads="1"/>
              </p:cNvSpPr>
              <p:nvPr/>
            </p:nvSpPr>
            <p:spPr bwMode="auto">
              <a:xfrm>
                <a:off x="2985246" y="5559986"/>
                <a:ext cx="1026088" cy="977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940" y="621830"/>
              <a:ext cx="858086" cy="48440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625" y="1764127"/>
              <a:ext cx="546932" cy="6891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8388" y="3219640"/>
              <a:ext cx="741560" cy="5561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641" y="4613531"/>
              <a:ext cx="891493" cy="34827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211" y="5834076"/>
              <a:ext cx="605981" cy="492736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 flipH="1">
              <a:off x="9251941" y="4620"/>
              <a:ext cx="2833480" cy="6853380"/>
              <a:chOff x="1838173" y="0"/>
              <a:chExt cx="2835390" cy="6857999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838173" y="0"/>
                <a:ext cx="2835390" cy="6857999"/>
                <a:chOff x="3086017" y="301721"/>
                <a:chExt cx="2706620" cy="6857999"/>
              </a:xfrm>
            </p:grpSpPr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3568700" y="301721"/>
                  <a:ext cx="2223937" cy="6857999"/>
                </a:xfrm>
                <a:custGeom>
                  <a:avLst/>
                  <a:gdLst>
                    <a:gd name="T0" fmla="*/ 428 w 428"/>
                    <a:gd name="T1" fmla="*/ 1472 h 1472"/>
                    <a:gd name="T2" fmla="*/ 0 w 428"/>
                    <a:gd name="T3" fmla="*/ 736 h 1472"/>
                    <a:gd name="T4" fmla="*/ 428 w 428"/>
                    <a:gd name="T5" fmla="*/ 0 h 1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8" h="1472">
                      <a:moveTo>
                        <a:pt x="428" y="1472"/>
                      </a:moveTo>
                      <a:cubicBezTo>
                        <a:pt x="172" y="1326"/>
                        <a:pt x="0" y="1051"/>
                        <a:pt x="0" y="736"/>
                      </a:cubicBezTo>
                      <a:cubicBezTo>
                        <a:pt x="0" y="420"/>
                        <a:pt x="172" y="145"/>
                        <a:pt x="428" y="0"/>
                      </a:cubicBezTo>
                    </a:path>
                  </a:pathLst>
                </a:custGeom>
                <a:noFill/>
                <a:ln w="5080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Oval 9"/>
                <p:cNvSpPr>
                  <a:spLocks noChangeArrowheads="1"/>
                </p:cNvSpPr>
                <p:nvPr/>
              </p:nvSpPr>
              <p:spPr bwMode="auto">
                <a:xfrm>
                  <a:off x="3086017" y="3314700"/>
                  <a:ext cx="979488" cy="979487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al 10"/>
                <p:cNvSpPr>
                  <a:spLocks noChangeArrowheads="1"/>
                </p:cNvSpPr>
                <p:nvPr/>
              </p:nvSpPr>
              <p:spPr bwMode="auto">
                <a:xfrm>
                  <a:off x="3455477" y="4676486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Oval 11"/>
                <p:cNvSpPr>
                  <a:spLocks noChangeArrowheads="1"/>
                </p:cNvSpPr>
                <p:nvPr/>
              </p:nvSpPr>
              <p:spPr bwMode="auto">
                <a:xfrm>
                  <a:off x="3416016" y="1960563"/>
                  <a:ext cx="979488" cy="9779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" name="Oval 10"/>
              <p:cNvSpPr>
                <a:spLocks noChangeArrowheads="1"/>
              </p:cNvSpPr>
              <p:nvPr/>
            </p:nvSpPr>
            <p:spPr bwMode="auto">
              <a:xfrm>
                <a:off x="2897261" y="379550"/>
                <a:ext cx="1026088" cy="977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2985246" y="5559986"/>
                <a:ext cx="1026088" cy="9779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6974" y="693507"/>
              <a:ext cx="845613" cy="39638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9547" y="1859956"/>
              <a:ext cx="588814" cy="58881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7974" y="3152697"/>
              <a:ext cx="662386" cy="692494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947" y="4728998"/>
              <a:ext cx="968085" cy="39826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853" y="5839812"/>
              <a:ext cx="820190" cy="410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9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33061" y="732909"/>
            <a:ext cx="3917860" cy="5461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28712" y="2028742"/>
            <a:ext cx="3070254" cy="2878282"/>
            <a:chOff x="4665974" y="1641764"/>
            <a:chExt cx="2919390" cy="287828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665974" y="1641764"/>
              <a:ext cx="2919390" cy="2878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65975" y="2111409"/>
              <a:ext cx="2919389" cy="193899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Solutions</a:t>
              </a:r>
            </a:p>
            <a:p>
              <a:pPr lvl="1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X-Force</a:t>
              </a:r>
            </a:p>
            <a:p>
              <a:pPr lvl="1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Wonderware</a:t>
              </a:r>
            </a:p>
            <a:p>
              <a:pPr lvl="1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Other Software Support</a:t>
              </a:r>
            </a:p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36949" y="2020406"/>
            <a:ext cx="2878282" cy="2878282"/>
            <a:chOff x="4707082" y="1641764"/>
            <a:chExt cx="2878282" cy="2878282"/>
          </a:xfrm>
        </p:grpSpPr>
        <p:sp>
          <p:nvSpPr>
            <p:cNvPr id="7" name="Rectangle 6"/>
            <p:cNvSpPr/>
            <p:nvPr/>
          </p:nvSpPr>
          <p:spPr>
            <a:xfrm>
              <a:off x="4707082" y="1641764"/>
              <a:ext cx="2878282" cy="2878282"/>
            </a:xfrm>
            <a:prstGeom prst="rect">
              <a:avLst/>
            </a:prstGeom>
            <a:solidFill>
              <a:srgbClr val="0CB6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83181" y="2111409"/>
              <a:ext cx="2484976" cy="1247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Hardware Supply</a:t>
              </a:r>
            </a:p>
            <a:p>
              <a:pPr lvl="1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Spares</a:t>
              </a:r>
            </a:p>
            <a:p>
              <a:pPr lvl="1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Automation Spares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53214" y="2020406"/>
            <a:ext cx="3200432" cy="2878282"/>
            <a:chOff x="4707082" y="1641764"/>
            <a:chExt cx="2878283" cy="287828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4707082" y="1641764"/>
              <a:ext cx="2878282" cy="28782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07082" y="2111409"/>
              <a:ext cx="2878283" cy="16619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Offerings</a:t>
              </a:r>
            </a:p>
            <a:p>
              <a:pPr lvl="1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Services </a:t>
              </a:r>
            </a:p>
            <a:p>
              <a:pPr lvl="1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Automation Services</a:t>
              </a:r>
            </a:p>
            <a:p>
              <a:pPr lvl="1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Trainings – L&amp;D Center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0164" y="155864"/>
            <a:ext cx="7561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0CB6AE"/>
                </a:solidFill>
              </a:rPr>
              <a:t>SSM InfoTech Solutions Private Ltd</a:t>
            </a:r>
            <a:r>
              <a:rPr lang="en-IN" sz="2800" dirty="0">
                <a:solidFill>
                  <a:srgbClr val="7F7F7F"/>
                </a:solidFill>
              </a:rPr>
              <a:t>. – </a:t>
            </a:r>
            <a:r>
              <a:rPr lang="en-IN" sz="2800" b="1" dirty="0">
                <a:solidFill>
                  <a:srgbClr val="7F7F7F"/>
                </a:solidFill>
              </a:rPr>
              <a:t>Work Profile</a:t>
            </a:r>
          </a:p>
        </p:txBody>
      </p:sp>
    </p:spTree>
    <p:extLst>
      <p:ext uri="{BB962C8B-B14F-4D97-AF65-F5344CB8AC3E}">
        <p14:creationId xmlns:p14="http://schemas.microsoft.com/office/powerpoint/2010/main" val="11262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80553"/>
              </p:ext>
            </p:extLst>
          </p:nvPr>
        </p:nvGraphicFramePr>
        <p:xfrm>
          <a:off x="608775" y="1639932"/>
          <a:ext cx="5319736" cy="44653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319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50" dirty="0"/>
                        <a:t>Product List</a:t>
                      </a:r>
                      <a:endParaRPr lang="en-US" sz="1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AIMS - Alarm Information Management System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EMS - Energy Monitoring System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UIS - Utility Information System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CMS - Calibration Management System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DON - Documentation Node / Document Management System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SOE – Sequence of Events (Triconex &amp; Quantum PLCs)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XRS – X-Force Reporting Package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X-Interface for Pollution data Integration (GPCB)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ABT (Availability based Tariff) Real Time  Monitoring System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E-Logsheet – Process + Condition Monitoring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523934"/>
              </p:ext>
            </p:extLst>
          </p:nvPr>
        </p:nvGraphicFramePr>
        <p:xfrm>
          <a:off x="6228163" y="1639933"/>
          <a:ext cx="5319736" cy="445008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5319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50" kern="1200" dirty="0"/>
                        <a:t>Product List</a:t>
                      </a:r>
                      <a:endParaRPr lang="en-US" sz="16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kern="1200" dirty="0">
                          <a:effectLst/>
                        </a:rPr>
                        <a:t>X-Force EVMS - Emergency Messaging System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dirty="0">
                          <a:effectLst/>
                        </a:rPr>
                        <a:t>X-Force WBMS - Weigh Bridge Management System</a:t>
                      </a:r>
                      <a:endParaRPr lang="en-US" sz="15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Gateways for DCS,PLC,SCADA Integration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X-info CRM Package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COMS Complaint Management System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Mobile Reporting - Mobile Application</a:t>
                      </a:r>
                      <a:r>
                        <a:rPr lang="en-US" sz="1550" kern="1200" baseline="0" dirty="0">
                          <a:effectLst/>
                        </a:rPr>
                        <a:t> modules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RCA - Root</a:t>
                      </a:r>
                      <a:r>
                        <a:rPr lang="en-US" sz="1550" kern="1200" baseline="0" dirty="0">
                          <a:effectLst/>
                        </a:rPr>
                        <a:t> Cause Analysis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Historian - Unit History Node (UHN) / Historian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MMTS - Motor Maintenance and Tracking Software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kern="1200" dirty="0">
                          <a:effectLst/>
                        </a:rPr>
                        <a:t>X-Force Telecom Infrastructure Management System(JIO)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dirty="0">
                          <a:effectLst/>
                        </a:rPr>
                        <a:t>And</a:t>
                      </a:r>
                      <a:r>
                        <a:rPr lang="en-US" sz="1650" baseline="0" dirty="0">
                          <a:effectLst/>
                        </a:rPr>
                        <a:t> Many More.. Customized Solutions as Per Requirement</a:t>
                      </a:r>
                      <a:endParaRPr lang="en-US" sz="165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0164" y="155864"/>
            <a:ext cx="4357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0CB6AE"/>
                </a:solidFill>
              </a:rPr>
              <a:t>Software Solutions </a:t>
            </a:r>
            <a:r>
              <a:rPr lang="en-IN" sz="2800" dirty="0">
                <a:solidFill>
                  <a:srgbClr val="7F7F7F"/>
                </a:solidFill>
              </a:rPr>
              <a:t>– </a:t>
            </a:r>
            <a:r>
              <a:rPr lang="en-IN" sz="2800" b="1" dirty="0">
                <a:solidFill>
                  <a:srgbClr val="7F7F7F"/>
                </a:solidFill>
              </a:rPr>
              <a:t>X-Force</a:t>
            </a:r>
          </a:p>
        </p:txBody>
      </p:sp>
    </p:spTree>
    <p:extLst>
      <p:ext uri="{BB962C8B-B14F-4D97-AF65-F5344CB8AC3E}">
        <p14:creationId xmlns:p14="http://schemas.microsoft.com/office/powerpoint/2010/main" val="48983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64" y="155864"/>
            <a:ext cx="520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0CB6AE"/>
                </a:solidFill>
              </a:rPr>
              <a:t>Software Solutions </a:t>
            </a:r>
            <a:r>
              <a:rPr lang="en-IN" sz="2800" dirty="0"/>
              <a:t>– </a:t>
            </a:r>
            <a:r>
              <a:rPr lang="en-IN" sz="2800" b="1" dirty="0">
                <a:solidFill>
                  <a:srgbClr val="122237"/>
                </a:solidFill>
              </a:rPr>
              <a:t>Wonderware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5340927"/>
            <a:ext cx="2258084" cy="9842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4100" y="5776789"/>
            <a:ext cx="9867900" cy="125247"/>
          </a:xfrm>
          <a:prstGeom prst="rect">
            <a:avLst/>
          </a:prstGeom>
          <a:solidFill>
            <a:srgbClr val="122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0" name="Group 19"/>
          <p:cNvGrpSpPr/>
          <p:nvPr/>
        </p:nvGrpSpPr>
        <p:grpSpPr>
          <a:xfrm>
            <a:off x="3016625" y="5583866"/>
            <a:ext cx="9011764" cy="502100"/>
            <a:chOff x="2455512" y="5583866"/>
            <a:chExt cx="9011764" cy="502100"/>
          </a:xfrm>
        </p:grpSpPr>
        <p:grpSp>
          <p:nvGrpSpPr>
            <p:cNvPr id="10" name="Group 9"/>
            <p:cNvGrpSpPr/>
            <p:nvPr/>
          </p:nvGrpSpPr>
          <p:grpSpPr>
            <a:xfrm>
              <a:off x="2455512" y="5583866"/>
              <a:ext cx="2154382" cy="502100"/>
              <a:chOff x="2455512" y="5583866"/>
              <a:chExt cx="2154382" cy="502100"/>
            </a:xfrm>
          </p:grpSpPr>
          <p:sp>
            <p:nvSpPr>
              <p:cNvPr id="8" name="Arrow: Chevron 4">
                <a:extLst>
                  <a:ext uri="{FF2B5EF4-FFF2-40B4-BE49-F238E27FC236}">
                    <a16:creationId xmlns:a16="http://schemas.microsoft.com/office/drawing/2014/main" xmlns="" id="{11470DF6-438C-459D-8EBF-61455CDCD9B8}"/>
                  </a:ext>
                </a:extLst>
              </p:cNvPr>
              <p:cNvSpPr/>
              <p:nvPr/>
            </p:nvSpPr>
            <p:spPr>
              <a:xfrm>
                <a:off x="2455512" y="5583866"/>
                <a:ext cx="2154382" cy="50210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25669" y="5679184"/>
                <a:ext cx="20842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>
                    <a:solidFill>
                      <a:srgbClr val="122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Authorized Distributor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741306" y="5583866"/>
              <a:ext cx="2154382" cy="502100"/>
              <a:chOff x="2455512" y="5583867"/>
              <a:chExt cx="2154382" cy="502100"/>
            </a:xfrm>
          </p:grpSpPr>
          <p:sp>
            <p:nvSpPr>
              <p:cNvPr id="12" name="Arrow: Chevron 4">
                <a:extLst>
                  <a:ext uri="{FF2B5EF4-FFF2-40B4-BE49-F238E27FC236}">
                    <a16:creationId xmlns:a16="http://schemas.microsoft.com/office/drawing/2014/main" xmlns="" id="{11470DF6-438C-459D-8EBF-61455CDCD9B8}"/>
                  </a:ext>
                </a:extLst>
              </p:cNvPr>
              <p:cNvSpPr/>
              <p:nvPr/>
            </p:nvSpPr>
            <p:spPr>
              <a:xfrm>
                <a:off x="2455512" y="5583867"/>
                <a:ext cx="2154382" cy="50210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24253" y="5694573"/>
                <a:ext cx="20168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200" b="1" dirty="0">
                    <a:solidFill>
                      <a:srgbClr val="122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 License Support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027100" y="5583866"/>
              <a:ext cx="2154382" cy="502100"/>
              <a:chOff x="2455512" y="5580177"/>
              <a:chExt cx="2154382" cy="502100"/>
            </a:xfrm>
          </p:grpSpPr>
          <p:sp>
            <p:nvSpPr>
              <p:cNvPr id="15" name="Arrow: Chevron 4">
                <a:extLst>
                  <a:ext uri="{FF2B5EF4-FFF2-40B4-BE49-F238E27FC236}">
                    <a16:creationId xmlns:a16="http://schemas.microsoft.com/office/drawing/2014/main" xmlns="" id="{11470DF6-438C-459D-8EBF-61455CDCD9B8}"/>
                  </a:ext>
                </a:extLst>
              </p:cNvPr>
              <p:cNvSpPr/>
              <p:nvPr/>
            </p:nvSpPr>
            <p:spPr>
              <a:xfrm>
                <a:off x="2455512" y="5580177"/>
                <a:ext cx="2154382" cy="50210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31941" y="5598549"/>
                <a:ext cx="18188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200" b="1" dirty="0">
                    <a:solidFill>
                      <a:srgbClr val="122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SCADA Development /</a:t>
                </a:r>
              </a:p>
              <a:p>
                <a:r>
                  <a:rPr lang="en-IN" sz="1200" b="1" dirty="0">
                    <a:solidFill>
                      <a:srgbClr val="122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Up-gradation Services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312894" y="5583866"/>
              <a:ext cx="2154382" cy="502100"/>
              <a:chOff x="2455512" y="5583869"/>
              <a:chExt cx="2154382" cy="502100"/>
            </a:xfrm>
          </p:grpSpPr>
          <p:sp>
            <p:nvSpPr>
              <p:cNvPr id="18" name="Arrow: Chevron 4">
                <a:extLst>
                  <a:ext uri="{FF2B5EF4-FFF2-40B4-BE49-F238E27FC236}">
                    <a16:creationId xmlns:a16="http://schemas.microsoft.com/office/drawing/2014/main" xmlns="" id="{11470DF6-438C-459D-8EBF-61455CDCD9B8}"/>
                  </a:ext>
                </a:extLst>
              </p:cNvPr>
              <p:cNvSpPr/>
              <p:nvPr/>
            </p:nvSpPr>
            <p:spPr>
              <a:xfrm>
                <a:off x="2455512" y="5583869"/>
                <a:ext cx="2154382" cy="50210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45857" y="5592823"/>
                <a:ext cx="1773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200" b="1" dirty="0">
                    <a:solidFill>
                      <a:srgbClr val="122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Wonderware Modules</a:t>
                </a:r>
              </a:p>
              <a:p>
                <a:pPr algn="ctr"/>
                <a:r>
                  <a:rPr lang="en-IN" sz="1200" b="1" dirty="0">
                    <a:solidFill>
                      <a:srgbClr val="12223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Training</a:t>
                </a:r>
              </a:p>
            </p:txBody>
          </p:sp>
        </p:grp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74226"/>
              </p:ext>
            </p:extLst>
          </p:nvPr>
        </p:nvGraphicFramePr>
        <p:xfrm>
          <a:off x="908792" y="1374177"/>
          <a:ext cx="3700202" cy="382587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7002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3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Product List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0" marR="75140" marT="37570" marB="3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effectLst/>
                        </a:rPr>
                        <a:t>InTouch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0" marR="75140" marT="37570" marB="3757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effectLst/>
                        </a:rPr>
                        <a:t>System Platform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0" marR="75140" marT="37570" marB="3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effectLst/>
                        </a:rPr>
                        <a:t>Historian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0" marR="75140" marT="37570" marB="3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effectLst/>
                        </a:rPr>
                        <a:t>Information Server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0" marR="75140" marT="37570" marB="3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8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effectLst/>
                        </a:rPr>
                        <a:t>MES - Manufacturing execution system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0" marR="75140" marT="37570" marB="3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effectLst/>
                        </a:rPr>
                        <a:t>InBatch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0" marR="75140" marT="37570" marB="3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effectLst/>
                        </a:rPr>
                        <a:t>Dream Report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0" marR="75140" marT="37570" marB="3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3365">
                <a:tc>
                  <a:txBody>
                    <a:bodyPr/>
                    <a:lstStyle/>
                    <a:p>
                      <a:r>
                        <a:rPr lang="en-US" sz="1300" dirty="0"/>
                        <a:t>InTouch Edge HMI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40" marR="75140" marT="37570" marB="375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914030" y="1254418"/>
            <a:ext cx="5502748" cy="3990244"/>
            <a:chOff x="4371259" y="1456784"/>
            <a:chExt cx="4916980" cy="356548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5"/>
            <a:stretch/>
          </p:blipFill>
          <p:spPr>
            <a:xfrm>
              <a:off x="4371259" y="2884993"/>
              <a:ext cx="1999802" cy="9201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383" y="4071935"/>
              <a:ext cx="1698144" cy="84254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6" t="67234" r="25758"/>
            <a:stretch/>
          </p:blipFill>
          <p:spPr>
            <a:xfrm>
              <a:off x="4383342" y="1456784"/>
              <a:ext cx="2087651" cy="116019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4" t="34527" r="63718" b="33180"/>
            <a:stretch/>
          </p:blipFill>
          <p:spPr>
            <a:xfrm>
              <a:off x="6821713" y="3964145"/>
              <a:ext cx="2466526" cy="105812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76" r="74573"/>
            <a:stretch/>
          </p:blipFill>
          <p:spPr>
            <a:xfrm>
              <a:off x="6597091" y="1515513"/>
              <a:ext cx="2276620" cy="104274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3" t="69450" r="48389"/>
            <a:stretch/>
          </p:blipFill>
          <p:spPr>
            <a:xfrm>
              <a:off x="6821713" y="2844584"/>
              <a:ext cx="2394857" cy="1000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9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64" y="155864"/>
            <a:ext cx="5522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0CB6AE"/>
                </a:solidFill>
              </a:rPr>
              <a:t>Software Solutions </a:t>
            </a:r>
            <a:r>
              <a:rPr lang="en-IN" sz="2800" dirty="0"/>
              <a:t>– </a:t>
            </a:r>
            <a:r>
              <a:rPr lang="en-IN" sz="2800" b="1" dirty="0">
                <a:solidFill>
                  <a:srgbClr val="122237"/>
                </a:solidFill>
              </a:rPr>
              <a:t>Other Products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623156"/>
              </p:ext>
            </p:extLst>
          </p:nvPr>
        </p:nvGraphicFramePr>
        <p:xfrm>
          <a:off x="825278" y="1452037"/>
          <a:ext cx="4172562" cy="482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7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50" dirty="0"/>
                        <a:t>Product List</a:t>
                      </a:r>
                      <a:endParaRPr lang="en-US" sz="1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Microsoft</a:t>
                      </a:r>
                      <a:r>
                        <a:rPr lang="en-US" sz="1550" baseline="0" dirty="0"/>
                        <a:t> Visual Studio</a:t>
                      </a:r>
                      <a:endParaRPr lang="en-US" sz="155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Microsoft Operating Systems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Microsoft Office Package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Microsoft Project Professional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Microsoft SQL Server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Team Viewer License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Antivirus Security Support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Thin Manager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Acronis – Auto Back up &amp; Recovery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Metrikon OPC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MDT-Software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50" dirty="0"/>
                        <a:t>WhatsUp Gold – Network Monitoring</a:t>
                      </a:r>
                      <a:endParaRPr lang="en-US" sz="15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446059" y="2099164"/>
            <a:ext cx="4697715" cy="3526665"/>
            <a:chOff x="6596570" y="2771373"/>
            <a:chExt cx="4920428" cy="3693860"/>
          </a:xfrm>
        </p:grpSpPr>
        <p:pic>
          <p:nvPicPr>
            <p:cNvPr id="6" name="Picture 1" descr="http://www.matrikonopc.com/email-signatures/images/control_signature.jpg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669" y="3421016"/>
              <a:ext cx="2759819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570" y="2771373"/>
              <a:ext cx="3816235" cy="53427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0"/>
            <a:stretch/>
          </p:blipFill>
          <p:spPr>
            <a:xfrm>
              <a:off x="8707270" y="4904589"/>
              <a:ext cx="2809728" cy="99291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339" y="5869904"/>
              <a:ext cx="1989270" cy="59532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617" y="4298419"/>
              <a:ext cx="2438856" cy="487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0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64" y="155864"/>
            <a:ext cx="480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0CB6AE"/>
                </a:solidFill>
              </a:rPr>
              <a:t>Hardware Solutions </a:t>
            </a:r>
            <a:r>
              <a:rPr lang="en-IN" sz="2800" dirty="0">
                <a:solidFill>
                  <a:srgbClr val="122237"/>
                </a:solidFill>
              </a:rPr>
              <a:t>–</a:t>
            </a:r>
            <a:r>
              <a:rPr lang="en-IN" sz="2800" dirty="0">
                <a:solidFill>
                  <a:srgbClr val="0CB6AE"/>
                </a:solidFill>
              </a:rPr>
              <a:t> </a:t>
            </a:r>
            <a:r>
              <a:rPr lang="en-IN" sz="2800" b="1" dirty="0">
                <a:solidFill>
                  <a:srgbClr val="122237"/>
                </a:solidFill>
              </a:rPr>
              <a:t>IT Spares</a:t>
            </a:r>
            <a:endParaRPr lang="en-IN" sz="2800" dirty="0">
              <a:solidFill>
                <a:srgbClr val="122237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34292"/>
              </p:ext>
            </p:extLst>
          </p:nvPr>
        </p:nvGraphicFramePr>
        <p:xfrm>
          <a:off x="7011685" y="1489432"/>
          <a:ext cx="4456687" cy="482092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456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Product List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Servers, Desktop</a:t>
                      </a:r>
                      <a:r>
                        <a:rPr lang="en-US" sz="1650" kern="1200" baseline="0" dirty="0"/>
                        <a:t> PC</a:t>
                      </a:r>
                      <a:r>
                        <a:rPr lang="en-US" sz="1650" kern="1200" dirty="0"/>
                        <a:t>,</a:t>
                      </a:r>
                      <a:r>
                        <a:rPr lang="en-US" sz="1650" kern="1200" baseline="0" dirty="0"/>
                        <a:t> </a:t>
                      </a:r>
                      <a:r>
                        <a:rPr lang="en-US" sz="1650" kern="1200" dirty="0"/>
                        <a:t>Work station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Notebooks, Laptops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Printer-Scanner and other accessories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Managed &amp; Unmanaged Switches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Industrial PC</a:t>
                      </a:r>
                      <a:r>
                        <a:rPr lang="en-US" sz="1650" kern="1200" baseline="0" dirty="0"/>
                        <a:t> &amp; Networking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Firewall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Hard disk, Keyboard-mouse combo &amp; Other Spares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Media Converters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Expansion cards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50" kern="1200" dirty="0"/>
                        <a:t>Masterclock Solution (Time Synchronization)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CCTV Solutions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22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kern="1200" dirty="0"/>
                        <a:t>Panels / Rack</a:t>
                      </a:r>
                      <a:endParaRPr lang="en-US" sz="16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7210" y="2289897"/>
            <a:ext cx="5564085" cy="3905377"/>
            <a:chOff x="6411377" y="1893520"/>
            <a:chExt cx="5119168" cy="35930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102" y="1901846"/>
              <a:ext cx="796063" cy="796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991" y="1893520"/>
              <a:ext cx="1595644" cy="8523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345" y="2019587"/>
              <a:ext cx="1306086" cy="8214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0694" y="4822787"/>
              <a:ext cx="2107387" cy="6638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377" y="4901693"/>
              <a:ext cx="2303576" cy="5060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580" y="3252944"/>
              <a:ext cx="2541965" cy="8429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426" y="3385813"/>
              <a:ext cx="2387154" cy="625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58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821</Words>
  <Application>Microsoft Office PowerPoint</Application>
  <PresentationFormat>Widescreen</PresentationFormat>
  <Paragraphs>211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52</cp:revision>
  <dcterms:created xsi:type="dcterms:W3CDTF">2019-07-16T10:04:43Z</dcterms:created>
  <dcterms:modified xsi:type="dcterms:W3CDTF">2019-09-10T04:16:42Z</dcterms:modified>
</cp:coreProperties>
</file>