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07" r:id="rId2"/>
  </p:sldMasterIdLst>
  <p:notesMasterIdLst>
    <p:notesMasterId r:id="rId52"/>
  </p:notesMasterIdLst>
  <p:sldIdLst>
    <p:sldId id="256" r:id="rId3"/>
    <p:sldId id="300" r:id="rId4"/>
    <p:sldId id="301" r:id="rId5"/>
    <p:sldId id="302" r:id="rId6"/>
    <p:sldId id="299" r:id="rId7"/>
    <p:sldId id="284" r:id="rId8"/>
    <p:sldId id="297" r:id="rId9"/>
    <p:sldId id="298" r:id="rId10"/>
    <p:sldId id="265" r:id="rId11"/>
    <p:sldId id="273" r:id="rId12"/>
    <p:sldId id="287" r:id="rId13"/>
    <p:sldId id="274" r:id="rId14"/>
    <p:sldId id="275" r:id="rId15"/>
    <p:sldId id="276" r:id="rId16"/>
    <p:sldId id="277" r:id="rId17"/>
    <p:sldId id="278" r:id="rId18"/>
    <p:sldId id="279" r:id="rId19"/>
    <p:sldId id="280" r:id="rId20"/>
    <p:sldId id="281" r:id="rId21"/>
    <p:sldId id="282" r:id="rId22"/>
    <p:sldId id="283" r:id="rId23"/>
    <p:sldId id="266" r:id="rId24"/>
    <p:sldId id="267" r:id="rId25"/>
    <p:sldId id="268" r:id="rId26"/>
    <p:sldId id="269" r:id="rId27"/>
    <p:sldId id="270" r:id="rId28"/>
    <p:sldId id="271" r:id="rId29"/>
    <p:sldId id="272" r:id="rId30"/>
    <p:sldId id="286" r:id="rId31"/>
    <p:sldId id="288" r:id="rId32"/>
    <p:sldId id="290" r:id="rId33"/>
    <p:sldId id="289" r:id="rId34"/>
    <p:sldId id="303" r:id="rId35"/>
    <p:sldId id="304" r:id="rId36"/>
    <p:sldId id="295" r:id="rId37"/>
    <p:sldId id="291" r:id="rId38"/>
    <p:sldId id="294" r:id="rId39"/>
    <p:sldId id="292" r:id="rId40"/>
    <p:sldId id="293" r:id="rId41"/>
    <p:sldId id="264" r:id="rId42"/>
    <p:sldId id="257" r:id="rId43"/>
    <p:sldId id="305" r:id="rId44"/>
    <p:sldId id="306" r:id="rId45"/>
    <p:sldId id="258" r:id="rId46"/>
    <p:sldId id="259" r:id="rId47"/>
    <p:sldId id="260" r:id="rId48"/>
    <p:sldId id="261" r:id="rId49"/>
    <p:sldId id="262" r:id="rId50"/>
    <p:sldId id="26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CDFB5-EE32-4987-90F8-A168CA41C969}" type="doc">
      <dgm:prSet loTypeId="urn:microsoft.com/office/officeart/2005/8/layout/lProcess2" loCatId="list" qsTypeId="urn:microsoft.com/office/officeart/2005/8/quickstyle/3d1" qsCatId="3D" csTypeId="urn:microsoft.com/office/officeart/2005/8/colors/accent0_1" csCatId="mainScheme" phldr="1"/>
      <dgm:spPr/>
      <dgm:t>
        <a:bodyPr/>
        <a:lstStyle/>
        <a:p>
          <a:endParaRPr lang="en-US"/>
        </a:p>
      </dgm:t>
    </dgm:pt>
    <dgm:pt modelId="{FCD21879-E5C5-4299-B8F2-9A996F0C809D}">
      <dgm:prSet phldrT="[Text]" custT="1"/>
      <dgm:spPr>
        <a:scene3d>
          <a:camera prst="orthographicFront"/>
          <a:lightRig rig="flat" dir="t"/>
        </a:scene3d>
        <a:sp3d z="-190500" extrusionH="12700" prstMaterial="plastic"/>
      </dgm:spPr>
      <dgm:t>
        <a:bodyPr/>
        <a:lstStyle/>
        <a:p>
          <a:pPr marL="0" algn="ctr" defTabSz="533400" rtl="0" eaLnBrk="1" latinLnBrk="0" hangingPunct="1">
            <a:lnSpc>
              <a:spcPct val="90000"/>
            </a:lnSpc>
            <a:spcBef>
              <a:spcPct val="0"/>
            </a:spcBef>
            <a:spcAft>
              <a:spcPct val="35000"/>
            </a:spcAft>
          </a:pPr>
          <a:r>
            <a:rPr lang="en-US" sz="1200" kern="1200" dirty="0" smtClean="0">
              <a:solidFill>
                <a:schemeClr val="dk1">
                  <a:hueOff val="0"/>
                  <a:satOff val="0"/>
                  <a:lumOff val="0"/>
                  <a:alphaOff val="0"/>
                </a:schemeClr>
              </a:solidFill>
              <a:latin typeface="+mn-lt"/>
              <a:ea typeface="+mn-ea"/>
              <a:cs typeface="+mn-cs"/>
            </a:rPr>
            <a:t>Service Management</a:t>
          </a:r>
          <a:endParaRPr lang="en-US" sz="1200" kern="1200" dirty="0">
            <a:solidFill>
              <a:schemeClr val="dk1">
                <a:hueOff val="0"/>
                <a:satOff val="0"/>
                <a:lumOff val="0"/>
                <a:alphaOff val="0"/>
              </a:schemeClr>
            </a:solidFill>
            <a:latin typeface="+mn-lt"/>
            <a:ea typeface="+mn-ea"/>
            <a:cs typeface="+mn-cs"/>
          </a:endParaRPr>
        </a:p>
      </dgm:t>
    </dgm:pt>
    <dgm:pt modelId="{0DB2D1A4-E7DC-440E-B176-7288BB8613D7}" type="parTrans" cxnId="{22244360-3596-4017-8911-43578822CC4C}">
      <dgm:prSet/>
      <dgm:spPr/>
      <dgm:t>
        <a:bodyPr/>
        <a:lstStyle/>
        <a:p>
          <a:endParaRPr lang="en-US"/>
        </a:p>
      </dgm:t>
    </dgm:pt>
    <dgm:pt modelId="{752640C7-3852-42BA-A365-D9100FCC548D}" type="sibTrans" cxnId="{22244360-3596-4017-8911-43578822CC4C}">
      <dgm:prSet/>
      <dgm:spPr/>
      <dgm:t>
        <a:bodyPr/>
        <a:lstStyle/>
        <a:p>
          <a:endParaRPr lang="en-US"/>
        </a:p>
      </dgm:t>
    </dgm:pt>
    <dgm:pt modelId="{8548F47D-537F-4CEB-AE97-605AEA504ACF}">
      <dgm:prSet phldrT="[Text]" custT="1"/>
      <dgm:spPr/>
      <dgm:t>
        <a:bodyPr/>
        <a:lstStyle/>
        <a:p>
          <a:r>
            <a:rPr lang="en-US" sz="900" dirty="0" smtClean="0"/>
            <a:t>Application Deployment</a:t>
          </a:r>
          <a:endParaRPr lang="en-US" sz="900" dirty="0"/>
        </a:p>
      </dgm:t>
    </dgm:pt>
    <dgm:pt modelId="{7D91F6C4-F229-4989-A88B-7A79ED1D9E3D}" type="parTrans" cxnId="{619CDF24-14D3-4306-938E-4F5A8BC1F6E7}">
      <dgm:prSet/>
      <dgm:spPr/>
      <dgm:t>
        <a:bodyPr/>
        <a:lstStyle/>
        <a:p>
          <a:endParaRPr lang="en-US"/>
        </a:p>
      </dgm:t>
    </dgm:pt>
    <dgm:pt modelId="{83677E05-95C2-4D08-8672-A1DBB6652F4C}" type="sibTrans" cxnId="{619CDF24-14D3-4306-938E-4F5A8BC1F6E7}">
      <dgm:prSet/>
      <dgm:spPr/>
      <dgm:t>
        <a:bodyPr/>
        <a:lstStyle/>
        <a:p>
          <a:endParaRPr lang="en-US"/>
        </a:p>
      </dgm:t>
    </dgm:pt>
    <dgm:pt modelId="{647B5AB2-F91C-41EF-9719-CD9E53B23713}">
      <dgm:prSet phldrT="[Text]" custT="1"/>
      <dgm:spPr/>
      <dgm:t>
        <a:bodyPr/>
        <a:lstStyle/>
        <a:p>
          <a:r>
            <a:rPr lang="en-US" sz="900" dirty="0" smtClean="0"/>
            <a:t>Image Based Servicing</a:t>
          </a:r>
          <a:endParaRPr lang="en-US" sz="900" dirty="0"/>
        </a:p>
      </dgm:t>
    </dgm:pt>
    <dgm:pt modelId="{1B856CB6-8DF0-48B6-A26F-18A9CA6C5F5E}" type="parTrans" cxnId="{394C8581-A61C-4F77-8393-BF248A3382C8}">
      <dgm:prSet/>
      <dgm:spPr/>
      <dgm:t>
        <a:bodyPr/>
        <a:lstStyle/>
        <a:p>
          <a:endParaRPr lang="en-US"/>
        </a:p>
      </dgm:t>
    </dgm:pt>
    <dgm:pt modelId="{20616CDA-EEA9-4F9D-A876-EF5AF43CD494}" type="sibTrans" cxnId="{394C8581-A61C-4F77-8393-BF248A3382C8}">
      <dgm:prSet/>
      <dgm:spPr/>
      <dgm:t>
        <a:bodyPr/>
        <a:lstStyle/>
        <a:p>
          <a:endParaRPr lang="en-US"/>
        </a:p>
      </dgm:t>
    </dgm:pt>
    <dgm:pt modelId="{EE9E00EF-BCC0-4F3B-ABE6-41AD60103E6D}">
      <dgm:prSet phldrT="[Text]" custT="1"/>
      <dgm:spPr/>
      <dgm:t>
        <a:bodyPr/>
        <a:lstStyle/>
        <a:p>
          <a:r>
            <a:rPr lang="en-US" sz="900" dirty="0" smtClean="0"/>
            <a:t>Custom Command Execution</a:t>
          </a:r>
          <a:endParaRPr lang="en-US" sz="900" dirty="0"/>
        </a:p>
      </dgm:t>
    </dgm:pt>
    <dgm:pt modelId="{0DB4BD5E-9BC7-4F8E-BE4E-05B4DFC19837}" type="parTrans" cxnId="{4E90A9C8-BE0D-4C30-9F3B-940E31D192AB}">
      <dgm:prSet/>
      <dgm:spPr/>
      <dgm:t>
        <a:bodyPr/>
        <a:lstStyle/>
        <a:p>
          <a:endParaRPr lang="en-US"/>
        </a:p>
      </dgm:t>
    </dgm:pt>
    <dgm:pt modelId="{1F5AAF45-FB4E-4F9C-89A8-8B68FC33C02A}" type="sibTrans" cxnId="{4E90A9C8-BE0D-4C30-9F3B-940E31D192AB}">
      <dgm:prSet/>
      <dgm:spPr/>
      <dgm:t>
        <a:bodyPr/>
        <a:lstStyle/>
        <a:p>
          <a:endParaRPr lang="en-US"/>
        </a:p>
      </dgm:t>
    </dgm:pt>
    <dgm:pt modelId="{DF63E217-DC3E-4238-BA10-E1CE91F6D0A6}">
      <dgm:prSet phldrT="[Text]" custT="1"/>
      <dgm:spPr/>
      <dgm:t>
        <a:bodyPr/>
        <a:lstStyle/>
        <a:p>
          <a:r>
            <a:rPr lang="en-US" sz="900" dirty="0" smtClean="0"/>
            <a:t>Service </a:t>
          </a:r>
          <a:br>
            <a:rPr lang="en-US" sz="900" dirty="0" smtClean="0"/>
          </a:br>
          <a:r>
            <a:rPr lang="en-US" sz="900" dirty="0" smtClean="0"/>
            <a:t>Templates</a:t>
          </a:r>
          <a:endParaRPr lang="en-US" sz="900" dirty="0"/>
        </a:p>
      </dgm:t>
    </dgm:pt>
    <dgm:pt modelId="{3E8000C4-59EA-4203-93D5-99715DD75927}" type="parTrans" cxnId="{12A840CE-2BD1-458F-8E45-1B2BCBFBE5CA}">
      <dgm:prSet/>
      <dgm:spPr/>
      <dgm:t>
        <a:bodyPr/>
        <a:lstStyle/>
        <a:p>
          <a:endParaRPr lang="en-US"/>
        </a:p>
      </dgm:t>
    </dgm:pt>
    <dgm:pt modelId="{6B231792-6A08-4558-92F3-4B12C201AB33}" type="sibTrans" cxnId="{12A840CE-2BD1-458F-8E45-1B2BCBFBE5CA}">
      <dgm:prSet/>
      <dgm:spPr/>
      <dgm:t>
        <a:bodyPr/>
        <a:lstStyle/>
        <a:p>
          <a:endParaRPr lang="en-US"/>
        </a:p>
      </dgm:t>
    </dgm:pt>
    <dgm:pt modelId="{8220EE1D-0298-4754-8EDD-E0EEC7FC5DF1}" type="pres">
      <dgm:prSet presAssocID="{A97CDFB5-EE32-4987-90F8-A168CA41C969}" presName="theList" presStyleCnt="0">
        <dgm:presLayoutVars>
          <dgm:dir/>
          <dgm:animLvl val="lvl"/>
          <dgm:resizeHandles val="exact"/>
        </dgm:presLayoutVars>
      </dgm:prSet>
      <dgm:spPr/>
      <dgm:t>
        <a:bodyPr/>
        <a:lstStyle/>
        <a:p>
          <a:endParaRPr lang="en-US"/>
        </a:p>
      </dgm:t>
    </dgm:pt>
    <dgm:pt modelId="{44769BA0-9257-4616-8A8D-EE50C49E9782}" type="pres">
      <dgm:prSet presAssocID="{FCD21879-E5C5-4299-B8F2-9A996F0C809D}" presName="compNode" presStyleCnt="0"/>
      <dgm:spPr/>
      <dgm:t>
        <a:bodyPr/>
        <a:lstStyle/>
        <a:p>
          <a:endParaRPr lang="en-US"/>
        </a:p>
      </dgm:t>
    </dgm:pt>
    <dgm:pt modelId="{9CB2E2BD-4367-4A0B-8E7A-BAC3C129F915}" type="pres">
      <dgm:prSet presAssocID="{FCD21879-E5C5-4299-B8F2-9A996F0C809D}" presName="aNode" presStyleLbl="bgShp" presStyleIdx="0" presStyleCnt="1" custScaleX="100098" custLinFactNeighborX="-23212" custLinFactNeighborY="-348"/>
      <dgm:spPr/>
      <dgm:t>
        <a:bodyPr/>
        <a:lstStyle/>
        <a:p>
          <a:endParaRPr lang="en-US"/>
        </a:p>
      </dgm:t>
    </dgm:pt>
    <dgm:pt modelId="{228E47AC-9589-4D31-A51D-8C9526FECC84}" type="pres">
      <dgm:prSet presAssocID="{FCD21879-E5C5-4299-B8F2-9A996F0C809D}" presName="textNode" presStyleLbl="bgShp" presStyleIdx="0" presStyleCnt="1"/>
      <dgm:spPr/>
      <dgm:t>
        <a:bodyPr/>
        <a:lstStyle/>
        <a:p>
          <a:endParaRPr lang="en-US"/>
        </a:p>
      </dgm:t>
    </dgm:pt>
    <dgm:pt modelId="{45DCA4A9-7F1E-4905-B083-CB652EC94EEA}" type="pres">
      <dgm:prSet presAssocID="{FCD21879-E5C5-4299-B8F2-9A996F0C809D}" presName="compChildNode" presStyleCnt="0"/>
      <dgm:spPr/>
      <dgm:t>
        <a:bodyPr/>
        <a:lstStyle/>
        <a:p>
          <a:endParaRPr lang="en-US"/>
        </a:p>
      </dgm:t>
    </dgm:pt>
    <dgm:pt modelId="{99788B49-20FE-40C9-89EC-2139B910CB24}" type="pres">
      <dgm:prSet presAssocID="{FCD21879-E5C5-4299-B8F2-9A996F0C809D}" presName="theInnerList" presStyleCnt="0"/>
      <dgm:spPr/>
      <dgm:t>
        <a:bodyPr/>
        <a:lstStyle/>
        <a:p>
          <a:endParaRPr lang="en-US"/>
        </a:p>
      </dgm:t>
    </dgm:pt>
    <dgm:pt modelId="{71481B03-FBC6-418D-B38A-4D1582B8D554}" type="pres">
      <dgm:prSet presAssocID="{DF63E217-DC3E-4238-BA10-E1CE91F6D0A6}" presName="childNode" presStyleLbl="node1" presStyleIdx="0" presStyleCnt="4" custScaleX="105389" custLinFactNeighborX="-547" custLinFactNeighborY="-8457">
        <dgm:presLayoutVars>
          <dgm:bulletEnabled val="1"/>
        </dgm:presLayoutVars>
      </dgm:prSet>
      <dgm:spPr/>
      <dgm:t>
        <a:bodyPr/>
        <a:lstStyle/>
        <a:p>
          <a:endParaRPr lang="en-US"/>
        </a:p>
      </dgm:t>
    </dgm:pt>
    <dgm:pt modelId="{53CC9F6D-E714-40FC-99D8-77095A79DA42}" type="pres">
      <dgm:prSet presAssocID="{DF63E217-DC3E-4238-BA10-E1CE91F6D0A6}" presName="aSpace2" presStyleCnt="0"/>
      <dgm:spPr/>
    </dgm:pt>
    <dgm:pt modelId="{D7F15D9C-3A63-4144-8A5F-7133D9517619}" type="pres">
      <dgm:prSet presAssocID="{8548F47D-537F-4CEB-AE97-605AEA504ACF}" presName="childNode" presStyleLbl="node1" presStyleIdx="1" presStyleCnt="4" custScaleX="100815" custLinFactNeighborY="81914">
        <dgm:presLayoutVars>
          <dgm:bulletEnabled val="1"/>
        </dgm:presLayoutVars>
      </dgm:prSet>
      <dgm:spPr/>
      <dgm:t>
        <a:bodyPr/>
        <a:lstStyle/>
        <a:p>
          <a:endParaRPr lang="en-US"/>
        </a:p>
      </dgm:t>
    </dgm:pt>
    <dgm:pt modelId="{CEA77AB1-F1AE-47F6-A9A9-15A1A25E0232}" type="pres">
      <dgm:prSet presAssocID="{8548F47D-537F-4CEB-AE97-605AEA504ACF}" presName="aSpace2" presStyleCnt="0"/>
      <dgm:spPr/>
      <dgm:t>
        <a:bodyPr/>
        <a:lstStyle/>
        <a:p>
          <a:endParaRPr lang="en-US"/>
        </a:p>
      </dgm:t>
    </dgm:pt>
    <dgm:pt modelId="{CEF40CCB-D92D-49DB-BF8D-E860F6DF3487}" type="pres">
      <dgm:prSet presAssocID="{EE9E00EF-BCC0-4F3B-ABE6-41AD60103E6D}" presName="childNode" presStyleLbl="node1" presStyleIdx="2" presStyleCnt="4" custScaleX="99027" custLinFactNeighborY="84466">
        <dgm:presLayoutVars>
          <dgm:bulletEnabled val="1"/>
        </dgm:presLayoutVars>
      </dgm:prSet>
      <dgm:spPr/>
      <dgm:t>
        <a:bodyPr/>
        <a:lstStyle/>
        <a:p>
          <a:endParaRPr lang="en-US"/>
        </a:p>
      </dgm:t>
    </dgm:pt>
    <dgm:pt modelId="{D4C58FB3-D890-4A74-AE07-3C69DCF364DC}" type="pres">
      <dgm:prSet presAssocID="{EE9E00EF-BCC0-4F3B-ABE6-41AD60103E6D}" presName="aSpace2" presStyleCnt="0"/>
      <dgm:spPr/>
    </dgm:pt>
    <dgm:pt modelId="{21E35218-11B3-4F41-8DE6-EE7B47CABB25}" type="pres">
      <dgm:prSet presAssocID="{647B5AB2-F91C-41EF-9719-CD9E53B23713}" presName="childNode" presStyleLbl="node1" presStyleIdx="3" presStyleCnt="4" custLinFactY="6157" custLinFactNeighborY="100000">
        <dgm:presLayoutVars>
          <dgm:bulletEnabled val="1"/>
        </dgm:presLayoutVars>
      </dgm:prSet>
      <dgm:spPr/>
      <dgm:t>
        <a:bodyPr/>
        <a:lstStyle/>
        <a:p>
          <a:endParaRPr lang="en-US"/>
        </a:p>
      </dgm:t>
    </dgm:pt>
  </dgm:ptLst>
  <dgm:cxnLst>
    <dgm:cxn modelId="{B4674A3B-AFA8-4AD3-817A-5DC269A153DC}" type="presOf" srcId="{647B5AB2-F91C-41EF-9719-CD9E53B23713}" destId="{21E35218-11B3-4F41-8DE6-EE7B47CABB25}" srcOrd="0" destOrd="0" presId="urn:microsoft.com/office/officeart/2005/8/layout/lProcess2"/>
    <dgm:cxn modelId="{12A840CE-2BD1-458F-8E45-1B2BCBFBE5CA}" srcId="{FCD21879-E5C5-4299-B8F2-9A996F0C809D}" destId="{DF63E217-DC3E-4238-BA10-E1CE91F6D0A6}" srcOrd="0" destOrd="0" parTransId="{3E8000C4-59EA-4203-93D5-99715DD75927}" sibTransId="{6B231792-6A08-4558-92F3-4B12C201AB33}"/>
    <dgm:cxn modelId="{22244360-3596-4017-8911-43578822CC4C}" srcId="{A97CDFB5-EE32-4987-90F8-A168CA41C969}" destId="{FCD21879-E5C5-4299-B8F2-9A996F0C809D}" srcOrd="0" destOrd="0" parTransId="{0DB2D1A4-E7DC-440E-B176-7288BB8613D7}" sibTransId="{752640C7-3852-42BA-A365-D9100FCC548D}"/>
    <dgm:cxn modelId="{629524B7-7336-442E-9D15-8D211A09CD48}" type="presOf" srcId="{A97CDFB5-EE32-4987-90F8-A168CA41C969}" destId="{8220EE1D-0298-4754-8EDD-E0EEC7FC5DF1}" srcOrd="0" destOrd="0" presId="urn:microsoft.com/office/officeart/2005/8/layout/lProcess2"/>
    <dgm:cxn modelId="{394C8581-A61C-4F77-8393-BF248A3382C8}" srcId="{FCD21879-E5C5-4299-B8F2-9A996F0C809D}" destId="{647B5AB2-F91C-41EF-9719-CD9E53B23713}" srcOrd="3" destOrd="0" parTransId="{1B856CB6-8DF0-48B6-A26F-18A9CA6C5F5E}" sibTransId="{20616CDA-EEA9-4F9D-A876-EF5AF43CD494}"/>
    <dgm:cxn modelId="{FAE2D446-8168-4B22-9290-0D599E189A76}" type="presOf" srcId="{EE9E00EF-BCC0-4F3B-ABE6-41AD60103E6D}" destId="{CEF40CCB-D92D-49DB-BF8D-E860F6DF3487}" srcOrd="0" destOrd="0" presId="urn:microsoft.com/office/officeart/2005/8/layout/lProcess2"/>
    <dgm:cxn modelId="{F768DEA8-F4E8-45BE-9B2D-FF50AAD0E1B5}" type="presOf" srcId="{DF63E217-DC3E-4238-BA10-E1CE91F6D0A6}" destId="{71481B03-FBC6-418D-B38A-4D1582B8D554}" srcOrd="0" destOrd="0" presId="urn:microsoft.com/office/officeart/2005/8/layout/lProcess2"/>
    <dgm:cxn modelId="{BA5AAEFB-B8B2-4528-858C-24F9DABC23CD}" type="presOf" srcId="{8548F47D-537F-4CEB-AE97-605AEA504ACF}" destId="{D7F15D9C-3A63-4144-8A5F-7133D9517619}" srcOrd="0" destOrd="0" presId="urn:microsoft.com/office/officeart/2005/8/layout/lProcess2"/>
    <dgm:cxn modelId="{858586E1-CF52-40F1-A2BF-F8CD2330BE43}" type="presOf" srcId="{FCD21879-E5C5-4299-B8F2-9A996F0C809D}" destId="{228E47AC-9589-4D31-A51D-8C9526FECC84}" srcOrd="1" destOrd="0" presId="urn:microsoft.com/office/officeart/2005/8/layout/lProcess2"/>
    <dgm:cxn modelId="{B881EDD3-CF96-4411-B752-3FA5E17ACFC3}" type="presOf" srcId="{FCD21879-E5C5-4299-B8F2-9A996F0C809D}" destId="{9CB2E2BD-4367-4A0B-8E7A-BAC3C129F915}" srcOrd="0" destOrd="0" presId="urn:microsoft.com/office/officeart/2005/8/layout/lProcess2"/>
    <dgm:cxn modelId="{4E90A9C8-BE0D-4C30-9F3B-940E31D192AB}" srcId="{FCD21879-E5C5-4299-B8F2-9A996F0C809D}" destId="{EE9E00EF-BCC0-4F3B-ABE6-41AD60103E6D}" srcOrd="2" destOrd="0" parTransId="{0DB4BD5E-9BC7-4F8E-BE4E-05B4DFC19837}" sibTransId="{1F5AAF45-FB4E-4F9C-89A8-8B68FC33C02A}"/>
    <dgm:cxn modelId="{619CDF24-14D3-4306-938E-4F5A8BC1F6E7}" srcId="{FCD21879-E5C5-4299-B8F2-9A996F0C809D}" destId="{8548F47D-537F-4CEB-AE97-605AEA504ACF}" srcOrd="1" destOrd="0" parTransId="{7D91F6C4-F229-4989-A88B-7A79ED1D9E3D}" sibTransId="{83677E05-95C2-4D08-8672-A1DBB6652F4C}"/>
    <dgm:cxn modelId="{56B04FF4-9520-4FDB-A141-5E078D02C250}" type="presParOf" srcId="{8220EE1D-0298-4754-8EDD-E0EEC7FC5DF1}" destId="{44769BA0-9257-4616-8A8D-EE50C49E9782}" srcOrd="0" destOrd="0" presId="urn:microsoft.com/office/officeart/2005/8/layout/lProcess2"/>
    <dgm:cxn modelId="{B0B00FBD-9BA4-4B7C-A76D-5A6E3F073290}" type="presParOf" srcId="{44769BA0-9257-4616-8A8D-EE50C49E9782}" destId="{9CB2E2BD-4367-4A0B-8E7A-BAC3C129F915}" srcOrd="0" destOrd="0" presId="urn:microsoft.com/office/officeart/2005/8/layout/lProcess2"/>
    <dgm:cxn modelId="{105C8EA8-880E-4833-84ED-19E29EFA3B92}" type="presParOf" srcId="{44769BA0-9257-4616-8A8D-EE50C49E9782}" destId="{228E47AC-9589-4D31-A51D-8C9526FECC84}" srcOrd="1" destOrd="0" presId="urn:microsoft.com/office/officeart/2005/8/layout/lProcess2"/>
    <dgm:cxn modelId="{6AC040CB-69FB-4034-8C32-C7A0B2DD2856}" type="presParOf" srcId="{44769BA0-9257-4616-8A8D-EE50C49E9782}" destId="{45DCA4A9-7F1E-4905-B083-CB652EC94EEA}" srcOrd="2" destOrd="0" presId="urn:microsoft.com/office/officeart/2005/8/layout/lProcess2"/>
    <dgm:cxn modelId="{91CAF9C6-8EA4-4017-BC03-64C10F97E924}" type="presParOf" srcId="{45DCA4A9-7F1E-4905-B083-CB652EC94EEA}" destId="{99788B49-20FE-40C9-89EC-2139B910CB24}" srcOrd="0" destOrd="0" presId="urn:microsoft.com/office/officeart/2005/8/layout/lProcess2"/>
    <dgm:cxn modelId="{0F00514D-27F7-40BC-8ECE-4299267A4F32}" type="presParOf" srcId="{99788B49-20FE-40C9-89EC-2139B910CB24}" destId="{71481B03-FBC6-418D-B38A-4D1582B8D554}" srcOrd="0" destOrd="0" presId="urn:microsoft.com/office/officeart/2005/8/layout/lProcess2"/>
    <dgm:cxn modelId="{94A6CAD9-9C02-4E66-BC23-F6B72356C527}" type="presParOf" srcId="{99788B49-20FE-40C9-89EC-2139B910CB24}" destId="{53CC9F6D-E714-40FC-99D8-77095A79DA42}" srcOrd="1" destOrd="0" presId="urn:microsoft.com/office/officeart/2005/8/layout/lProcess2"/>
    <dgm:cxn modelId="{FB998502-8F9E-44F3-9A4A-77CE5C76F2AA}" type="presParOf" srcId="{99788B49-20FE-40C9-89EC-2139B910CB24}" destId="{D7F15D9C-3A63-4144-8A5F-7133D9517619}" srcOrd="2" destOrd="0" presId="urn:microsoft.com/office/officeart/2005/8/layout/lProcess2"/>
    <dgm:cxn modelId="{0E9C85A8-528C-4843-B374-FE6431ED8780}" type="presParOf" srcId="{99788B49-20FE-40C9-89EC-2139B910CB24}" destId="{CEA77AB1-F1AE-47F6-A9A9-15A1A25E0232}" srcOrd="3" destOrd="0" presId="urn:microsoft.com/office/officeart/2005/8/layout/lProcess2"/>
    <dgm:cxn modelId="{E1FBEE46-885D-44BD-88FA-27CC5C1EAB56}" type="presParOf" srcId="{99788B49-20FE-40C9-89EC-2139B910CB24}" destId="{CEF40CCB-D92D-49DB-BF8D-E860F6DF3487}" srcOrd="4" destOrd="0" presId="urn:microsoft.com/office/officeart/2005/8/layout/lProcess2"/>
    <dgm:cxn modelId="{B6A8AC30-1334-47FF-A6E4-084179F88460}" type="presParOf" srcId="{99788B49-20FE-40C9-89EC-2139B910CB24}" destId="{D4C58FB3-D890-4A74-AE07-3C69DCF364DC}" srcOrd="5" destOrd="0" presId="urn:microsoft.com/office/officeart/2005/8/layout/lProcess2"/>
    <dgm:cxn modelId="{E946CEDA-76CE-48E8-9148-79DD0698D6BB}" type="presParOf" srcId="{99788B49-20FE-40C9-89EC-2139B910CB24}" destId="{21E35218-11B3-4F41-8DE6-EE7B47CABB25}"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CDFB5-EE32-4987-90F8-A168CA41C969}" type="doc">
      <dgm:prSet loTypeId="urn:microsoft.com/office/officeart/2005/8/layout/lProcess2" loCatId="list" qsTypeId="urn:microsoft.com/office/officeart/2005/8/quickstyle/3d1" qsCatId="3D" csTypeId="urn:microsoft.com/office/officeart/2005/8/colors/accent0_1" csCatId="mainScheme" phldr="1"/>
      <dgm:spPr/>
      <dgm:t>
        <a:bodyPr/>
        <a:lstStyle/>
        <a:p>
          <a:endParaRPr lang="en-US"/>
        </a:p>
      </dgm:t>
    </dgm:pt>
    <dgm:pt modelId="{11FE548A-9E05-40D8-A8B1-999F8EFDC5E6}">
      <dgm:prSet phldrT="[Text]" custT="1"/>
      <dgm:spPr>
        <a:scene3d>
          <a:camera prst="orthographicFront"/>
          <a:lightRig rig="flat" dir="t"/>
        </a:scene3d>
        <a:sp3d z="-190500" extrusionH="12700" prstMaterial="plastic"/>
      </dgm:spPr>
      <dgm:t>
        <a:bodyPr/>
        <a:lstStyle/>
        <a:p>
          <a:pPr marL="0" algn="ctr" defTabSz="533400" rtl="0" eaLnBrk="1" latinLnBrk="0" hangingPunct="1">
            <a:lnSpc>
              <a:spcPct val="90000"/>
            </a:lnSpc>
            <a:spcBef>
              <a:spcPct val="0"/>
            </a:spcBef>
            <a:spcAft>
              <a:spcPct val="35000"/>
            </a:spcAft>
          </a:pPr>
          <a:r>
            <a:rPr lang="en-US" sz="1200" kern="1200" dirty="0" smtClean="0">
              <a:solidFill>
                <a:schemeClr val="dk1">
                  <a:hueOff val="0"/>
                  <a:satOff val="0"/>
                  <a:lumOff val="0"/>
                  <a:alphaOff val="0"/>
                </a:schemeClr>
              </a:solidFill>
              <a:latin typeface="+mn-lt"/>
              <a:ea typeface="+mn-ea"/>
              <a:cs typeface="+mn-cs"/>
            </a:rPr>
            <a:t>Cloud Management</a:t>
          </a:r>
          <a:endParaRPr lang="en-US" sz="1200" kern="1200" dirty="0">
            <a:solidFill>
              <a:schemeClr val="dk1">
                <a:hueOff val="0"/>
                <a:satOff val="0"/>
                <a:lumOff val="0"/>
                <a:alphaOff val="0"/>
              </a:schemeClr>
            </a:solidFill>
            <a:latin typeface="+mn-lt"/>
            <a:ea typeface="+mn-ea"/>
            <a:cs typeface="+mn-cs"/>
          </a:endParaRPr>
        </a:p>
      </dgm:t>
    </dgm:pt>
    <dgm:pt modelId="{269797E9-6AAB-4D9F-B859-6F17488F3F4B}" type="parTrans" cxnId="{02FE2465-C210-40F6-88BD-302045D3D88E}">
      <dgm:prSet/>
      <dgm:spPr/>
      <dgm:t>
        <a:bodyPr/>
        <a:lstStyle/>
        <a:p>
          <a:endParaRPr lang="en-US"/>
        </a:p>
      </dgm:t>
    </dgm:pt>
    <dgm:pt modelId="{4F347E6D-AB1C-4A35-8517-CDC8777A60CF}" type="sibTrans" cxnId="{02FE2465-C210-40F6-88BD-302045D3D88E}">
      <dgm:prSet/>
      <dgm:spPr/>
      <dgm:t>
        <a:bodyPr/>
        <a:lstStyle/>
        <a:p>
          <a:endParaRPr lang="en-US"/>
        </a:p>
      </dgm:t>
    </dgm:pt>
    <dgm:pt modelId="{032B5CAF-F8A8-41C6-9DC9-0AA1135775CD}">
      <dgm:prSet phldrT="[Text]" custT="1"/>
      <dgm:spPr/>
      <dgm:t>
        <a:bodyPr/>
        <a:lstStyle/>
        <a:p>
          <a:r>
            <a:rPr lang="en-US" sz="900" dirty="0" smtClean="0"/>
            <a:t>Application Owner Usage</a:t>
          </a:r>
          <a:endParaRPr lang="en-US" sz="900" dirty="0"/>
        </a:p>
      </dgm:t>
    </dgm:pt>
    <dgm:pt modelId="{C7025173-2EF5-40B1-BAC4-1B1E183F1B8E}" type="parTrans" cxnId="{3F0CA8D3-C79A-433D-8925-C44EBD35DCAF}">
      <dgm:prSet/>
      <dgm:spPr/>
      <dgm:t>
        <a:bodyPr/>
        <a:lstStyle/>
        <a:p>
          <a:endParaRPr lang="en-US"/>
        </a:p>
      </dgm:t>
    </dgm:pt>
    <dgm:pt modelId="{1000DE8B-FB21-4F55-AA47-0B979994D6D6}" type="sibTrans" cxnId="{3F0CA8D3-C79A-433D-8925-C44EBD35DCAF}">
      <dgm:prSet/>
      <dgm:spPr/>
      <dgm:t>
        <a:bodyPr/>
        <a:lstStyle/>
        <a:p>
          <a:endParaRPr lang="en-US"/>
        </a:p>
      </dgm:t>
    </dgm:pt>
    <dgm:pt modelId="{3B45A803-51FC-4879-800D-689BCCFEE7E7}">
      <dgm:prSet phldrT="[Text]" custT="1"/>
      <dgm:spPr/>
      <dgm:t>
        <a:bodyPr/>
        <a:lstStyle/>
        <a:p>
          <a:r>
            <a:rPr lang="en-US" sz="900" dirty="0" smtClean="0"/>
            <a:t>Delegation and Quota</a:t>
          </a:r>
          <a:endParaRPr lang="en-US" sz="900" dirty="0"/>
        </a:p>
      </dgm:t>
    </dgm:pt>
    <dgm:pt modelId="{80F82214-60D0-47CC-8C81-1FFD6B2B7677}" type="parTrans" cxnId="{8CC03530-CFC0-438F-A559-7D230C9ED890}">
      <dgm:prSet/>
      <dgm:spPr/>
      <dgm:t>
        <a:bodyPr/>
        <a:lstStyle/>
        <a:p>
          <a:endParaRPr lang="en-US"/>
        </a:p>
      </dgm:t>
    </dgm:pt>
    <dgm:pt modelId="{CC405BA5-2953-455C-B011-7DB08B108565}" type="sibTrans" cxnId="{8CC03530-CFC0-438F-A559-7D230C9ED890}">
      <dgm:prSet/>
      <dgm:spPr/>
      <dgm:t>
        <a:bodyPr/>
        <a:lstStyle/>
        <a:p>
          <a:endParaRPr lang="en-US"/>
        </a:p>
      </dgm:t>
    </dgm:pt>
    <dgm:pt modelId="{9A4E5095-913E-478B-9A27-75813EE4E127}">
      <dgm:prSet phldrT="[Text]" custT="1"/>
      <dgm:spPr/>
      <dgm:t>
        <a:bodyPr/>
        <a:lstStyle/>
        <a:p>
          <a:r>
            <a:rPr lang="en-US" sz="900" dirty="0" smtClean="0"/>
            <a:t>Capacity and Capability</a:t>
          </a:r>
          <a:endParaRPr lang="en-US" sz="900" dirty="0"/>
        </a:p>
      </dgm:t>
    </dgm:pt>
    <dgm:pt modelId="{6E10C7D5-7115-478D-8508-D2FC2FF308DD}" type="parTrans" cxnId="{D7D545E5-8293-4F09-821D-5FDE457037C4}">
      <dgm:prSet/>
      <dgm:spPr/>
      <dgm:t>
        <a:bodyPr/>
        <a:lstStyle/>
        <a:p>
          <a:endParaRPr lang="en-US"/>
        </a:p>
      </dgm:t>
    </dgm:pt>
    <dgm:pt modelId="{BAE733FD-F307-46C6-A382-D84ED857E44F}" type="sibTrans" cxnId="{D7D545E5-8293-4F09-821D-5FDE457037C4}">
      <dgm:prSet/>
      <dgm:spPr/>
      <dgm:t>
        <a:bodyPr/>
        <a:lstStyle/>
        <a:p>
          <a:endParaRPr lang="en-US"/>
        </a:p>
      </dgm:t>
    </dgm:pt>
    <dgm:pt modelId="{8220EE1D-0298-4754-8EDD-E0EEC7FC5DF1}" type="pres">
      <dgm:prSet presAssocID="{A97CDFB5-EE32-4987-90F8-A168CA41C969}" presName="theList" presStyleCnt="0">
        <dgm:presLayoutVars>
          <dgm:dir/>
          <dgm:animLvl val="lvl"/>
          <dgm:resizeHandles val="exact"/>
        </dgm:presLayoutVars>
      </dgm:prSet>
      <dgm:spPr/>
      <dgm:t>
        <a:bodyPr/>
        <a:lstStyle/>
        <a:p>
          <a:endParaRPr lang="en-US"/>
        </a:p>
      </dgm:t>
    </dgm:pt>
    <dgm:pt modelId="{46683697-2243-466B-B32E-79BFF7028D62}" type="pres">
      <dgm:prSet presAssocID="{11FE548A-9E05-40D8-A8B1-999F8EFDC5E6}" presName="compNode" presStyleCnt="0"/>
      <dgm:spPr/>
      <dgm:t>
        <a:bodyPr/>
        <a:lstStyle/>
        <a:p>
          <a:endParaRPr lang="en-US"/>
        </a:p>
      </dgm:t>
    </dgm:pt>
    <dgm:pt modelId="{A9578C0C-ABDE-4C3A-83DD-A1CC6591788B}" type="pres">
      <dgm:prSet presAssocID="{11FE548A-9E05-40D8-A8B1-999F8EFDC5E6}" presName="aNode" presStyleLbl="bgShp" presStyleIdx="0" presStyleCnt="1" custScaleX="100098" custLinFactNeighborX="-26752" custLinFactNeighborY="-1158"/>
      <dgm:spPr/>
      <dgm:t>
        <a:bodyPr/>
        <a:lstStyle/>
        <a:p>
          <a:endParaRPr lang="en-US"/>
        </a:p>
      </dgm:t>
    </dgm:pt>
    <dgm:pt modelId="{1A76FB4F-5096-49F3-93EF-32ED8090566B}" type="pres">
      <dgm:prSet presAssocID="{11FE548A-9E05-40D8-A8B1-999F8EFDC5E6}" presName="textNode" presStyleLbl="bgShp" presStyleIdx="0" presStyleCnt="1"/>
      <dgm:spPr/>
      <dgm:t>
        <a:bodyPr/>
        <a:lstStyle/>
        <a:p>
          <a:endParaRPr lang="en-US"/>
        </a:p>
      </dgm:t>
    </dgm:pt>
    <dgm:pt modelId="{0DD2253B-3782-489C-B105-5416FA7B5500}" type="pres">
      <dgm:prSet presAssocID="{11FE548A-9E05-40D8-A8B1-999F8EFDC5E6}" presName="compChildNode" presStyleCnt="0"/>
      <dgm:spPr/>
      <dgm:t>
        <a:bodyPr/>
        <a:lstStyle/>
        <a:p>
          <a:endParaRPr lang="en-US"/>
        </a:p>
      </dgm:t>
    </dgm:pt>
    <dgm:pt modelId="{01E439A1-5170-4695-B09E-41E12D96A188}" type="pres">
      <dgm:prSet presAssocID="{11FE548A-9E05-40D8-A8B1-999F8EFDC5E6}" presName="theInnerList" presStyleCnt="0"/>
      <dgm:spPr/>
      <dgm:t>
        <a:bodyPr/>
        <a:lstStyle/>
        <a:p>
          <a:endParaRPr lang="en-US"/>
        </a:p>
      </dgm:t>
    </dgm:pt>
    <dgm:pt modelId="{242900EB-425D-42F2-AFBF-1360C1A07D64}" type="pres">
      <dgm:prSet presAssocID="{032B5CAF-F8A8-41C6-9DC9-0AA1135775CD}" presName="childNode" presStyleLbl="node1" presStyleIdx="0" presStyleCnt="3" custScaleX="84912" custScaleY="26121" custLinFactNeighborX="-496" custLinFactNeighborY="5971">
        <dgm:presLayoutVars>
          <dgm:bulletEnabled val="1"/>
        </dgm:presLayoutVars>
      </dgm:prSet>
      <dgm:spPr/>
      <dgm:t>
        <a:bodyPr/>
        <a:lstStyle/>
        <a:p>
          <a:endParaRPr lang="en-US"/>
        </a:p>
      </dgm:t>
    </dgm:pt>
    <dgm:pt modelId="{5F2666BC-E8C5-4F7D-A6A9-1DD482EA544A}" type="pres">
      <dgm:prSet presAssocID="{032B5CAF-F8A8-41C6-9DC9-0AA1135775CD}" presName="aSpace2" presStyleCnt="0"/>
      <dgm:spPr/>
      <dgm:t>
        <a:bodyPr/>
        <a:lstStyle/>
        <a:p>
          <a:endParaRPr lang="en-US"/>
        </a:p>
      </dgm:t>
    </dgm:pt>
    <dgm:pt modelId="{B23BCF8C-7CED-4FF8-9C0D-BF6A3FA5BD96}" type="pres">
      <dgm:prSet presAssocID="{9A4E5095-913E-478B-9A27-75813EE4E127}" presName="childNode" presStyleLbl="node1" presStyleIdx="1" presStyleCnt="3" custScaleX="87687" custScaleY="24070" custLinFactNeighborX="1928" custLinFactNeighborY="-53067">
        <dgm:presLayoutVars>
          <dgm:bulletEnabled val="1"/>
        </dgm:presLayoutVars>
      </dgm:prSet>
      <dgm:spPr/>
      <dgm:t>
        <a:bodyPr/>
        <a:lstStyle/>
        <a:p>
          <a:endParaRPr lang="en-US"/>
        </a:p>
      </dgm:t>
    </dgm:pt>
    <dgm:pt modelId="{5136D6AD-174A-40EA-BB19-D0EA52BFC42E}" type="pres">
      <dgm:prSet presAssocID="{9A4E5095-913E-478B-9A27-75813EE4E127}" presName="aSpace2" presStyleCnt="0"/>
      <dgm:spPr/>
    </dgm:pt>
    <dgm:pt modelId="{51C5C38D-66A4-4BDA-96A2-94BB35F7FF99}" type="pres">
      <dgm:prSet presAssocID="{3B45A803-51FC-4879-800D-689BCCFEE7E7}" presName="childNode" presStyleLbl="node1" presStyleIdx="2" presStyleCnt="3" custScaleX="90690" custScaleY="25807" custLinFactNeighborX="0" custLinFactNeighborY="-91200">
        <dgm:presLayoutVars>
          <dgm:bulletEnabled val="1"/>
        </dgm:presLayoutVars>
      </dgm:prSet>
      <dgm:spPr/>
      <dgm:t>
        <a:bodyPr/>
        <a:lstStyle/>
        <a:p>
          <a:endParaRPr lang="en-US"/>
        </a:p>
      </dgm:t>
    </dgm:pt>
  </dgm:ptLst>
  <dgm:cxnLst>
    <dgm:cxn modelId="{3F0CA8D3-C79A-433D-8925-C44EBD35DCAF}" srcId="{11FE548A-9E05-40D8-A8B1-999F8EFDC5E6}" destId="{032B5CAF-F8A8-41C6-9DC9-0AA1135775CD}" srcOrd="0" destOrd="0" parTransId="{C7025173-2EF5-40B1-BAC4-1B1E183F1B8E}" sibTransId="{1000DE8B-FB21-4F55-AA47-0B979994D6D6}"/>
    <dgm:cxn modelId="{FA254410-1B52-488D-890B-9847D7963358}" type="presOf" srcId="{032B5CAF-F8A8-41C6-9DC9-0AA1135775CD}" destId="{242900EB-425D-42F2-AFBF-1360C1A07D64}" srcOrd="0" destOrd="0" presId="urn:microsoft.com/office/officeart/2005/8/layout/lProcess2"/>
    <dgm:cxn modelId="{8ECADD60-DC3B-44B8-AC2D-26116781CA6F}" type="presOf" srcId="{3B45A803-51FC-4879-800D-689BCCFEE7E7}" destId="{51C5C38D-66A4-4BDA-96A2-94BB35F7FF99}" srcOrd="0" destOrd="0" presId="urn:microsoft.com/office/officeart/2005/8/layout/lProcess2"/>
    <dgm:cxn modelId="{DCAFC2D2-CD31-4400-AFF3-4C9FCC6F1E3F}" type="presOf" srcId="{11FE548A-9E05-40D8-A8B1-999F8EFDC5E6}" destId="{A9578C0C-ABDE-4C3A-83DD-A1CC6591788B}" srcOrd="0" destOrd="0" presId="urn:microsoft.com/office/officeart/2005/8/layout/lProcess2"/>
    <dgm:cxn modelId="{8CC03530-CFC0-438F-A559-7D230C9ED890}" srcId="{11FE548A-9E05-40D8-A8B1-999F8EFDC5E6}" destId="{3B45A803-51FC-4879-800D-689BCCFEE7E7}" srcOrd="2" destOrd="0" parTransId="{80F82214-60D0-47CC-8C81-1FFD6B2B7677}" sibTransId="{CC405BA5-2953-455C-B011-7DB08B108565}"/>
    <dgm:cxn modelId="{02FE2465-C210-40F6-88BD-302045D3D88E}" srcId="{A97CDFB5-EE32-4987-90F8-A168CA41C969}" destId="{11FE548A-9E05-40D8-A8B1-999F8EFDC5E6}" srcOrd="0" destOrd="0" parTransId="{269797E9-6AAB-4D9F-B859-6F17488F3F4B}" sibTransId="{4F347E6D-AB1C-4A35-8517-CDC8777A60CF}"/>
    <dgm:cxn modelId="{0DCAA785-53E4-489A-A57E-C58EA56090F3}" type="presOf" srcId="{11FE548A-9E05-40D8-A8B1-999F8EFDC5E6}" destId="{1A76FB4F-5096-49F3-93EF-32ED8090566B}" srcOrd="1" destOrd="0" presId="urn:microsoft.com/office/officeart/2005/8/layout/lProcess2"/>
    <dgm:cxn modelId="{D7D545E5-8293-4F09-821D-5FDE457037C4}" srcId="{11FE548A-9E05-40D8-A8B1-999F8EFDC5E6}" destId="{9A4E5095-913E-478B-9A27-75813EE4E127}" srcOrd="1" destOrd="0" parTransId="{6E10C7D5-7115-478D-8508-D2FC2FF308DD}" sibTransId="{BAE733FD-F307-46C6-A382-D84ED857E44F}"/>
    <dgm:cxn modelId="{7D250E98-7940-49C1-975E-78F83803041C}" type="presOf" srcId="{9A4E5095-913E-478B-9A27-75813EE4E127}" destId="{B23BCF8C-7CED-4FF8-9C0D-BF6A3FA5BD96}" srcOrd="0" destOrd="0" presId="urn:microsoft.com/office/officeart/2005/8/layout/lProcess2"/>
    <dgm:cxn modelId="{E02D8E95-8A3B-4B25-AC0A-5D714FC37916}" type="presOf" srcId="{A97CDFB5-EE32-4987-90F8-A168CA41C969}" destId="{8220EE1D-0298-4754-8EDD-E0EEC7FC5DF1}" srcOrd="0" destOrd="0" presId="urn:microsoft.com/office/officeart/2005/8/layout/lProcess2"/>
    <dgm:cxn modelId="{2C8BB686-6AAA-42DF-A9FB-091D3DBA0B67}" type="presParOf" srcId="{8220EE1D-0298-4754-8EDD-E0EEC7FC5DF1}" destId="{46683697-2243-466B-B32E-79BFF7028D62}" srcOrd="0" destOrd="0" presId="urn:microsoft.com/office/officeart/2005/8/layout/lProcess2"/>
    <dgm:cxn modelId="{F16988FA-467C-4C71-9F94-90E25C7ECE53}" type="presParOf" srcId="{46683697-2243-466B-B32E-79BFF7028D62}" destId="{A9578C0C-ABDE-4C3A-83DD-A1CC6591788B}" srcOrd="0" destOrd="0" presId="urn:microsoft.com/office/officeart/2005/8/layout/lProcess2"/>
    <dgm:cxn modelId="{882EF119-F800-4C50-8A93-8CDE5446CFDB}" type="presParOf" srcId="{46683697-2243-466B-B32E-79BFF7028D62}" destId="{1A76FB4F-5096-49F3-93EF-32ED8090566B}" srcOrd="1" destOrd="0" presId="urn:microsoft.com/office/officeart/2005/8/layout/lProcess2"/>
    <dgm:cxn modelId="{F6F3C784-4134-4D34-B5AA-4E587AB787A0}" type="presParOf" srcId="{46683697-2243-466B-B32E-79BFF7028D62}" destId="{0DD2253B-3782-489C-B105-5416FA7B5500}" srcOrd="2" destOrd="0" presId="urn:microsoft.com/office/officeart/2005/8/layout/lProcess2"/>
    <dgm:cxn modelId="{AB437A3C-8916-4A02-8BAB-8AA5AC01007A}" type="presParOf" srcId="{0DD2253B-3782-489C-B105-5416FA7B5500}" destId="{01E439A1-5170-4695-B09E-41E12D96A188}" srcOrd="0" destOrd="0" presId="urn:microsoft.com/office/officeart/2005/8/layout/lProcess2"/>
    <dgm:cxn modelId="{6D4F24E0-F446-428F-AF9D-8F98B344490E}" type="presParOf" srcId="{01E439A1-5170-4695-B09E-41E12D96A188}" destId="{242900EB-425D-42F2-AFBF-1360C1A07D64}" srcOrd="0" destOrd="0" presId="urn:microsoft.com/office/officeart/2005/8/layout/lProcess2"/>
    <dgm:cxn modelId="{2E1836E8-12FA-4F71-B2EA-FD360E413BB9}" type="presParOf" srcId="{01E439A1-5170-4695-B09E-41E12D96A188}" destId="{5F2666BC-E8C5-4F7D-A6A9-1DD482EA544A}" srcOrd="1" destOrd="0" presId="urn:microsoft.com/office/officeart/2005/8/layout/lProcess2"/>
    <dgm:cxn modelId="{670B704C-0CC5-47D4-93A4-6DF7B11E910A}" type="presParOf" srcId="{01E439A1-5170-4695-B09E-41E12D96A188}" destId="{B23BCF8C-7CED-4FF8-9C0D-BF6A3FA5BD96}" srcOrd="2" destOrd="0" presId="urn:microsoft.com/office/officeart/2005/8/layout/lProcess2"/>
    <dgm:cxn modelId="{77181533-E59A-4D85-9168-FE7C940E4F59}" type="presParOf" srcId="{01E439A1-5170-4695-B09E-41E12D96A188}" destId="{5136D6AD-174A-40EA-BB19-D0EA52BFC42E}" srcOrd="3" destOrd="0" presId="urn:microsoft.com/office/officeart/2005/8/layout/lProcess2"/>
    <dgm:cxn modelId="{4AEBF35E-DA4F-467E-9843-6805659B6B2E}" type="presParOf" srcId="{01E439A1-5170-4695-B09E-41E12D96A188}" destId="{51C5C38D-66A4-4BDA-96A2-94BB35F7FF99}"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CCDD7D-B584-49D7-970B-6E7389666870}" type="doc">
      <dgm:prSet loTypeId="urn:microsoft.com/office/officeart/2005/8/layout/chevron1" loCatId="process" qsTypeId="urn:microsoft.com/office/officeart/2005/8/quickstyle/3d1" qsCatId="3D" csTypeId="urn:microsoft.com/office/officeart/2005/8/colors/colorful3" csCatId="colorful" phldr="1"/>
      <dgm:spPr/>
    </dgm:pt>
    <dgm:pt modelId="{1A874C7E-1ACB-4FFB-B169-BAF478AAAAB9}">
      <dgm:prSet phldrT="[Text]"/>
      <dgm:spPr/>
      <dgm:t>
        <a:bodyPr/>
        <a:lstStyle/>
        <a:p>
          <a:r>
            <a:rPr lang="en-US" dirty="0" smtClean="0"/>
            <a:t>Microsoft Hyper-V Server 2012</a:t>
          </a:r>
          <a:endParaRPr lang="en-US" dirty="0"/>
        </a:p>
      </dgm:t>
    </dgm:pt>
    <dgm:pt modelId="{9A664624-1EA7-4499-8DCB-25F470F5BA2D}" type="parTrans" cxnId="{BD22F6F2-3F63-4A11-9752-A704625A82F8}">
      <dgm:prSet/>
      <dgm:spPr/>
      <dgm:t>
        <a:bodyPr/>
        <a:lstStyle/>
        <a:p>
          <a:endParaRPr lang="en-US"/>
        </a:p>
      </dgm:t>
    </dgm:pt>
    <dgm:pt modelId="{4E0FA7C9-BBD1-4252-A0E2-8E04AB7E2D7E}" type="sibTrans" cxnId="{BD22F6F2-3F63-4A11-9752-A704625A82F8}">
      <dgm:prSet/>
      <dgm:spPr/>
      <dgm:t>
        <a:bodyPr/>
        <a:lstStyle/>
        <a:p>
          <a:endParaRPr lang="en-US"/>
        </a:p>
      </dgm:t>
    </dgm:pt>
    <dgm:pt modelId="{6C686B85-5061-4584-9612-4B9FBF92CB69}">
      <dgm:prSet phldrT="[Text]"/>
      <dgm:spPr/>
      <dgm:t>
        <a:bodyPr/>
        <a:lstStyle/>
        <a:p>
          <a:r>
            <a:rPr lang="en-US" dirty="0" smtClean="0"/>
            <a:t>Windows Server 2012 Standard</a:t>
          </a:r>
          <a:endParaRPr lang="en-US" dirty="0"/>
        </a:p>
      </dgm:t>
    </dgm:pt>
    <dgm:pt modelId="{713C99D6-FB91-46C1-BB52-B20340AB4FFF}" type="parTrans" cxnId="{ED59883A-B86F-43FE-980B-F06EF4922220}">
      <dgm:prSet/>
      <dgm:spPr/>
      <dgm:t>
        <a:bodyPr/>
        <a:lstStyle/>
        <a:p>
          <a:endParaRPr lang="en-US"/>
        </a:p>
      </dgm:t>
    </dgm:pt>
    <dgm:pt modelId="{8084EEAA-F953-44E8-9073-C737D830F2EE}" type="sibTrans" cxnId="{ED59883A-B86F-43FE-980B-F06EF4922220}">
      <dgm:prSet/>
      <dgm:spPr/>
      <dgm:t>
        <a:bodyPr/>
        <a:lstStyle/>
        <a:p>
          <a:endParaRPr lang="en-US"/>
        </a:p>
      </dgm:t>
    </dgm:pt>
    <dgm:pt modelId="{A6D0F28B-8DD5-4AAE-8289-DEED4C5E4394}">
      <dgm:prSet phldrT="[Text]"/>
      <dgm:spPr/>
      <dgm:t>
        <a:bodyPr/>
        <a:lstStyle/>
        <a:p>
          <a:r>
            <a:rPr lang="en-US" dirty="0" smtClean="0"/>
            <a:t>Windows Server 2012 Datacenter</a:t>
          </a:r>
          <a:endParaRPr lang="en-US" dirty="0"/>
        </a:p>
      </dgm:t>
    </dgm:pt>
    <dgm:pt modelId="{FF28323D-5BD4-4904-895C-0CAB2C2E77BC}" type="parTrans" cxnId="{F2A49543-2846-4DA6-8A45-9E748061794D}">
      <dgm:prSet/>
      <dgm:spPr/>
      <dgm:t>
        <a:bodyPr/>
        <a:lstStyle/>
        <a:p>
          <a:endParaRPr lang="en-US"/>
        </a:p>
      </dgm:t>
    </dgm:pt>
    <dgm:pt modelId="{FC4B65D0-2E94-49B3-AFA6-920DF492C2CE}" type="sibTrans" cxnId="{F2A49543-2846-4DA6-8A45-9E748061794D}">
      <dgm:prSet/>
      <dgm:spPr/>
      <dgm:t>
        <a:bodyPr/>
        <a:lstStyle/>
        <a:p>
          <a:endParaRPr lang="en-US"/>
        </a:p>
      </dgm:t>
    </dgm:pt>
    <dgm:pt modelId="{21135FAA-0B73-4390-AD56-A4422A7D84AB}" type="pres">
      <dgm:prSet presAssocID="{D1CCDD7D-B584-49D7-970B-6E7389666870}" presName="Name0" presStyleCnt="0">
        <dgm:presLayoutVars>
          <dgm:dir/>
          <dgm:animLvl val="lvl"/>
          <dgm:resizeHandles val="exact"/>
        </dgm:presLayoutVars>
      </dgm:prSet>
      <dgm:spPr/>
    </dgm:pt>
    <dgm:pt modelId="{ACB88D94-0A36-4E30-A7DF-2BD61A55B343}" type="pres">
      <dgm:prSet presAssocID="{1A874C7E-1ACB-4FFB-B169-BAF478AAAAB9}" presName="parTxOnly" presStyleLbl="node1" presStyleIdx="0" presStyleCnt="3">
        <dgm:presLayoutVars>
          <dgm:chMax val="0"/>
          <dgm:chPref val="0"/>
          <dgm:bulletEnabled val="1"/>
        </dgm:presLayoutVars>
      </dgm:prSet>
      <dgm:spPr/>
      <dgm:t>
        <a:bodyPr/>
        <a:lstStyle/>
        <a:p>
          <a:endParaRPr lang="en-US"/>
        </a:p>
      </dgm:t>
    </dgm:pt>
    <dgm:pt modelId="{9B110452-3883-4B98-9502-01F97DA5A8ED}" type="pres">
      <dgm:prSet presAssocID="{4E0FA7C9-BBD1-4252-A0E2-8E04AB7E2D7E}" presName="parTxOnlySpace" presStyleCnt="0"/>
      <dgm:spPr/>
    </dgm:pt>
    <dgm:pt modelId="{3B8C77ED-8089-408B-BF5B-4608AACA6FAE}" type="pres">
      <dgm:prSet presAssocID="{6C686B85-5061-4584-9612-4B9FBF92CB69}" presName="parTxOnly" presStyleLbl="node1" presStyleIdx="1" presStyleCnt="3">
        <dgm:presLayoutVars>
          <dgm:chMax val="0"/>
          <dgm:chPref val="0"/>
          <dgm:bulletEnabled val="1"/>
        </dgm:presLayoutVars>
      </dgm:prSet>
      <dgm:spPr/>
      <dgm:t>
        <a:bodyPr/>
        <a:lstStyle/>
        <a:p>
          <a:endParaRPr lang="en-US"/>
        </a:p>
      </dgm:t>
    </dgm:pt>
    <dgm:pt modelId="{CF7C1545-9C1B-4765-9724-5B6E603BFA08}" type="pres">
      <dgm:prSet presAssocID="{8084EEAA-F953-44E8-9073-C737D830F2EE}" presName="parTxOnlySpace" presStyleCnt="0"/>
      <dgm:spPr/>
    </dgm:pt>
    <dgm:pt modelId="{D5036121-700F-4A79-8C0A-83B676B31D57}" type="pres">
      <dgm:prSet presAssocID="{A6D0F28B-8DD5-4AAE-8289-DEED4C5E4394}" presName="parTxOnly" presStyleLbl="node1" presStyleIdx="2" presStyleCnt="3">
        <dgm:presLayoutVars>
          <dgm:chMax val="0"/>
          <dgm:chPref val="0"/>
          <dgm:bulletEnabled val="1"/>
        </dgm:presLayoutVars>
      </dgm:prSet>
      <dgm:spPr/>
      <dgm:t>
        <a:bodyPr/>
        <a:lstStyle/>
        <a:p>
          <a:endParaRPr lang="en-US"/>
        </a:p>
      </dgm:t>
    </dgm:pt>
  </dgm:ptLst>
  <dgm:cxnLst>
    <dgm:cxn modelId="{63C6E03B-639C-42FA-A385-53649CC09F65}" type="presOf" srcId="{1A874C7E-1ACB-4FFB-B169-BAF478AAAAB9}" destId="{ACB88D94-0A36-4E30-A7DF-2BD61A55B343}" srcOrd="0" destOrd="0" presId="urn:microsoft.com/office/officeart/2005/8/layout/chevron1"/>
    <dgm:cxn modelId="{BD22F6F2-3F63-4A11-9752-A704625A82F8}" srcId="{D1CCDD7D-B584-49D7-970B-6E7389666870}" destId="{1A874C7E-1ACB-4FFB-B169-BAF478AAAAB9}" srcOrd="0" destOrd="0" parTransId="{9A664624-1EA7-4499-8DCB-25F470F5BA2D}" sibTransId="{4E0FA7C9-BBD1-4252-A0E2-8E04AB7E2D7E}"/>
    <dgm:cxn modelId="{9CAA83CC-B52F-4205-BBF3-00635AB5FE06}" type="presOf" srcId="{6C686B85-5061-4584-9612-4B9FBF92CB69}" destId="{3B8C77ED-8089-408B-BF5B-4608AACA6FAE}" srcOrd="0" destOrd="0" presId="urn:microsoft.com/office/officeart/2005/8/layout/chevron1"/>
    <dgm:cxn modelId="{990F3064-128B-4473-83FF-828890D21302}" type="presOf" srcId="{D1CCDD7D-B584-49D7-970B-6E7389666870}" destId="{21135FAA-0B73-4390-AD56-A4422A7D84AB}" srcOrd="0" destOrd="0" presId="urn:microsoft.com/office/officeart/2005/8/layout/chevron1"/>
    <dgm:cxn modelId="{ED59883A-B86F-43FE-980B-F06EF4922220}" srcId="{D1CCDD7D-B584-49D7-970B-6E7389666870}" destId="{6C686B85-5061-4584-9612-4B9FBF92CB69}" srcOrd="1" destOrd="0" parTransId="{713C99D6-FB91-46C1-BB52-B20340AB4FFF}" sibTransId="{8084EEAA-F953-44E8-9073-C737D830F2EE}"/>
    <dgm:cxn modelId="{3B704735-589E-4AA9-9991-8554DAD4C00F}" type="presOf" srcId="{A6D0F28B-8DD5-4AAE-8289-DEED4C5E4394}" destId="{D5036121-700F-4A79-8C0A-83B676B31D57}" srcOrd="0" destOrd="0" presId="urn:microsoft.com/office/officeart/2005/8/layout/chevron1"/>
    <dgm:cxn modelId="{F2A49543-2846-4DA6-8A45-9E748061794D}" srcId="{D1CCDD7D-B584-49D7-970B-6E7389666870}" destId="{A6D0F28B-8DD5-4AAE-8289-DEED4C5E4394}" srcOrd="2" destOrd="0" parTransId="{FF28323D-5BD4-4904-895C-0CAB2C2E77BC}" sibTransId="{FC4B65D0-2E94-49B3-AFA6-920DF492C2CE}"/>
    <dgm:cxn modelId="{AFD1DF6E-F2E4-4FFF-B218-9572D588C9DE}" type="presParOf" srcId="{21135FAA-0B73-4390-AD56-A4422A7D84AB}" destId="{ACB88D94-0A36-4E30-A7DF-2BD61A55B343}" srcOrd="0" destOrd="0" presId="urn:microsoft.com/office/officeart/2005/8/layout/chevron1"/>
    <dgm:cxn modelId="{16AC9746-C5FA-43A1-8318-757BCD249D9E}" type="presParOf" srcId="{21135FAA-0B73-4390-AD56-A4422A7D84AB}" destId="{9B110452-3883-4B98-9502-01F97DA5A8ED}" srcOrd="1" destOrd="0" presId="urn:microsoft.com/office/officeart/2005/8/layout/chevron1"/>
    <dgm:cxn modelId="{476C7CF5-B807-4542-A495-0F2E88518A40}" type="presParOf" srcId="{21135FAA-0B73-4390-AD56-A4422A7D84AB}" destId="{3B8C77ED-8089-408B-BF5B-4608AACA6FAE}" srcOrd="2" destOrd="0" presId="urn:microsoft.com/office/officeart/2005/8/layout/chevron1"/>
    <dgm:cxn modelId="{01E12553-E148-4802-B140-F391A75FD85E}" type="presParOf" srcId="{21135FAA-0B73-4390-AD56-A4422A7D84AB}" destId="{CF7C1545-9C1B-4765-9724-5B6E603BFA08}" srcOrd="3" destOrd="0" presId="urn:microsoft.com/office/officeart/2005/8/layout/chevron1"/>
    <dgm:cxn modelId="{6EE62975-D119-49AF-BD10-2A85961201CB}" type="presParOf" srcId="{21135FAA-0B73-4390-AD56-A4422A7D84AB}" destId="{D5036121-700F-4A79-8C0A-83B676B31D5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2E2BD-4367-4A0B-8E7A-BAC3C129F915}">
      <dsp:nvSpPr>
        <dsp:cNvPr id="0" name=""/>
        <dsp:cNvSpPr/>
      </dsp:nvSpPr>
      <dsp:spPr>
        <a:xfrm>
          <a:off x="0" y="0"/>
          <a:ext cx="1573518" cy="4818396"/>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algn="ctr" defTabSz="533400" rtl="0" eaLnBrk="1" latinLnBrk="0" hangingPunct="1">
            <a:lnSpc>
              <a:spcPct val="90000"/>
            </a:lnSpc>
            <a:spcBef>
              <a:spcPct val="0"/>
            </a:spcBef>
            <a:spcAft>
              <a:spcPct val="35000"/>
            </a:spcAft>
          </a:pPr>
          <a:r>
            <a:rPr lang="en-US" sz="1200" kern="1200" dirty="0" smtClean="0">
              <a:solidFill>
                <a:schemeClr val="dk1">
                  <a:hueOff val="0"/>
                  <a:satOff val="0"/>
                  <a:lumOff val="0"/>
                  <a:alphaOff val="0"/>
                </a:schemeClr>
              </a:solidFill>
              <a:latin typeface="+mn-lt"/>
              <a:ea typeface="+mn-ea"/>
              <a:cs typeface="+mn-cs"/>
            </a:rPr>
            <a:t>Service Management</a:t>
          </a:r>
          <a:endParaRPr lang="en-US" sz="1200" kern="1200" dirty="0">
            <a:solidFill>
              <a:schemeClr val="dk1">
                <a:hueOff val="0"/>
                <a:satOff val="0"/>
                <a:lumOff val="0"/>
                <a:alphaOff val="0"/>
              </a:schemeClr>
            </a:solidFill>
            <a:latin typeface="+mn-lt"/>
            <a:ea typeface="+mn-ea"/>
            <a:cs typeface="+mn-cs"/>
          </a:endParaRPr>
        </a:p>
      </dsp:txBody>
      <dsp:txXfrm>
        <a:off x="0" y="0"/>
        <a:ext cx="1573518" cy="1445518"/>
      </dsp:txXfrm>
    </dsp:sp>
    <dsp:sp modelId="{71481B03-FBC6-418D-B38A-4D1582B8D554}">
      <dsp:nvSpPr>
        <dsp:cNvPr id="0" name=""/>
        <dsp:cNvSpPr/>
      </dsp:nvSpPr>
      <dsp:spPr>
        <a:xfrm>
          <a:off x="117971" y="1436503"/>
          <a:ext cx="1325353" cy="70193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Service </a:t>
          </a:r>
          <a:br>
            <a:rPr lang="en-US" sz="900" kern="1200" dirty="0" smtClean="0"/>
          </a:br>
          <a:r>
            <a:rPr lang="en-US" sz="900" kern="1200" dirty="0" smtClean="0"/>
            <a:t>Templates</a:t>
          </a:r>
          <a:endParaRPr lang="en-US" sz="900" kern="1200" dirty="0"/>
        </a:p>
      </dsp:txBody>
      <dsp:txXfrm>
        <a:off x="138530" y="1457062"/>
        <a:ext cx="1284235" cy="660819"/>
      </dsp:txXfrm>
    </dsp:sp>
    <dsp:sp modelId="{D7F15D9C-3A63-4144-8A5F-7133D9517619}">
      <dsp:nvSpPr>
        <dsp:cNvPr id="0" name=""/>
        <dsp:cNvSpPr/>
      </dsp:nvSpPr>
      <dsp:spPr>
        <a:xfrm>
          <a:off x="153611" y="2344023"/>
          <a:ext cx="1267831" cy="70193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Application Deployment</a:t>
          </a:r>
          <a:endParaRPr lang="en-US" sz="900" kern="1200" dirty="0"/>
        </a:p>
      </dsp:txBody>
      <dsp:txXfrm>
        <a:off x="174170" y="2364582"/>
        <a:ext cx="1226713" cy="660819"/>
      </dsp:txXfrm>
    </dsp:sp>
    <dsp:sp modelId="{CEF40CCB-D92D-49DB-BF8D-E860F6DF3487}">
      <dsp:nvSpPr>
        <dsp:cNvPr id="0" name=""/>
        <dsp:cNvSpPr/>
      </dsp:nvSpPr>
      <dsp:spPr>
        <a:xfrm>
          <a:off x="164854" y="3156707"/>
          <a:ext cx="1245345" cy="70193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Custom Command Execution</a:t>
          </a:r>
          <a:endParaRPr lang="en-US" sz="900" kern="1200" dirty="0"/>
        </a:p>
      </dsp:txBody>
      <dsp:txXfrm>
        <a:off x="185413" y="3177266"/>
        <a:ext cx="1204227" cy="660819"/>
      </dsp:txXfrm>
    </dsp:sp>
    <dsp:sp modelId="{21E35218-11B3-4F41-8DE6-EE7B47CABB25}">
      <dsp:nvSpPr>
        <dsp:cNvPr id="0" name=""/>
        <dsp:cNvSpPr/>
      </dsp:nvSpPr>
      <dsp:spPr>
        <a:xfrm>
          <a:off x="158735" y="4026629"/>
          <a:ext cx="1257582" cy="70193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Image Based Servicing</a:t>
          </a:r>
          <a:endParaRPr lang="en-US" sz="900" kern="1200" dirty="0"/>
        </a:p>
      </dsp:txBody>
      <dsp:txXfrm>
        <a:off x="179294" y="4047188"/>
        <a:ext cx="1216464" cy="660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78C0C-ABDE-4C3A-83DD-A1CC6591788B}">
      <dsp:nvSpPr>
        <dsp:cNvPr id="0" name=""/>
        <dsp:cNvSpPr/>
      </dsp:nvSpPr>
      <dsp:spPr>
        <a:xfrm>
          <a:off x="0" y="0"/>
          <a:ext cx="1573518" cy="4818396"/>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algn="ctr" defTabSz="533400" rtl="0" eaLnBrk="1" latinLnBrk="0" hangingPunct="1">
            <a:lnSpc>
              <a:spcPct val="90000"/>
            </a:lnSpc>
            <a:spcBef>
              <a:spcPct val="0"/>
            </a:spcBef>
            <a:spcAft>
              <a:spcPct val="35000"/>
            </a:spcAft>
          </a:pPr>
          <a:r>
            <a:rPr lang="en-US" sz="1200" kern="1200" dirty="0" smtClean="0">
              <a:solidFill>
                <a:schemeClr val="dk1">
                  <a:hueOff val="0"/>
                  <a:satOff val="0"/>
                  <a:lumOff val="0"/>
                  <a:alphaOff val="0"/>
                </a:schemeClr>
              </a:solidFill>
              <a:latin typeface="+mn-lt"/>
              <a:ea typeface="+mn-ea"/>
              <a:cs typeface="+mn-cs"/>
            </a:rPr>
            <a:t>Cloud Management</a:t>
          </a:r>
          <a:endParaRPr lang="en-US" sz="1200" kern="1200" dirty="0">
            <a:solidFill>
              <a:schemeClr val="dk1">
                <a:hueOff val="0"/>
                <a:satOff val="0"/>
                <a:lumOff val="0"/>
                <a:alphaOff val="0"/>
              </a:schemeClr>
            </a:solidFill>
            <a:latin typeface="+mn-lt"/>
            <a:ea typeface="+mn-ea"/>
            <a:cs typeface="+mn-cs"/>
          </a:endParaRPr>
        </a:p>
      </dsp:txBody>
      <dsp:txXfrm>
        <a:off x="0" y="0"/>
        <a:ext cx="1573518" cy="1445518"/>
      </dsp:txXfrm>
    </dsp:sp>
    <dsp:sp modelId="{242900EB-425D-42F2-AFBF-1360C1A07D64}">
      <dsp:nvSpPr>
        <dsp:cNvPr id="0" name=""/>
        <dsp:cNvSpPr/>
      </dsp:nvSpPr>
      <dsp:spPr>
        <a:xfrm>
          <a:off x="247370" y="1472619"/>
          <a:ext cx="1067838" cy="76616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Application Owner Usage</a:t>
          </a:r>
          <a:endParaRPr lang="en-US" sz="900" kern="1200" dirty="0"/>
        </a:p>
      </dsp:txBody>
      <dsp:txXfrm>
        <a:off x="269810" y="1495059"/>
        <a:ext cx="1022958" cy="721288"/>
      </dsp:txXfrm>
    </dsp:sp>
    <dsp:sp modelId="{B23BCF8C-7CED-4FF8-9C0D-BF6A3FA5BD96}">
      <dsp:nvSpPr>
        <dsp:cNvPr id="0" name=""/>
        <dsp:cNvSpPr/>
      </dsp:nvSpPr>
      <dsp:spPr>
        <a:xfrm>
          <a:off x="260405" y="2423630"/>
          <a:ext cx="1102736" cy="706009"/>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Capacity and Capability</a:t>
          </a:r>
          <a:endParaRPr lang="en-US" sz="900" kern="1200" dirty="0"/>
        </a:p>
      </dsp:txBody>
      <dsp:txXfrm>
        <a:off x="281083" y="2444308"/>
        <a:ext cx="1061380" cy="664653"/>
      </dsp:txXfrm>
    </dsp:sp>
    <dsp:sp modelId="{51C5C38D-66A4-4BDA-96A2-94BB35F7FF99}">
      <dsp:nvSpPr>
        <dsp:cNvPr id="0" name=""/>
        <dsp:cNvSpPr/>
      </dsp:nvSpPr>
      <dsp:spPr>
        <a:xfrm>
          <a:off x="217276" y="3408817"/>
          <a:ext cx="1140501" cy="75695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Delegation and Quota</a:t>
          </a:r>
          <a:endParaRPr lang="en-US" sz="900" kern="1200" dirty="0"/>
        </a:p>
      </dsp:txBody>
      <dsp:txXfrm>
        <a:off x="239447" y="3430988"/>
        <a:ext cx="1096159" cy="712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88D94-0A36-4E30-A7DF-2BD61A55B343}">
      <dsp:nvSpPr>
        <dsp:cNvPr id="0" name=""/>
        <dsp:cNvSpPr/>
      </dsp:nvSpPr>
      <dsp:spPr>
        <a:xfrm>
          <a:off x="3126" y="936050"/>
          <a:ext cx="3808900" cy="1523560"/>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US" sz="3100" kern="1200" dirty="0" smtClean="0"/>
            <a:t>Microsoft Hyper-V Server 2012</a:t>
          </a:r>
          <a:endParaRPr lang="en-US" sz="3100" kern="1200" dirty="0"/>
        </a:p>
      </dsp:txBody>
      <dsp:txXfrm>
        <a:off x="764906" y="936050"/>
        <a:ext cx="2285340" cy="1523560"/>
      </dsp:txXfrm>
    </dsp:sp>
    <dsp:sp modelId="{3B8C77ED-8089-408B-BF5B-4608AACA6FAE}">
      <dsp:nvSpPr>
        <dsp:cNvPr id="0" name=""/>
        <dsp:cNvSpPr/>
      </dsp:nvSpPr>
      <dsp:spPr>
        <a:xfrm>
          <a:off x="3431137" y="936050"/>
          <a:ext cx="3808900" cy="1523560"/>
        </a:xfrm>
        <a:prstGeom prst="chevron">
          <a:avLst/>
        </a:prstGeom>
        <a:gradFill rotWithShape="0">
          <a:gsLst>
            <a:gs pos="0">
              <a:schemeClr val="accent3">
                <a:hueOff val="4855532"/>
                <a:satOff val="-16036"/>
                <a:lumOff val="-2549"/>
                <a:alphaOff val="0"/>
                <a:shade val="51000"/>
                <a:satMod val="130000"/>
              </a:schemeClr>
            </a:gs>
            <a:gs pos="80000">
              <a:schemeClr val="accent3">
                <a:hueOff val="4855532"/>
                <a:satOff val="-16036"/>
                <a:lumOff val="-2549"/>
                <a:alphaOff val="0"/>
                <a:shade val="93000"/>
                <a:satMod val="130000"/>
              </a:schemeClr>
            </a:gs>
            <a:gs pos="100000">
              <a:schemeClr val="accent3">
                <a:hueOff val="4855532"/>
                <a:satOff val="-16036"/>
                <a:lumOff val="-2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US" sz="3100" kern="1200" dirty="0" smtClean="0"/>
            <a:t>Windows Server 2012 Standard</a:t>
          </a:r>
          <a:endParaRPr lang="en-US" sz="3100" kern="1200" dirty="0"/>
        </a:p>
      </dsp:txBody>
      <dsp:txXfrm>
        <a:off x="4192917" y="936050"/>
        <a:ext cx="2285340" cy="1523560"/>
      </dsp:txXfrm>
    </dsp:sp>
    <dsp:sp modelId="{D5036121-700F-4A79-8C0A-83B676B31D57}">
      <dsp:nvSpPr>
        <dsp:cNvPr id="0" name=""/>
        <dsp:cNvSpPr/>
      </dsp:nvSpPr>
      <dsp:spPr>
        <a:xfrm>
          <a:off x="6859147" y="936050"/>
          <a:ext cx="3808900" cy="1523560"/>
        </a:xfrm>
        <a:prstGeom prst="chevron">
          <a:avLst/>
        </a:prstGeom>
        <a:gradFill rotWithShape="0">
          <a:gsLst>
            <a:gs pos="0">
              <a:schemeClr val="accent3">
                <a:hueOff val="9711064"/>
                <a:satOff val="-32073"/>
                <a:lumOff val="-5097"/>
                <a:alphaOff val="0"/>
                <a:shade val="51000"/>
                <a:satMod val="130000"/>
              </a:schemeClr>
            </a:gs>
            <a:gs pos="80000">
              <a:schemeClr val="accent3">
                <a:hueOff val="9711064"/>
                <a:satOff val="-32073"/>
                <a:lumOff val="-5097"/>
                <a:alphaOff val="0"/>
                <a:shade val="93000"/>
                <a:satMod val="130000"/>
              </a:schemeClr>
            </a:gs>
            <a:gs pos="100000">
              <a:schemeClr val="accent3">
                <a:hueOff val="9711064"/>
                <a:satOff val="-32073"/>
                <a:lumOff val="-50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US" sz="3100" kern="1200" dirty="0" smtClean="0"/>
            <a:t>Windows Server 2012 Datacenter</a:t>
          </a:r>
          <a:endParaRPr lang="en-US" sz="3100" kern="1200" dirty="0"/>
        </a:p>
      </dsp:txBody>
      <dsp:txXfrm>
        <a:off x="7620927" y="936050"/>
        <a:ext cx="2285340" cy="152356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00220-AD28-436F-8D21-02EF9459741A}" type="datetimeFigureOut">
              <a:rPr lang="en-US" smtClean="0"/>
              <a:t>07-Jun-17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0CBDF-665D-4B37-9EE3-1ADC79979E8B}" type="slidenum">
              <a:rPr lang="en-US" smtClean="0"/>
              <a:t>‹#›</a:t>
            </a:fld>
            <a:endParaRPr lang="en-US"/>
          </a:p>
        </p:txBody>
      </p:sp>
    </p:spTree>
    <p:extLst>
      <p:ext uri="{BB962C8B-B14F-4D97-AF65-F5344CB8AC3E}">
        <p14:creationId xmlns:p14="http://schemas.microsoft.com/office/powerpoint/2010/main" val="33176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smtClean="0"/>
              <a:t>http://msdn.microsoft.com/en-us/library/dd722833(v=BTS.10).aspx</a:t>
            </a:r>
          </a:p>
          <a:p>
            <a:endParaRPr lang="en-US" dirty="0" smtClean="0"/>
          </a:p>
          <a:p>
            <a:r>
              <a:rPr lang="en-US" b="1" dirty="0" smtClean="0"/>
              <a:t>APIC</a:t>
            </a:r>
            <a:r>
              <a:rPr lang="en-US" dirty="0" smtClean="0"/>
              <a:t> – Advanced Programmable Interrupt Controller. A device which allows priority levels to be assigned to its interrupt outputs.</a:t>
            </a:r>
            <a:br>
              <a:rPr lang="en-US" dirty="0" smtClean="0"/>
            </a:br>
            <a:r>
              <a:rPr lang="en-US" dirty="0" smtClean="0"/>
              <a:t/>
            </a:r>
            <a:br>
              <a:rPr lang="en-US" dirty="0" smtClean="0"/>
            </a:br>
            <a:endParaRPr lang="en-US" dirty="0" smtClean="0"/>
          </a:p>
          <a:p>
            <a:r>
              <a:rPr lang="en-US" b="1" dirty="0" smtClean="0"/>
              <a:t>Child Partition</a:t>
            </a:r>
            <a:r>
              <a:rPr lang="en-US" dirty="0" smtClean="0"/>
              <a:t> – Partition that hosts a guest operating system. All access to physical memory and devices by a child partition is provided via the Virtual Machine Bus (</a:t>
            </a:r>
            <a:r>
              <a:rPr lang="en-US" dirty="0" err="1" smtClean="0"/>
              <a:t>VMBus</a:t>
            </a:r>
            <a:r>
              <a:rPr lang="en-US" dirty="0" smtClean="0"/>
              <a:t>) or the hypervisor.</a:t>
            </a:r>
            <a:br>
              <a:rPr lang="en-US" dirty="0" smtClean="0"/>
            </a:br>
            <a:r>
              <a:rPr lang="en-US" dirty="0" smtClean="0"/>
              <a:t/>
            </a:r>
            <a:br>
              <a:rPr lang="en-US" dirty="0" smtClean="0"/>
            </a:br>
            <a:endParaRPr lang="en-US" dirty="0" smtClean="0"/>
          </a:p>
          <a:p>
            <a:r>
              <a:rPr lang="en-US" b="1" dirty="0" err="1" smtClean="0"/>
              <a:t>Hypercall</a:t>
            </a:r>
            <a:r>
              <a:rPr lang="en-US" dirty="0" smtClean="0"/>
              <a:t> – Interface for communication with the hypervisor. The </a:t>
            </a:r>
            <a:r>
              <a:rPr lang="en-US" dirty="0" err="1" smtClean="0"/>
              <a:t>hypercall</a:t>
            </a:r>
            <a:r>
              <a:rPr lang="en-US" dirty="0" smtClean="0"/>
              <a:t> interface accommodates access to the optimizations provided by the hypervisor.</a:t>
            </a:r>
            <a:br>
              <a:rPr lang="en-US" dirty="0" smtClean="0"/>
            </a:br>
            <a:r>
              <a:rPr lang="en-US" dirty="0" smtClean="0"/>
              <a:t/>
            </a:r>
            <a:br>
              <a:rPr lang="en-US" dirty="0" smtClean="0"/>
            </a:br>
            <a:endParaRPr lang="en-US" dirty="0" smtClean="0"/>
          </a:p>
          <a:p>
            <a:r>
              <a:rPr lang="en-US" b="1" dirty="0" smtClean="0"/>
              <a:t>Hypervisor</a:t>
            </a:r>
            <a:r>
              <a:rPr lang="en-US" dirty="0" smtClean="0"/>
              <a:t> – A layer of software that sits between the hardware and one or more operating systems. Its primary job is to provide isolated execution environments called partitions. The hypervisor controls and arbitrates access to the underlying hardware.</a:t>
            </a:r>
            <a:br>
              <a:rPr lang="en-US" dirty="0" smtClean="0"/>
            </a:br>
            <a:r>
              <a:rPr lang="en-US" dirty="0" smtClean="0"/>
              <a:t/>
            </a:r>
            <a:br>
              <a:rPr lang="en-US" dirty="0" smtClean="0"/>
            </a:br>
            <a:endParaRPr lang="en-US" dirty="0" smtClean="0"/>
          </a:p>
          <a:p>
            <a:r>
              <a:rPr lang="en-US" b="1" dirty="0" smtClean="0"/>
              <a:t>IC</a:t>
            </a:r>
            <a:r>
              <a:rPr lang="en-US" dirty="0" smtClean="0"/>
              <a:t> – Integration component. Component that allows child partitions to communication with other partitions and the hypervisor.</a:t>
            </a:r>
            <a:br>
              <a:rPr lang="en-US" dirty="0" smtClean="0"/>
            </a:br>
            <a:r>
              <a:rPr lang="en-US" dirty="0" smtClean="0"/>
              <a:t/>
            </a:r>
            <a:br>
              <a:rPr lang="en-US" dirty="0" smtClean="0"/>
            </a:br>
            <a:endParaRPr lang="en-US" dirty="0" smtClean="0"/>
          </a:p>
          <a:p>
            <a:r>
              <a:rPr lang="en-US" b="1" dirty="0" smtClean="0"/>
              <a:t>I/O stack</a:t>
            </a:r>
            <a:r>
              <a:rPr lang="en-US" dirty="0" smtClean="0"/>
              <a:t> – Input/output stack.</a:t>
            </a:r>
            <a:br>
              <a:rPr lang="en-US" dirty="0" smtClean="0"/>
            </a:br>
            <a:r>
              <a:rPr lang="en-US" dirty="0" smtClean="0"/>
              <a:t/>
            </a:r>
            <a:br>
              <a:rPr lang="en-US" dirty="0" smtClean="0"/>
            </a:br>
            <a:endParaRPr lang="en-US" dirty="0" smtClean="0"/>
          </a:p>
          <a:p>
            <a:r>
              <a:rPr lang="en-US" b="1" dirty="0" smtClean="0"/>
              <a:t>MSR</a:t>
            </a:r>
            <a:r>
              <a:rPr lang="en-US" dirty="0" smtClean="0"/>
              <a:t> – Memory Service Routine.</a:t>
            </a:r>
            <a:br>
              <a:rPr lang="en-US" dirty="0" smtClean="0"/>
            </a:br>
            <a:r>
              <a:rPr lang="en-US" dirty="0" smtClean="0"/>
              <a:t/>
            </a:r>
            <a:br>
              <a:rPr lang="en-US" dirty="0" smtClean="0"/>
            </a:br>
            <a:endParaRPr lang="en-US" dirty="0" smtClean="0"/>
          </a:p>
          <a:p>
            <a:r>
              <a:rPr lang="en-US" b="1" dirty="0" smtClean="0"/>
              <a:t>Root Partition</a:t>
            </a:r>
            <a:r>
              <a:rPr lang="en-US" dirty="0" smtClean="0"/>
              <a:t> – Manages machine-level functions such as device drivers, power management, and device hot addition/removal. The root (or parent) partition is the only partition that has direct access to physical memory and devices.</a:t>
            </a:r>
            <a:br>
              <a:rPr lang="en-US" dirty="0" smtClean="0"/>
            </a:br>
            <a:r>
              <a:rPr lang="en-US" dirty="0" smtClean="0"/>
              <a:t/>
            </a:r>
            <a:br>
              <a:rPr lang="en-US" dirty="0" smtClean="0"/>
            </a:br>
            <a:endParaRPr lang="en-US" dirty="0" smtClean="0"/>
          </a:p>
          <a:p>
            <a:r>
              <a:rPr lang="en-US" b="1" dirty="0" smtClean="0"/>
              <a:t>VID</a:t>
            </a:r>
            <a:r>
              <a:rPr lang="en-US" dirty="0" smtClean="0"/>
              <a:t> – Virtualization Infrastructure Driver. Provides partition management services, virtual processor management services, and memory management services for partitions.</a:t>
            </a:r>
            <a:br>
              <a:rPr lang="en-US" dirty="0" smtClean="0"/>
            </a:br>
            <a:r>
              <a:rPr lang="en-US" dirty="0" smtClean="0"/>
              <a:t/>
            </a:r>
            <a:br>
              <a:rPr lang="en-US" dirty="0" smtClean="0"/>
            </a:br>
            <a:endParaRPr lang="en-US" dirty="0" smtClean="0"/>
          </a:p>
          <a:p>
            <a:r>
              <a:rPr lang="en-US" b="1" dirty="0" err="1" smtClean="0"/>
              <a:t>VMBus</a:t>
            </a:r>
            <a:r>
              <a:rPr lang="en-US" dirty="0" smtClean="0"/>
              <a:t> – Channel-based communication mechanism used for inter-partition communication and device enumeration on systems with multiple active virtualized partitions. The </a:t>
            </a:r>
            <a:r>
              <a:rPr lang="en-US" dirty="0" err="1" smtClean="0"/>
              <a:t>VMBus</a:t>
            </a:r>
            <a:r>
              <a:rPr lang="en-US" dirty="0" smtClean="0"/>
              <a:t> is installed with Hyper-V Integration Services.</a:t>
            </a:r>
            <a:br>
              <a:rPr lang="en-US" dirty="0" smtClean="0"/>
            </a:br>
            <a:r>
              <a:rPr lang="en-US" dirty="0" smtClean="0"/>
              <a:t/>
            </a:r>
            <a:br>
              <a:rPr lang="en-US" dirty="0" smtClean="0"/>
            </a:br>
            <a:endParaRPr lang="en-US" dirty="0" smtClean="0"/>
          </a:p>
          <a:p>
            <a:r>
              <a:rPr lang="en-US" b="1" dirty="0" smtClean="0"/>
              <a:t>VMMS</a:t>
            </a:r>
            <a:r>
              <a:rPr lang="en-US" dirty="0" smtClean="0"/>
              <a:t> – Virtual Machine Management Service. Responsible for managing the state of all virtual machines in child partitions.</a:t>
            </a:r>
            <a:br>
              <a:rPr lang="en-US" dirty="0" smtClean="0"/>
            </a:br>
            <a:r>
              <a:rPr lang="en-US" dirty="0" smtClean="0"/>
              <a:t/>
            </a:r>
            <a:br>
              <a:rPr lang="en-US" dirty="0" smtClean="0"/>
            </a:br>
            <a:endParaRPr lang="en-US" dirty="0" smtClean="0"/>
          </a:p>
          <a:p>
            <a:r>
              <a:rPr lang="en-US" b="1" dirty="0" smtClean="0"/>
              <a:t>VMWP</a:t>
            </a:r>
            <a:r>
              <a:rPr lang="en-US" dirty="0" smtClean="0"/>
              <a:t> – Virtual Machine Worker Process. A user mode component of the virtualization stack. The worker process provides virtual machine management services from the Windows Server 2008 instance in the parent partition to the guest operating systems in the child partitions. The Virtual Machine Management Service spawns a separate worker process for each running virtual machine.</a:t>
            </a:r>
            <a:br>
              <a:rPr lang="en-US" dirty="0" smtClean="0"/>
            </a:br>
            <a:r>
              <a:rPr lang="en-US" dirty="0" smtClean="0"/>
              <a:t/>
            </a:r>
            <a:br>
              <a:rPr lang="en-US" dirty="0" smtClean="0"/>
            </a:br>
            <a:endParaRPr lang="en-US" dirty="0" smtClean="0"/>
          </a:p>
          <a:p>
            <a:r>
              <a:rPr lang="en-US" b="1" dirty="0" smtClean="0"/>
              <a:t>VSC</a:t>
            </a:r>
            <a:r>
              <a:rPr lang="en-US" dirty="0" smtClean="0"/>
              <a:t> – Virtualization Service Client. A synthetic device instance that resides in a child partition. VSCs utilize hardware resources that are provided by Virtualization Service Providers (VSPs) in the parent partition. They communicate with the corresponding VSPs in the parent partition over the </a:t>
            </a:r>
            <a:r>
              <a:rPr lang="en-US" dirty="0" err="1" smtClean="0"/>
              <a:t>VMBus</a:t>
            </a:r>
            <a:r>
              <a:rPr lang="en-US" dirty="0" smtClean="0"/>
              <a:t> to satisfy a child partitions device I/O requests.</a:t>
            </a:r>
            <a:br>
              <a:rPr lang="en-US" dirty="0" smtClean="0"/>
            </a:br>
            <a:r>
              <a:rPr lang="en-US" dirty="0" smtClean="0"/>
              <a:t/>
            </a:r>
            <a:br>
              <a:rPr lang="en-US" dirty="0" smtClean="0"/>
            </a:br>
            <a:endParaRPr lang="en-US" dirty="0" smtClean="0"/>
          </a:p>
          <a:p>
            <a:r>
              <a:rPr lang="en-US" b="1" dirty="0" smtClean="0"/>
              <a:t>VSP</a:t>
            </a:r>
            <a:r>
              <a:rPr lang="en-US" dirty="0" smtClean="0"/>
              <a:t> – Virtualization Service Provider. Resides in the root partition and provide synthetic device support to child partitions over the Virtual Machine Bus (</a:t>
            </a:r>
            <a:r>
              <a:rPr lang="en-US" dirty="0" err="1" smtClean="0"/>
              <a:t>VMBus</a:t>
            </a:r>
            <a:r>
              <a:rPr lang="en-US" dirty="0" smtClean="0"/>
              <a:t>).</a:t>
            </a:r>
            <a:br>
              <a:rPr lang="en-US" dirty="0" smtClean="0"/>
            </a:br>
            <a:r>
              <a:rPr lang="en-US" dirty="0" smtClean="0"/>
              <a:t/>
            </a:r>
            <a:br>
              <a:rPr lang="en-US" dirty="0" smtClean="0"/>
            </a:br>
            <a:endParaRPr lang="en-US" dirty="0" smtClean="0"/>
          </a:p>
          <a:p>
            <a:r>
              <a:rPr lang="en-US" b="1" dirty="0" err="1" smtClean="0"/>
              <a:t>WinHv</a:t>
            </a:r>
            <a:r>
              <a:rPr lang="en-US" dirty="0" smtClean="0"/>
              <a:t> – Windows Hypervisor Interface Library. </a:t>
            </a:r>
            <a:r>
              <a:rPr lang="en-US" dirty="0" err="1" smtClean="0"/>
              <a:t>WinHv</a:t>
            </a:r>
            <a:r>
              <a:rPr lang="en-US" dirty="0" smtClean="0"/>
              <a:t> is essentially a bridge between a partitioned operating system’s drivers and the hypervisor which allows drivers to call the hypervisor using standard Windows calling conventions</a:t>
            </a:r>
            <a:br>
              <a:rPr lang="en-US" dirty="0" smtClean="0"/>
            </a:br>
            <a:r>
              <a:rPr lang="en-US" dirty="0" smtClean="0"/>
              <a:t/>
            </a:r>
            <a:br>
              <a:rPr lang="en-US" dirty="0" smtClean="0"/>
            </a:br>
            <a:endParaRPr lang="en-US" dirty="0" smtClean="0"/>
          </a:p>
          <a:p>
            <a:r>
              <a:rPr lang="en-US" b="1" dirty="0" smtClean="0"/>
              <a:t>WMI</a:t>
            </a:r>
            <a:r>
              <a:rPr lang="en-US" dirty="0" smtClean="0"/>
              <a:t> – The Virtual Machine Management Service exposes a set of Windows Management Instrumentation (WMI)-based APIs for managing and controlling virtual machines.</a:t>
            </a:r>
            <a:br>
              <a:rPr lang="en-US" dirty="0" smtClean="0"/>
            </a:br>
            <a:endParaRPr lang="en-US" dirty="0" smtClean="0"/>
          </a:p>
          <a:p>
            <a:endParaRPr lang="en-US" dirty="0"/>
          </a:p>
        </p:txBody>
      </p:sp>
      <p:sp>
        <p:nvSpPr>
          <p:cNvPr id="4" name="Slide Number Placeholder 3"/>
          <p:cNvSpPr>
            <a:spLocks noGrp="1"/>
          </p:cNvSpPr>
          <p:nvPr>
            <p:ph type="sldNum" sz="quarter" idx="10"/>
          </p:nvPr>
        </p:nvSpPr>
        <p:spPr>
          <a:xfrm>
            <a:off x="6172199" y="8685213"/>
            <a:ext cx="684213" cy="457200"/>
          </a:xfrm>
          <a:prstGeom prst="rect">
            <a:avLst/>
          </a:prstGeom>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76942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07-Jun-17 10:22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27</a:t>
            </a:fld>
            <a:endParaRPr lang="en-US"/>
          </a:p>
        </p:txBody>
      </p:sp>
    </p:spTree>
    <p:extLst>
      <p:ext uri="{BB962C8B-B14F-4D97-AF65-F5344CB8AC3E}">
        <p14:creationId xmlns:p14="http://schemas.microsoft.com/office/powerpoint/2010/main" val="2576360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07-Jun-17 10:22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28</a:t>
            </a:fld>
            <a:endParaRPr lang="en-US"/>
          </a:p>
        </p:txBody>
      </p:sp>
    </p:spTree>
    <p:extLst>
      <p:ext uri="{BB962C8B-B14F-4D97-AF65-F5344CB8AC3E}">
        <p14:creationId xmlns:p14="http://schemas.microsoft.com/office/powerpoint/2010/main" val="4173103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ln/>
        </p:spPr>
        <p:txBody>
          <a:bodyPr/>
          <a:lstStyle/>
          <a:p>
            <a:pPr>
              <a:lnSpc>
                <a:spcPts val="1415"/>
              </a:lnSpc>
              <a:spcBef>
                <a:spcPts val="607"/>
              </a:spcBef>
              <a:spcAft>
                <a:spcPts val="607"/>
              </a:spcAft>
              <a:defRPr/>
            </a:pPr>
            <a:endParaRPr lang="en-US" sz="1000" b="1" dirty="0" smtClean="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rPr>
              <a:pPr algn="l"/>
              <a:t>07-Jun-17</a:t>
            </a:fld>
            <a:endParaRPr lang="en-US" sz="1000" dirty="0">
              <a:solidFill>
                <a:prstClr val="black"/>
              </a:solidFill>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29</a:t>
            </a:fld>
            <a:endParaRPr lang="en-US" b="1" dirty="0">
              <a:solidFill>
                <a:prstClr val="black"/>
              </a:solidFill>
            </a:endParaRPr>
          </a:p>
        </p:txBody>
      </p:sp>
    </p:spTree>
    <p:extLst>
      <p:ext uri="{BB962C8B-B14F-4D97-AF65-F5344CB8AC3E}">
        <p14:creationId xmlns:p14="http://schemas.microsoft.com/office/powerpoint/2010/main" val="263462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defTabSz="905585" fontAlgn="base">
              <a:spcBef>
                <a:spcPct val="30000"/>
              </a:spcBef>
              <a:spcAft>
                <a:spcPct val="0"/>
              </a:spcAft>
              <a:defRPr/>
            </a:pPr>
            <a:endParaRPr lang="en-US" dirty="0"/>
          </a:p>
        </p:txBody>
      </p:sp>
      <p:sp>
        <p:nvSpPr>
          <p:cNvPr id="5" name="Date Placeholder 7"/>
          <p:cNvSpPr>
            <a:spLocks noGrp="1"/>
          </p:cNvSpPr>
          <p:nvPr>
            <p:ph type="dt" idx="1"/>
          </p:nvPr>
        </p:nvSpPr>
        <p:spPr>
          <a:xfrm>
            <a:off x="0" y="0"/>
            <a:ext cx="2971697" cy="456889"/>
          </a:xfrm>
        </p:spPr>
        <p:txBody>
          <a:bodyPr/>
          <a:lstStyle/>
          <a:p>
            <a:pPr algn="l"/>
            <a:fld id="{D5010A51-A839-417E-828F-30CDA28FC0BF}" type="datetime1">
              <a:rPr lang="en-US" sz="1000">
                <a:solidFill>
                  <a:prstClr val="black"/>
                </a:solidFill>
              </a:rPr>
              <a:pPr algn="l"/>
              <a:t>07-Jun-17</a:t>
            </a:fld>
            <a:endParaRPr lang="en-US" sz="1000" dirty="0">
              <a:solidFill>
                <a:prstClr val="black"/>
              </a:solidFill>
            </a:endParaRPr>
          </a:p>
        </p:txBody>
      </p:sp>
      <p:sp>
        <p:nvSpPr>
          <p:cNvPr id="6" name="Rectangle 7"/>
          <p:cNvSpPr>
            <a:spLocks noGrp="1" noChangeArrowheads="1"/>
          </p:cNvSpPr>
          <p:nvPr>
            <p:ph type="sldNum" sz="quarter" idx="5"/>
          </p:nvPr>
        </p:nvSpPr>
        <p:spPr bwMode="auto">
          <a:xfrm>
            <a:off x="3884615" y="8685213"/>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30</a:t>
            </a:fld>
            <a:endParaRPr lang="en-US" b="1" dirty="0">
              <a:solidFill>
                <a:prstClr val="black"/>
              </a:solidFill>
            </a:endParaRPr>
          </a:p>
        </p:txBody>
      </p:sp>
    </p:spTree>
    <p:extLst>
      <p:ext uri="{BB962C8B-B14F-4D97-AF65-F5344CB8AC3E}">
        <p14:creationId xmlns:p14="http://schemas.microsoft.com/office/powerpoint/2010/main" val="3294511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1AD1F8-85C8-4BEF-8FD3-D9F35D614EDB}" type="slidenum">
              <a:rPr lang="en-US" smtClean="0"/>
              <a:t>31</a:t>
            </a:fld>
            <a:endParaRPr lang="en-US" dirty="0"/>
          </a:p>
        </p:txBody>
      </p:sp>
    </p:spTree>
    <p:extLst>
      <p:ext uri="{BB962C8B-B14F-4D97-AF65-F5344CB8AC3E}">
        <p14:creationId xmlns:p14="http://schemas.microsoft.com/office/powerpoint/2010/main" val="310905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81117" indent="-181117" defTabSz="905585" fontAlgn="base">
              <a:spcBef>
                <a:spcPct val="30000"/>
              </a:spcBef>
              <a:spcAft>
                <a:spcPct val="0"/>
              </a:spcAft>
              <a:buFontTx/>
              <a:buChar char="•"/>
              <a:defRPr/>
            </a:pPr>
            <a:endParaRPr lang="en-US" dirty="0"/>
          </a:p>
        </p:txBody>
      </p:sp>
      <p:sp>
        <p:nvSpPr>
          <p:cNvPr id="5" name="Date Placeholder 7"/>
          <p:cNvSpPr>
            <a:spLocks noGrp="1"/>
          </p:cNvSpPr>
          <p:nvPr>
            <p:ph type="dt" idx="1"/>
          </p:nvPr>
        </p:nvSpPr>
        <p:spPr>
          <a:xfrm>
            <a:off x="0" y="0"/>
            <a:ext cx="2971697" cy="456889"/>
          </a:xfrm>
        </p:spPr>
        <p:txBody>
          <a:bodyPr/>
          <a:lstStyle/>
          <a:p>
            <a:pPr algn="l"/>
            <a:fld id="{D5010A51-A839-417E-828F-30CDA28FC0BF}" type="datetime1">
              <a:rPr lang="en-US" sz="1000">
                <a:solidFill>
                  <a:prstClr val="black"/>
                </a:solidFill>
              </a:rPr>
              <a:pPr algn="l"/>
              <a:t>07-Jun-17</a:t>
            </a:fld>
            <a:endParaRPr lang="en-US" sz="1000" dirty="0">
              <a:solidFill>
                <a:prstClr val="black"/>
              </a:solidFill>
            </a:endParaRPr>
          </a:p>
        </p:txBody>
      </p:sp>
      <p:sp>
        <p:nvSpPr>
          <p:cNvPr id="6" name="Rectangle 7"/>
          <p:cNvSpPr>
            <a:spLocks noGrp="1" noChangeArrowheads="1"/>
          </p:cNvSpPr>
          <p:nvPr>
            <p:ph type="sldNum" sz="quarter" idx="5"/>
          </p:nvPr>
        </p:nvSpPr>
        <p:spPr bwMode="auto">
          <a:xfrm>
            <a:off x="3884615" y="8685213"/>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32</a:t>
            </a:fld>
            <a:endParaRPr lang="en-US" b="1" dirty="0">
              <a:solidFill>
                <a:prstClr val="black"/>
              </a:solidFill>
            </a:endParaRPr>
          </a:p>
        </p:txBody>
      </p:sp>
    </p:spTree>
    <p:extLst>
      <p:ext uri="{BB962C8B-B14F-4D97-AF65-F5344CB8AC3E}">
        <p14:creationId xmlns:p14="http://schemas.microsoft.com/office/powerpoint/2010/main" val="3856629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33</a:t>
            </a:fld>
            <a:endParaRPr lang="en-US" dirty="0"/>
          </a:p>
        </p:txBody>
      </p:sp>
    </p:spTree>
    <p:extLst>
      <p:ext uri="{BB962C8B-B14F-4D97-AF65-F5344CB8AC3E}">
        <p14:creationId xmlns:p14="http://schemas.microsoft.com/office/powerpoint/2010/main" val="59508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A5731-E79A-47A4-A38A-C5C1399103CB}" type="slidenum">
              <a:rPr lang="en-US" smtClean="0"/>
              <a:t>34</a:t>
            </a:fld>
            <a:endParaRPr lang="en-US" dirty="0"/>
          </a:p>
        </p:txBody>
      </p:sp>
    </p:spTree>
    <p:extLst>
      <p:ext uri="{BB962C8B-B14F-4D97-AF65-F5344CB8AC3E}">
        <p14:creationId xmlns:p14="http://schemas.microsoft.com/office/powerpoint/2010/main" val="407690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nSpc>
                <a:spcPts val="1415"/>
              </a:lnSpc>
              <a:spcBef>
                <a:spcPts val="607"/>
              </a:spcBef>
              <a:spcAft>
                <a:spcPts val="607"/>
              </a:spcAft>
            </a:pPr>
            <a:endParaRPr lang="en-US" sz="1000" dirty="0" smtClean="0">
              <a:latin typeface="Segoe UI" pitchFamily="34" charset="0"/>
              <a:ea typeface="Segoe UI" pitchFamily="34" charset="0"/>
              <a:cs typeface="Segoe UI" pitchFamily="34" charset="0"/>
            </a:endParaRP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latin typeface="Segoe UI" pitchFamily="34" charset="0"/>
                <a:ea typeface="Segoe UI" pitchFamily="34" charset="0"/>
                <a:cs typeface="Segoe UI" pitchFamily="34" charset="0"/>
              </a:rPr>
              <a:pPr algn="l"/>
              <a:t>07-Jun-17</a:t>
            </a:fld>
            <a:endParaRPr lang="en-US" sz="1000" dirty="0">
              <a:solidFill>
                <a:prstClr val="black"/>
              </a:solidFill>
              <a:latin typeface="Segoe UI" pitchFamily="34" charset="0"/>
              <a:ea typeface="Segoe UI" pitchFamily="34" charset="0"/>
              <a:cs typeface="Segoe UI" pitchFamily="34" charset="0"/>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35</a:t>
            </a:fld>
            <a:endParaRPr lang="en-US" b="1" dirty="0">
              <a:solidFill>
                <a:prstClr val="black"/>
              </a:solidFill>
            </a:endParaRPr>
          </a:p>
        </p:txBody>
      </p:sp>
    </p:spTree>
    <p:extLst>
      <p:ext uri="{BB962C8B-B14F-4D97-AF65-F5344CB8AC3E}">
        <p14:creationId xmlns:p14="http://schemas.microsoft.com/office/powerpoint/2010/main" val="3313468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defTabSz="905585" fontAlgn="base">
              <a:spcBef>
                <a:spcPct val="30000"/>
              </a:spcBef>
              <a:spcAft>
                <a:spcPct val="0"/>
              </a:spcAft>
              <a:defRPr/>
            </a:pPr>
            <a:endParaRPr lang="en-US" dirty="0"/>
          </a:p>
        </p:txBody>
      </p:sp>
      <p:sp>
        <p:nvSpPr>
          <p:cNvPr id="5" name="Date Placeholder 7"/>
          <p:cNvSpPr>
            <a:spLocks noGrp="1"/>
          </p:cNvSpPr>
          <p:nvPr>
            <p:ph type="dt" idx="1"/>
          </p:nvPr>
        </p:nvSpPr>
        <p:spPr>
          <a:xfrm>
            <a:off x="0" y="0"/>
            <a:ext cx="2971697" cy="456889"/>
          </a:xfrm>
        </p:spPr>
        <p:txBody>
          <a:bodyPr/>
          <a:lstStyle/>
          <a:p>
            <a:pPr algn="l"/>
            <a:fld id="{D5010A51-A839-417E-828F-30CDA28FC0BF}" type="datetime1">
              <a:rPr lang="en-US" sz="1000">
                <a:solidFill>
                  <a:prstClr val="black"/>
                </a:solidFill>
              </a:rPr>
              <a:pPr algn="l"/>
              <a:t>07-Jun-17</a:t>
            </a:fld>
            <a:endParaRPr lang="en-US" sz="1000" dirty="0">
              <a:solidFill>
                <a:prstClr val="black"/>
              </a:solidFill>
            </a:endParaRPr>
          </a:p>
        </p:txBody>
      </p:sp>
      <p:sp>
        <p:nvSpPr>
          <p:cNvPr id="6" name="Rectangle 7"/>
          <p:cNvSpPr>
            <a:spLocks noGrp="1" noChangeArrowheads="1"/>
          </p:cNvSpPr>
          <p:nvPr>
            <p:ph type="sldNum" sz="quarter" idx="5"/>
          </p:nvPr>
        </p:nvSpPr>
        <p:spPr bwMode="auto">
          <a:xfrm>
            <a:off x="3884615" y="8685213"/>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36</a:t>
            </a:fld>
            <a:endParaRPr lang="en-US" b="1" dirty="0">
              <a:solidFill>
                <a:prstClr val="black"/>
              </a:solidFill>
            </a:endParaRPr>
          </a:p>
        </p:txBody>
      </p:sp>
    </p:spTree>
    <p:extLst>
      <p:ext uri="{BB962C8B-B14F-4D97-AF65-F5344CB8AC3E}">
        <p14:creationId xmlns:p14="http://schemas.microsoft.com/office/powerpoint/2010/main" val="103216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dirty="0"/>
          </a:p>
        </p:txBody>
      </p:sp>
      <p:sp>
        <p:nvSpPr>
          <p:cNvPr id="5" name="Date Placeholder 7"/>
          <p:cNvSpPr>
            <a:spLocks noGrp="1"/>
          </p:cNvSpPr>
          <p:nvPr>
            <p:ph type="dt" idx="1"/>
          </p:nvPr>
        </p:nvSpPr>
        <p:spPr>
          <a:xfrm>
            <a:off x="0" y="0"/>
            <a:ext cx="2971697" cy="456889"/>
          </a:xfrm>
        </p:spPr>
        <p:txBody>
          <a:bodyPr/>
          <a:lstStyle/>
          <a:p>
            <a:pPr algn="l"/>
            <a:fld id="{D5010A51-A839-417E-828F-30CDA28FC0BF}" type="datetime1">
              <a:rPr lang="en-US" sz="1000">
                <a:solidFill>
                  <a:prstClr val="black"/>
                </a:solidFill>
              </a:rPr>
              <a:pPr algn="l"/>
              <a:t>07-Jun-17</a:t>
            </a:fld>
            <a:endParaRPr lang="en-US" sz="1000" dirty="0">
              <a:solidFill>
                <a:prstClr val="black"/>
              </a:solidFill>
            </a:endParaRPr>
          </a:p>
        </p:txBody>
      </p:sp>
      <p:sp>
        <p:nvSpPr>
          <p:cNvPr id="6" name="Rectangle 7"/>
          <p:cNvSpPr>
            <a:spLocks noGrp="1" noChangeArrowheads="1"/>
          </p:cNvSpPr>
          <p:nvPr>
            <p:ph type="sldNum" sz="quarter" idx="5"/>
          </p:nvPr>
        </p:nvSpPr>
        <p:spPr bwMode="auto">
          <a:xfrm>
            <a:off x="3884615" y="8685213"/>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6</a:t>
            </a:fld>
            <a:endParaRPr lang="en-US" b="1" dirty="0">
              <a:solidFill>
                <a:prstClr val="black"/>
              </a:solidFill>
            </a:endParaRPr>
          </a:p>
        </p:txBody>
      </p:sp>
    </p:spTree>
    <p:extLst>
      <p:ext uri="{BB962C8B-B14F-4D97-AF65-F5344CB8AC3E}">
        <p14:creationId xmlns:p14="http://schemas.microsoft.com/office/powerpoint/2010/main" val="991675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1" dirty="0" smtClean="0">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A8DA5731-E79A-47A4-A38A-C5C1399103CB}" type="slidenum">
              <a:rPr lang="en-US" smtClean="0"/>
              <a:t>37</a:t>
            </a:fld>
            <a:endParaRPr lang="en-US" dirty="0"/>
          </a:p>
        </p:txBody>
      </p:sp>
    </p:spTree>
    <p:extLst>
      <p:ext uri="{BB962C8B-B14F-4D97-AF65-F5344CB8AC3E}">
        <p14:creationId xmlns:p14="http://schemas.microsoft.com/office/powerpoint/2010/main" val="179921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endParaRPr lang="en-US" dirty="0"/>
          </a:p>
        </p:txBody>
      </p:sp>
      <p:sp>
        <p:nvSpPr>
          <p:cNvPr id="5" name="Date Placeholder 7"/>
          <p:cNvSpPr>
            <a:spLocks noGrp="1"/>
          </p:cNvSpPr>
          <p:nvPr>
            <p:ph type="dt" idx="1"/>
          </p:nvPr>
        </p:nvSpPr>
        <p:spPr>
          <a:xfrm>
            <a:off x="0" y="0"/>
            <a:ext cx="2971697" cy="456889"/>
          </a:xfrm>
        </p:spPr>
        <p:txBody>
          <a:bodyPr/>
          <a:lstStyle/>
          <a:p>
            <a:pPr algn="l"/>
            <a:fld id="{D5010A51-A839-417E-828F-30CDA28FC0BF}" type="datetime1">
              <a:rPr lang="en-US" sz="1000">
                <a:solidFill>
                  <a:prstClr val="black"/>
                </a:solidFill>
              </a:rPr>
              <a:pPr algn="l"/>
              <a:t>07-Jun-17</a:t>
            </a:fld>
            <a:endParaRPr lang="en-US" sz="1000" dirty="0">
              <a:solidFill>
                <a:prstClr val="black"/>
              </a:solidFill>
            </a:endParaRPr>
          </a:p>
        </p:txBody>
      </p:sp>
      <p:sp>
        <p:nvSpPr>
          <p:cNvPr id="6" name="Rectangle 7"/>
          <p:cNvSpPr>
            <a:spLocks noGrp="1" noChangeArrowheads="1"/>
          </p:cNvSpPr>
          <p:nvPr>
            <p:ph type="sldNum" sz="quarter" idx="5"/>
          </p:nvPr>
        </p:nvSpPr>
        <p:spPr bwMode="auto">
          <a:xfrm>
            <a:off x="3884615" y="8685213"/>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38</a:t>
            </a:fld>
            <a:endParaRPr lang="en-US" b="1" dirty="0">
              <a:solidFill>
                <a:prstClr val="black"/>
              </a:solidFill>
            </a:endParaRPr>
          </a:p>
        </p:txBody>
      </p:sp>
    </p:spTree>
    <p:extLst>
      <p:ext uri="{BB962C8B-B14F-4D97-AF65-F5344CB8AC3E}">
        <p14:creationId xmlns:p14="http://schemas.microsoft.com/office/powerpoint/2010/main" val="2162154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2771275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8DFD9-93BF-4D9C-8732-6473A2911E54}"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936267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AD0C6E-2AB2-4A82-90BA-AFAB1F2F933E}" type="slidenum">
              <a:rPr lang="en-US" smtClean="0"/>
              <a:t>45</a:t>
            </a:fld>
            <a:endParaRPr lang="en-US"/>
          </a:p>
        </p:txBody>
      </p:sp>
    </p:spTree>
    <p:extLst>
      <p:ext uri="{BB962C8B-B14F-4D97-AF65-F5344CB8AC3E}">
        <p14:creationId xmlns:p14="http://schemas.microsoft.com/office/powerpoint/2010/main" val="2727452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going to cover everything</a:t>
            </a:r>
          </a:p>
          <a:p>
            <a:r>
              <a:rPr lang="en-US" dirty="0" smtClean="0"/>
              <a:t>Ask questions if</a:t>
            </a:r>
            <a:r>
              <a:rPr lang="en-US" baseline="0" dirty="0" smtClean="0"/>
              <a:t> needed</a:t>
            </a:r>
          </a:p>
          <a:p>
            <a:r>
              <a:rPr lang="en-US" baseline="0" dirty="0" smtClean="0"/>
              <a:t>Can go more in depth after presentation</a:t>
            </a:r>
          </a:p>
          <a:p>
            <a:endParaRPr lang="en-US" baseline="0" dirty="0" smtClean="0"/>
          </a:p>
          <a:p>
            <a:r>
              <a:rPr lang="en-US" dirty="0" smtClean="0"/>
              <a:t>CPU scheduling</a:t>
            </a:r>
          </a:p>
          <a:p>
            <a:r>
              <a:rPr lang="en-US" dirty="0" smtClean="0"/>
              <a:t>VMotion – encryption, SR-IOV, Multi-NIC, SMB Direct</a:t>
            </a:r>
            <a:r>
              <a:rPr lang="en-US" baseline="0" dirty="0" smtClean="0"/>
              <a:t> memory speed is top level bottleneck</a:t>
            </a:r>
            <a:endParaRPr lang="en-US" dirty="0" smtClean="0"/>
          </a:p>
          <a:p>
            <a:r>
              <a:rPr lang="en-US" dirty="0" smtClean="0"/>
              <a:t>Clustering support</a:t>
            </a:r>
          </a:p>
          <a:p>
            <a:r>
              <a:rPr lang="en-US" dirty="0" smtClean="0"/>
              <a:t>SRM</a:t>
            </a:r>
          </a:p>
          <a:p>
            <a:r>
              <a:rPr lang="en-US" dirty="0" smtClean="0"/>
              <a:t>FT</a:t>
            </a:r>
            <a:endParaRPr lang="en-US" dirty="0"/>
          </a:p>
        </p:txBody>
      </p:sp>
      <p:sp>
        <p:nvSpPr>
          <p:cNvPr id="4" name="Slide Number Placeholder 3"/>
          <p:cNvSpPr>
            <a:spLocks noGrp="1"/>
          </p:cNvSpPr>
          <p:nvPr>
            <p:ph type="sldNum" sz="quarter" idx="10"/>
          </p:nvPr>
        </p:nvSpPr>
        <p:spPr/>
        <p:txBody>
          <a:bodyPr/>
          <a:lstStyle/>
          <a:p>
            <a:fld id="{9DAD0C6E-2AB2-4A82-90BA-AFAB1F2F933E}" type="slidenum">
              <a:rPr lang="en-US" smtClean="0"/>
              <a:t>46</a:t>
            </a:fld>
            <a:endParaRPr lang="en-US"/>
          </a:p>
        </p:txBody>
      </p:sp>
    </p:spTree>
    <p:extLst>
      <p:ext uri="{BB962C8B-B14F-4D97-AF65-F5344CB8AC3E}">
        <p14:creationId xmlns:p14="http://schemas.microsoft.com/office/powerpoint/2010/main" val="590591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Vmware</a:t>
            </a:r>
            <a:r>
              <a:rPr lang="en-US" dirty="0" smtClean="0"/>
              <a:t> vs Dynamic memory</a:t>
            </a:r>
          </a:p>
          <a:p>
            <a:r>
              <a:rPr lang="en-US" dirty="0" smtClean="0"/>
              <a:t> - Dynamic</a:t>
            </a:r>
            <a:r>
              <a:rPr lang="en-US" baseline="0" dirty="0" smtClean="0"/>
              <a:t> memory is thin provisioning</a:t>
            </a:r>
          </a:p>
          <a:p>
            <a:r>
              <a:rPr lang="en-US" baseline="0" dirty="0" smtClean="0"/>
              <a:t>Protected networking</a:t>
            </a:r>
          </a:p>
          <a:p>
            <a:r>
              <a:rPr lang="en-US" baseline="0" dirty="0" smtClean="0"/>
              <a:t>Network design</a:t>
            </a:r>
          </a:p>
          <a:p>
            <a:endParaRPr lang="en-US" baseline="0" dirty="0" smtClean="0"/>
          </a:p>
          <a:p>
            <a:r>
              <a:rPr lang="en-US" baseline="0" dirty="0" smtClean="0"/>
              <a:t>If under 30 </a:t>
            </a:r>
            <a:r>
              <a:rPr lang="en-US" baseline="0" dirty="0" err="1" smtClean="0"/>
              <a:t>mins</a:t>
            </a:r>
            <a:endParaRPr lang="en-US" baseline="0" dirty="0" smtClean="0"/>
          </a:p>
          <a:p>
            <a:r>
              <a:rPr lang="en-US" baseline="0" dirty="0" smtClean="0"/>
              <a:t> - RDMA</a:t>
            </a:r>
            <a:endParaRPr lang="en-US" dirty="0"/>
          </a:p>
        </p:txBody>
      </p:sp>
      <p:sp>
        <p:nvSpPr>
          <p:cNvPr id="4" name="Slide Number Placeholder 3"/>
          <p:cNvSpPr>
            <a:spLocks noGrp="1"/>
          </p:cNvSpPr>
          <p:nvPr>
            <p:ph type="sldNum" sz="quarter" idx="10"/>
          </p:nvPr>
        </p:nvSpPr>
        <p:spPr/>
        <p:txBody>
          <a:bodyPr/>
          <a:lstStyle/>
          <a:p>
            <a:fld id="{9DAD0C6E-2AB2-4A82-90BA-AFAB1F2F933E}" type="slidenum">
              <a:rPr lang="en-US" smtClean="0"/>
              <a:t>47</a:t>
            </a:fld>
            <a:endParaRPr lang="en-US"/>
          </a:p>
        </p:txBody>
      </p:sp>
    </p:spTree>
    <p:extLst>
      <p:ext uri="{BB962C8B-B14F-4D97-AF65-F5344CB8AC3E}">
        <p14:creationId xmlns:p14="http://schemas.microsoft.com/office/powerpoint/2010/main" val="1031404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vSAN</a:t>
            </a:r>
            <a:r>
              <a:rPr lang="en-US" dirty="0" smtClean="0"/>
              <a:t> – </a:t>
            </a:r>
            <a:r>
              <a:rPr lang="en-US" dirty="0" err="1" smtClean="0"/>
              <a:t>Hyperconvergence</a:t>
            </a:r>
            <a:endParaRPr lang="en-US" dirty="0" smtClean="0"/>
          </a:p>
          <a:p>
            <a:r>
              <a:rPr lang="en-US" dirty="0" smtClean="0"/>
              <a:t>SMB3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Storage DRS,</a:t>
            </a:r>
            <a:r>
              <a:rPr lang="en-US" baseline="0" dirty="0" smtClean="0"/>
              <a:t> </a:t>
            </a:r>
            <a:r>
              <a:rPr lang="en-US" baseline="0" dirty="0" err="1" smtClean="0"/>
              <a:t>vCenter</a:t>
            </a:r>
            <a:r>
              <a:rPr lang="en-US" baseline="0" dirty="0" smtClean="0"/>
              <a:t> required</a:t>
            </a:r>
            <a:endParaRPr lang="en-US" dirty="0" smtClean="0"/>
          </a:p>
          <a:p>
            <a:r>
              <a:rPr lang="en-US" dirty="0" smtClean="0"/>
              <a:t>SSD caching –</a:t>
            </a:r>
            <a:r>
              <a:rPr lang="en-US" baseline="0" dirty="0" smtClean="0"/>
              <a:t> CSV cache</a:t>
            </a:r>
            <a:endParaRPr lang="en-US" dirty="0" smtClean="0"/>
          </a:p>
          <a:p>
            <a:endParaRPr lang="en-US" dirty="0"/>
          </a:p>
        </p:txBody>
      </p:sp>
      <p:sp>
        <p:nvSpPr>
          <p:cNvPr id="4" name="Slide Number Placeholder 3"/>
          <p:cNvSpPr>
            <a:spLocks noGrp="1"/>
          </p:cNvSpPr>
          <p:nvPr>
            <p:ph type="sldNum" sz="quarter" idx="10"/>
          </p:nvPr>
        </p:nvSpPr>
        <p:spPr/>
        <p:txBody>
          <a:bodyPr/>
          <a:lstStyle/>
          <a:p>
            <a:fld id="{9DAD0C6E-2AB2-4A82-90BA-AFAB1F2F933E}" type="slidenum">
              <a:rPr lang="en-US" smtClean="0"/>
              <a:t>48</a:t>
            </a:fld>
            <a:endParaRPr lang="en-US"/>
          </a:p>
        </p:txBody>
      </p:sp>
    </p:spTree>
    <p:extLst>
      <p:ext uri="{BB962C8B-B14F-4D97-AF65-F5344CB8AC3E}">
        <p14:creationId xmlns:p14="http://schemas.microsoft.com/office/powerpoint/2010/main" val="1833914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VMM is not </a:t>
            </a:r>
            <a:r>
              <a:rPr lang="en-US" dirty="0" err="1" smtClean="0"/>
              <a:t>vCenter</a:t>
            </a:r>
            <a:endParaRPr lang="en-US" dirty="0" smtClean="0"/>
          </a:p>
          <a:p>
            <a:r>
              <a:rPr lang="en-US" dirty="0" smtClean="0"/>
              <a:t>Hot/add remove hardware</a:t>
            </a:r>
          </a:p>
          <a:p>
            <a:r>
              <a:rPr lang="en-US" dirty="0" smtClean="0"/>
              <a:t>Smaller attack surface – </a:t>
            </a:r>
            <a:r>
              <a:rPr lang="en-US" dirty="0" err="1" smtClean="0"/>
              <a:t>ESXi</a:t>
            </a:r>
            <a:r>
              <a:rPr lang="en-US" dirty="0" smtClean="0"/>
              <a:t> vs Hyper-V GUI vs Hyper-V</a:t>
            </a:r>
            <a:r>
              <a:rPr lang="en-US" baseline="0" dirty="0" smtClean="0"/>
              <a:t> Core</a:t>
            </a:r>
          </a:p>
          <a:p>
            <a:r>
              <a:rPr lang="en-US" dirty="0" smtClean="0"/>
              <a:t>Cluster</a:t>
            </a:r>
            <a:r>
              <a:rPr lang="en-US" baseline="0" dirty="0" smtClean="0"/>
              <a:t> upgrades</a:t>
            </a:r>
          </a:p>
          <a:p>
            <a:r>
              <a:rPr lang="en-US" baseline="0" dirty="0" smtClean="0"/>
              <a:t>Auto VM activation</a:t>
            </a:r>
          </a:p>
          <a:p>
            <a:r>
              <a:rPr lang="en-US" baseline="0" dirty="0" smtClean="0"/>
              <a:t>Convert </a:t>
            </a:r>
            <a:r>
              <a:rPr lang="en-US" baseline="0" dirty="0" err="1" smtClean="0"/>
              <a:t>Vmware</a:t>
            </a:r>
            <a:r>
              <a:rPr lang="en-US" baseline="0" dirty="0" smtClean="0"/>
              <a:t> VMs to Hyper-V</a:t>
            </a:r>
          </a:p>
          <a:p>
            <a:endParaRPr lang="en-US" baseline="0" dirty="0" smtClean="0"/>
          </a:p>
          <a:p>
            <a:r>
              <a:rPr lang="en-US" baseline="0" dirty="0" smtClean="0"/>
              <a:t>If time</a:t>
            </a:r>
          </a:p>
          <a:p>
            <a:r>
              <a:rPr lang="en-US" baseline="0" dirty="0" smtClean="0"/>
              <a:t>- Vendor integration</a:t>
            </a:r>
            <a:endParaRPr lang="en-US" dirty="0"/>
          </a:p>
        </p:txBody>
      </p:sp>
      <p:sp>
        <p:nvSpPr>
          <p:cNvPr id="4" name="Slide Number Placeholder 3"/>
          <p:cNvSpPr>
            <a:spLocks noGrp="1"/>
          </p:cNvSpPr>
          <p:nvPr>
            <p:ph type="sldNum" sz="quarter" idx="10"/>
          </p:nvPr>
        </p:nvSpPr>
        <p:spPr/>
        <p:txBody>
          <a:bodyPr/>
          <a:lstStyle/>
          <a:p>
            <a:fld id="{9DAD0C6E-2AB2-4A82-90BA-AFAB1F2F933E}" type="slidenum">
              <a:rPr lang="en-US" smtClean="0"/>
              <a:t>49</a:t>
            </a:fld>
            <a:endParaRPr lang="en-US"/>
          </a:p>
        </p:txBody>
      </p:sp>
    </p:spTree>
    <p:extLst>
      <p:ext uri="{BB962C8B-B14F-4D97-AF65-F5344CB8AC3E}">
        <p14:creationId xmlns:p14="http://schemas.microsoft.com/office/powerpoint/2010/main" val="197895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73316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45374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endParaRPr lang="en-US" dirty="0"/>
          </a:p>
        </p:txBody>
      </p:sp>
      <p:sp>
        <p:nvSpPr>
          <p:cNvPr id="5" name="Date Placeholder 7"/>
          <p:cNvSpPr>
            <a:spLocks noGrp="1"/>
          </p:cNvSpPr>
          <p:nvPr>
            <p:ph type="dt" idx="1"/>
          </p:nvPr>
        </p:nvSpPr>
        <p:spPr>
          <a:xfrm>
            <a:off x="0" y="0"/>
            <a:ext cx="2971697" cy="456889"/>
          </a:xfrm>
        </p:spPr>
        <p:txBody>
          <a:bodyPr/>
          <a:lstStyle/>
          <a:p>
            <a:pPr algn="l"/>
            <a:fld id="{D5010A51-A839-417E-828F-30CDA28FC0BF}" type="datetime1">
              <a:rPr lang="en-US" sz="1000">
                <a:solidFill>
                  <a:prstClr val="black"/>
                </a:solidFill>
              </a:rPr>
              <a:pPr algn="l"/>
              <a:t>07-Jun-17</a:t>
            </a:fld>
            <a:endParaRPr lang="en-US" sz="1000" dirty="0">
              <a:solidFill>
                <a:prstClr val="black"/>
              </a:solidFill>
            </a:endParaRPr>
          </a:p>
        </p:txBody>
      </p:sp>
      <p:sp>
        <p:nvSpPr>
          <p:cNvPr id="6" name="Rectangle 7"/>
          <p:cNvSpPr>
            <a:spLocks noGrp="1" noChangeArrowheads="1"/>
          </p:cNvSpPr>
          <p:nvPr>
            <p:ph type="sldNum" sz="quarter" idx="5"/>
          </p:nvPr>
        </p:nvSpPr>
        <p:spPr bwMode="auto">
          <a:xfrm>
            <a:off x="3884615" y="8685213"/>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11</a:t>
            </a:fld>
            <a:endParaRPr lang="en-US" b="1" dirty="0">
              <a:solidFill>
                <a:prstClr val="black"/>
              </a:solidFill>
            </a:endParaRPr>
          </a:p>
        </p:txBody>
      </p:sp>
    </p:spTree>
    <p:extLst>
      <p:ext uri="{BB962C8B-B14F-4D97-AF65-F5344CB8AC3E}">
        <p14:creationId xmlns:p14="http://schemas.microsoft.com/office/powerpoint/2010/main" val="414983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1711481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07-Jun-17 10:22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24</a:t>
            </a:fld>
            <a:endParaRPr lang="en-US"/>
          </a:p>
        </p:txBody>
      </p:sp>
    </p:spTree>
    <p:extLst>
      <p:ext uri="{BB962C8B-B14F-4D97-AF65-F5344CB8AC3E}">
        <p14:creationId xmlns:p14="http://schemas.microsoft.com/office/powerpoint/2010/main" val="3906925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07-Jun-17 10:22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25</a:t>
            </a:fld>
            <a:endParaRPr lang="en-US"/>
          </a:p>
        </p:txBody>
      </p:sp>
    </p:spTree>
    <p:extLst>
      <p:ext uri="{BB962C8B-B14F-4D97-AF65-F5344CB8AC3E}">
        <p14:creationId xmlns:p14="http://schemas.microsoft.com/office/powerpoint/2010/main" val="2453132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CB30786D-E5F5-4904-B756-F3B97323E3FA}" type="datetime8">
              <a:rPr lang="en-US" smtClean="0"/>
              <a:pPr>
                <a:defRPr/>
              </a:pPr>
              <a:t>07-Jun-17 10:22 PM</a:t>
            </a:fld>
            <a:endParaRPr lang="en-US"/>
          </a:p>
        </p:txBody>
      </p:sp>
      <p:sp>
        <p:nvSpPr>
          <p:cNvPr id="5" name="Footer Placeholder 4"/>
          <p:cNvSpPr>
            <a:spLocks noGrp="1"/>
          </p:cNvSpPr>
          <p:nvPr>
            <p:ph type="ftr" sz="quarter" idx="11"/>
          </p:nvPr>
        </p:nvSpPr>
        <p:spPr/>
        <p:txBody>
          <a:bodyPr/>
          <a:lstStyle/>
          <a:p>
            <a:pPr>
              <a:defRPr/>
            </a:pPr>
            <a:r>
              <a:rPr lang="en-US" smtClean="0"/>
              <a:t>©2005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5ADA2482-22AE-409A-A35B-C0AA502B51B2}" type="slidenum">
              <a:rPr lang="en-US" smtClean="0"/>
              <a:pPr>
                <a:defRPr/>
              </a:pPr>
              <a:t>26</a:t>
            </a:fld>
            <a:endParaRPr lang="en-US"/>
          </a:p>
        </p:txBody>
      </p:sp>
    </p:spTree>
    <p:extLst>
      <p:ext uri="{BB962C8B-B14F-4D97-AF65-F5344CB8AC3E}">
        <p14:creationId xmlns:p14="http://schemas.microsoft.com/office/powerpoint/2010/main" val="755521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A048AC-8AC0-4916-8136-EC1272734377}" type="datetimeFigureOut">
              <a:rPr lang="en-US" smtClean="0"/>
              <a:t>07-Jun-17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EEF2-60DA-4F3A-89AC-D3B353963D92}" type="slidenum">
              <a:rPr lang="en-US" smtClean="0"/>
              <a:t>‹#›</a:t>
            </a:fld>
            <a:endParaRPr lang="en-US"/>
          </a:p>
        </p:txBody>
      </p:sp>
    </p:spTree>
    <p:extLst>
      <p:ext uri="{BB962C8B-B14F-4D97-AF65-F5344CB8AC3E}">
        <p14:creationId xmlns:p14="http://schemas.microsoft.com/office/powerpoint/2010/main" val="3402480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A048AC-8AC0-4916-8136-EC1272734377}" type="datetimeFigureOut">
              <a:rPr lang="en-US" smtClean="0"/>
              <a:t>07-Jun-17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EEF2-60DA-4F3A-89AC-D3B353963D92}" type="slidenum">
              <a:rPr lang="en-US" smtClean="0"/>
              <a:t>‹#›</a:t>
            </a:fld>
            <a:endParaRPr lang="en-US"/>
          </a:p>
        </p:txBody>
      </p:sp>
    </p:spTree>
    <p:extLst>
      <p:ext uri="{BB962C8B-B14F-4D97-AF65-F5344CB8AC3E}">
        <p14:creationId xmlns:p14="http://schemas.microsoft.com/office/powerpoint/2010/main" val="239032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A048AC-8AC0-4916-8136-EC1272734377}" type="datetimeFigureOut">
              <a:rPr lang="en-US" smtClean="0"/>
              <a:t>07-Jun-17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EEF2-60DA-4F3A-89AC-D3B353963D92}" type="slidenum">
              <a:rPr lang="en-US" smtClean="0"/>
              <a:t>‹#›</a:t>
            </a:fld>
            <a:endParaRPr lang="en-US"/>
          </a:p>
        </p:txBody>
      </p:sp>
    </p:spTree>
    <p:extLst>
      <p:ext uri="{BB962C8B-B14F-4D97-AF65-F5344CB8AC3E}">
        <p14:creationId xmlns:p14="http://schemas.microsoft.com/office/powerpoint/2010/main" val="1209341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0668389"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9240" y="289511"/>
            <a:ext cx="8874570" cy="1167096"/>
          </a:xfrm>
        </p:spPr>
        <p:txBody>
          <a:bodyPr/>
          <a:lstStyle/>
          <a:p>
            <a:r>
              <a:rPr lang="en-US" smtClean="0"/>
              <a:t>Click to edit Master title style</a:t>
            </a:r>
            <a:endParaRPr lang="en-US"/>
          </a:p>
        </p:txBody>
      </p:sp>
    </p:spTree>
    <p:extLst>
      <p:ext uri="{BB962C8B-B14F-4D97-AF65-F5344CB8AC3E}">
        <p14:creationId xmlns:p14="http://schemas.microsoft.com/office/powerpoint/2010/main" val="358983020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248" y="1447799"/>
            <a:ext cx="11151917"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spc="-50" baseline="0">
                <a:gradFill>
                  <a:gsLst>
                    <a:gs pos="100000">
                      <a:schemeClr val="tx1"/>
                    </a:gs>
                    <a:gs pos="0">
                      <a:schemeClr val="tx1"/>
                    </a:gs>
                  </a:gsLst>
                  <a:lin ang="5400000" scaled="0"/>
                </a:gradFill>
              </a:defRPr>
            </a:lvl2pPr>
            <a:lvl3pPr marL="231775" indent="0">
              <a:buNone/>
              <a:defRPr sz="2000" spc="-50" baseline="0">
                <a:gradFill>
                  <a:gsLst>
                    <a:gs pos="100000">
                      <a:schemeClr val="tx1"/>
                    </a:gs>
                    <a:gs pos="0">
                      <a:schemeClr val="tx1"/>
                    </a:gs>
                  </a:gsLst>
                  <a:lin ang="5400000" scaled="0"/>
                </a:gradFill>
              </a:defRPr>
            </a:lvl3pPr>
            <a:lvl4pPr marL="457200" indent="0">
              <a:buNone/>
              <a:defRPr sz="2000" spc="-50" baseline="0">
                <a:gradFill>
                  <a:gsLst>
                    <a:gs pos="100000">
                      <a:schemeClr val="tx1"/>
                    </a:gs>
                    <a:gs pos="0">
                      <a:schemeClr val="tx1"/>
                    </a:gs>
                  </a:gsLst>
                  <a:lin ang="5400000" scaled="0"/>
                </a:gradFill>
              </a:defRPr>
            </a:lvl4pPr>
            <a:lvl5pPr marL="693738" indent="0">
              <a:buNone/>
              <a:defRPr sz="2000" spc="-50"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a:t>
            </a:fld>
            <a:endParaRPr lang="en-US" dirty="0"/>
          </a:p>
        </p:txBody>
      </p:sp>
    </p:spTree>
    <p:extLst>
      <p:ext uri="{BB962C8B-B14F-4D97-AF65-F5344CB8AC3E}">
        <p14:creationId xmlns:p14="http://schemas.microsoft.com/office/powerpoint/2010/main" val="916534016"/>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1070" y="3187137"/>
            <a:ext cx="7164666"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1069" y="1514475"/>
            <a:ext cx="7164666"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1070"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50924" y="1872947"/>
            <a:ext cx="841375" cy="841594"/>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sp>
        <p:nvSpPr>
          <p:cNvPr id="29" name="TechEd Tile"/>
          <p:cNvSpPr/>
          <p:nvPr userDrawn="1"/>
        </p:nvSpPr>
        <p:spPr bwMode="auto">
          <a:xfrm>
            <a:off x="1022339" y="1514475"/>
            <a:ext cx="2826232"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31" name="Fuschia Tile"/>
          <p:cNvGrpSpPr/>
          <p:nvPr userDrawn="1"/>
        </p:nvGrpSpPr>
        <p:grpSpPr>
          <a:xfrm>
            <a:off x="1016772" y="3185266"/>
            <a:ext cx="1326225"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grpSp>
      <p:grpSp>
        <p:nvGrpSpPr>
          <p:cNvPr id="34" name="Orange Tile"/>
          <p:cNvGrpSpPr/>
          <p:nvPr userDrawn="1"/>
        </p:nvGrpSpPr>
        <p:grpSpPr>
          <a:xfrm>
            <a:off x="2514724" y="3185266"/>
            <a:ext cx="1326225"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grpSp>
      <p:grpSp>
        <p:nvGrpSpPr>
          <p:cNvPr id="37" name="Teal Tile"/>
          <p:cNvGrpSpPr/>
          <p:nvPr userDrawn="1"/>
        </p:nvGrpSpPr>
        <p:grpSpPr>
          <a:xfrm>
            <a:off x="1016772" y="4682828"/>
            <a:ext cx="1326225"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grpSp>
      <p:grpSp>
        <p:nvGrpSpPr>
          <p:cNvPr id="5" name="Green Tile"/>
          <p:cNvGrpSpPr/>
          <p:nvPr userDrawn="1"/>
        </p:nvGrpSpPr>
        <p:grpSpPr>
          <a:xfrm>
            <a:off x="2514724" y="4682828"/>
            <a:ext cx="1326225"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grpSp>
      <p:sp useBgFill="1">
        <p:nvSpPr>
          <p:cNvPr id="43" name="Top Mask"/>
          <p:cNvSpPr/>
          <p:nvPr userDrawn="1"/>
        </p:nvSpPr>
        <p:spPr bwMode="auto">
          <a:xfrm>
            <a:off x="1" y="1"/>
            <a:ext cx="12192000"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5735" y="1630804"/>
            <a:ext cx="1016265"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2542" y="3231974"/>
            <a:ext cx="672005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82541" y="5029201"/>
            <a:ext cx="687249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6"/>
            <a:ext cx="12192001"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40" name="Picture 2"/>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7898" y="1876232"/>
            <a:ext cx="15351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82703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1070" y="3187137"/>
            <a:ext cx="7164666"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1069" y="1514475"/>
            <a:ext cx="7164666"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80140" y="1586586"/>
            <a:ext cx="5551186"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1070"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80142" y="5181601"/>
            <a:ext cx="6612268"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50924" y="1872947"/>
            <a:ext cx="841375" cy="841594"/>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sp>
        <p:nvSpPr>
          <p:cNvPr id="11" name="TechEd Tile"/>
          <p:cNvSpPr/>
          <p:nvPr userDrawn="1"/>
        </p:nvSpPr>
        <p:spPr bwMode="auto">
          <a:xfrm>
            <a:off x="1022339" y="1514475"/>
            <a:ext cx="2826232"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3" name="Top Mask"/>
          <p:cNvSpPr/>
          <p:nvPr userDrawn="1"/>
        </p:nvSpPr>
        <p:spPr bwMode="auto">
          <a:xfrm>
            <a:off x="1" y="1"/>
            <a:ext cx="12192000"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5735" y="1630804"/>
            <a:ext cx="1016265"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1017878" y="3187884"/>
            <a:ext cx="2827988"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grpSp>
      <p:sp>
        <p:nvSpPr>
          <p:cNvPr id="2" name="Title 1"/>
          <p:cNvSpPr>
            <a:spLocks noGrp="1"/>
          </p:cNvSpPr>
          <p:nvPr>
            <p:ph type="ctrTitle"/>
          </p:nvPr>
        </p:nvSpPr>
        <p:spPr>
          <a:xfrm>
            <a:off x="4180141" y="3187136"/>
            <a:ext cx="6612268"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1071" y="6010276"/>
            <a:ext cx="818092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9" name="Picture 2"/>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98656" y="1876232"/>
            <a:ext cx="15351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23332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1070" y="3187137"/>
            <a:ext cx="7164666"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1069" y="1514475"/>
            <a:ext cx="7164666"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80140" y="1586586"/>
            <a:ext cx="5551186"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1070"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80142" y="5181601"/>
            <a:ext cx="6612268"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50924" y="1872947"/>
            <a:ext cx="841375" cy="841594"/>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sp>
        <p:nvSpPr>
          <p:cNvPr id="11" name="TechEd Tile"/>
          <p:cNvSpPr/>
          <p:nvPr userDrawn="1"/>
        </p:nvSpPr>
        <p:spPr bwMode="auto">
          <a:xfrm>
            <a:off x="1022339" y="1514475"/>
            <a:ext cx="2826232"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3" name="Top Mask"/>
          <p:cNvSpPr/>
          <p:nvPr userDrawn="1"/>
        </p:nvSpPr>
        <p:spPr bwMode="auto">
          <a:xfrm>
            <a:off x="1" y="1"/>
            <a:ext cx="12192000"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5735" y="1630804"/>
            <a:ext cx="1016265"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0141" y="3187136"/>
            <a:ext cx="6612268"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1071" y="6010276"/>
            <a:ext cx="818092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1016121" y="3187136"/>
            <a:ext cx="2827988"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grpSp>
      <p:pic>
        <p:nvPicPr>
          <p:cNvPr id="17" name="Picture 2"/>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98656" y="1876232"/>
            <a:ext cx="15351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69623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1070" y="3187137"/>
            <a:ext cx="7164666"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1069" y="1514475"/>
            <a:ext cx="7164666"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80140" y="1586586"/>
            <a:ext cx="5551186"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1070"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80142" y="5181601"/>
            <a:ext cx="6612268"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50924" y="1872947"/>
            <a:ext cx="841375" cy="841594"/>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sp>
        <p:nvSpPr>
          <p:cNvPr id="11" name="TechEd Tile"/>
          <p:cNvSpPr/>
          <p:nvPr userDrawn="1"/>
        </p:nvSpPr>
        <p:spPr bwMode="auto">
          <a:xfrm>
            <a:off x="1022339" y="1514475"/>
            <a:ext cx="2826232"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3" name="Top Mask"/>
          <p:cNvSpPr/>
          <p:nvPr userDrawn="1"/>
        </p:nvSpPr>
        <p:spPr bwMode="auto">
          <a:xfrm>
            <a:off x="1" y="1"/>
            <a:ext cx="12192000"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5735" y="1630804"/>
            <a:ext cx="1016265"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0141" y="3187136"/>
            <a:ext cx="6612268"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1071" y="6010276"/>
            <a:ext cx="818092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1016122" y="3189726"/>
            <a:ext cx="2827988"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grpSp>
      <p:pic>
        <p:nvPicPr>
          <p:cNvPr id="20" name="Picture 2"/>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98656" y="1876232"/>
            <a:ext cx="15351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67194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1070" y="3187137"/>
            <a:ext cx="7164666"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1069" y="1514475"/>
            <a:ext cx="7164666"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80140" y="1586586"/>
            <a:ext cx="5551186"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1070"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80142" y="5181601"/>
            <a:ext cx="6612268"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50924" y="1872947"/>
            <a:ext cx="841375" cy="841594"/>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sp>
        <p:nvSpPr>
          <p:cNvPr id="11" name="TechEd Tile"/>
          <p:cNvSpPr/>
          <p:nvPr userDrawn="1"/>
        </p:nvSpPr>
        <p:spPr bwMode="auto">
          <a:xfrm>
            <a:off x="1022339" y="1514475"/>
            <a:ext cx="2826232"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3" name="Top Mask"/>
          <p:cNvSpPr/>
          <p:nvPr userDrawn="1"/>
        </p:nvSpPr>
        <p:spPr bwMode="auto">
          <a:xfrm>
            <a:off x="1" y="1"/>
            <a:ext cx="12192000"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5735" y="1630804"/>
            <a:ext cx="1016265"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0141" y="3187136"/>
            <a:ext cx="6612268"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1071" y="6010276"/>
            <a:ext cx="818092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1017878" y="3187136"/>
            <a:ext cx="2827988"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grpSp>
      <p:pic>
        <p:nvPicPr>
          <p:cNvPr id="18" name="Picture 2"/>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98656" y="1876232"/>
            <a:ext cx="15351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77814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1070" y="3187137"/>
            <a:ext cx="7164666"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1069" y="1514475"/>
            <a:ext cx="7164666"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80140" y="1586586"/>
            <a:ext cx="5551186"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1070"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80142" y="5181601"/>
            <a:ext cx="6612268"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50924" y="1872947"/>
            <a:ext cx="841375" cy="841594"/>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sp>
        <p:nvSpPr>
          <p:cNvPr id="11" name="TechEd Tile"/>
          <p:cNvSpPr/>
          <p:nvPr userDrawn="1"/>
        </p:nvSpPr>
        <p:spPr bwMode="auto">
          <a:xfrm>
            <a:off x="1022339" y="1514475"/>
            <a:ext cx="2826232"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3" name="Top Mask"/>
          <p:cNvSpPr/>
          <p:nvPr userDrawn="1"/>
        </p:nvSpPr>
        <p:spPr bwMode="auto">
          <a:xfrm>
            <a:off x="1" y="1"/>
            <a:ext cx="12192000"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5735" y="1630804"/>
            <a:ext cx="1016265"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0141" y="3187136"/>
            <a:ext cx="6612268"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1071" y="6010276"/>
            <a:ext cx="818092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1016122" y="3187483"/>
            <a:ext cx="2827988"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grpSp>
      <p:pic>
        <p:nvPicPr>
          <p:cNvPr id="20" name="Picture 2"/>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98656" y="1876232"/>
            <a:ext cx="15351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42620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A048AC-8AC0-4916-8136-EC1272734377}" type="datetimeFigureOut">
              <a:rPr lang="en-US" smtClean="0"/>
              <a:t>07-Jun-17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EEF2-60DA-4F3A-89AC-D3B353963D92}" type="slidenum">
              <a:rPr lang="en-US" smtClean="0"/>
              <a:t>‹#›</a:t>
            </a:fld>
            <a:endParaRPr lang="en-US"/>
          </a:p>
        </p:txBody>
      </p:sp>
    </p:spTree>
    <p:extLst>
      <p:ext uri="{BB962C8B-B14F-4D97-AF65-F5344CB8AC3E}">
        <p14:creationId xmlns:p14="http://schemas.microsoft.com/office/powerpoint/2010/main" val="1482958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1070" y="3187137"/>
            <a:ext cx="7164666"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1069" y="1514475"/>
            <a:ext cx="7164666"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80140" y="1586586"/>
            <a:ext cx="5551186"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1070"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80142" y="5181601"/>
            <a:ext cx="6612268"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50924" y="1872947"/>
            <a:ext cx="841375" cy="841594"/>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sp>
        <p:nvSpPr>
          <p:cNvPr id="11" name="TechEd Tile"/>
          <p:cNvSpPr/>
          <p:nvPr userDrawn="1"/>
        </p:nvSpPr>
        <p:spPr bwMode="auto">
          <a:xfrm>
            <a:off x="1022339" y="1514475"/>
            <a:ext cx="2826232"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3" name="Top Mask"/>
          <p:cNvSpPr/>
          <p:nvPr userDrawn="1"/>
        </p:nvSpPr>
        <p:spPr bwMode="auto">
          <a:xfrm>
            <a:off x="1" y="1"/>
            <a:ext cx="12192000"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5735" y="1630804"/>
            <a:ext cx="1016265"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0141" y="3187136"/>
            <a:ext cx="6612268"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1071" y="6010276"/>
            <a:ext cx="818092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1016121" y="3187136"/>
            <a:ext cx="2827988"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800">
                <a:solidFill>
                  <a:srgbClr val="FFFFFF"/>
                </a:solidFill>
              </a:endParaRPr>
            </a:p>
          </p:txBody>
        </p:sp>
      </p:grpSp>
      <p:pic>
        <p:nvPicPr>
          <p:cNvPr id="17" name="Picture 2"/>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98656" y="1876232"/>
            <a:ext cx="15351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4530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0"/>
            <a:ext cx="11151917"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00"/>
            <a:ext cx="11151917"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375339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248" y="1447800"/>
            <a:ext cx="11151917"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173230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248" y="1447800"/>
            <a:ext cx="5487829"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3335" y="1447800"/>
            <a:ext cx="5487829"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492644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248" y="1411553"/>
            <a:ext cx="54878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133600"/>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3335" y="1411553"/>
            <a:ext cx="54878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3335" y="2133601"/>
            <a:ext cx="5487829"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281692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73469382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75967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71063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0"/>
            <a:ext cx="11151917"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420554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0"/>
            <a:ext cx="11151917"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12192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14712042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A048AC-8AC0-4916-8136-EC1272734377}" type="datetimeFigureOut">
              <a:rPr lang="en-US" smtClean="0"/>
              <a:t>07-Jun-17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0EEF2-60DA-4F3A-89AC-D3B353963D92}" type="slidenum">
              <a:rPr lang="en-US" smtClean="0"/>
              <a:t>‹#›</a:t>
            </a:fld>
            <a:endParaRPr lang="en-US"/>
          </a:p>
        </p:txBody>
      </p:sp>
    </p:spTree>
    <p:extLst>
      <p:ext uri="{BB962C8B-B14F-4D97-AF65-F5344CB8AC3E}">
        <p14:creationId xmlns:p14="http://schemas.microsoft.com/office/powerpoint/2010/main" val="1038177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600" y="1371602"/>
            <a:ext cx="10985611"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712" y="249237"/>
            <a:ext cx="11034500" cy="609398"/>
          </a:xfrm>
        </p:spPr>
        <p:txBody>
          <a:bodyPr lIns="0"/>
          <a:lstStyle>
            <a:lvl1pPr algn="l">
              <a:defRPr/>
            </a:lvl1pPr>
          </a:lstStyle>
          <a:p>
            <a:r>
              <a:rPr lang="en-US" smtClean="0"/>
              <a:t>Click to edit Master title style</a:t>
            </a:r>
            <a:endParaRPr lang="en-US" dirty="0"/>
          </a:p>
        </p:txBody>
      </p:sp>
      <p:sp>
        <p:nvSpPr>
          <p:cNvPr id="10" name="Slide Number Placeholder 9"/>
          <p:cNvSpPr>
            <a:spLocks noGrp="1"/>
          </p:cNvSpPr>
          <p:nvPr>
            <p:ph type="sldNum" sz="quarter" idx="16"/>
          </p:nvPr>
        </p:nvSpPr>
        <p:spPr>
          <a:xfrm>
            <a:off x="614296" y="6324600"/>
            <a:ext cx="516421" cy="152400"/>
          </a:xfrm>
          <a:prstGeom prst="rect">
            <a:avLst/>
          </a:prstGeom>
        </p:spPr>
        <p:txBody>
          <a:bodyPr lIns="121899" tIns="60949" rIns="121899" bIns="60949"/>
          <a:lstStyle/>
          <a:p>
            <a:pPr defTabSz="914363"/>
            <a:r>
              <a:rPr lang="en-US" smtClean="0">
                <a:solidFill>
                  <a:srgbClr val="FFFFFF"/>
                </a:solidFill>
              </a:rPr>
              <a:t>PAGE </a:t>
            </a:r>
            <a:fld id="{711B4CA8-52BE-46B1-A536-58CE1A3FAF74}" type="slidenum">
              <a:rPr lang="en-US" smtClean="0">
                <a:solidFill>
                  <a:srgbClr val="FFFFFF"/>
                </a:solidFill>
              </a:rPr>
              <a:pPr defTabSz="914363"/>
              <a:t>‹#›</a:t>
            </a:fld>
            <a:endParaRPr lang="en-US" dirty="0">
              <a:solidFill>
                <a:srgbClr val="FFFFFF"/>
              </a:solidFill>
            </a:endParaRPr>
          </a:p>
        </p:txBody>
      </p:sp>
      <p:sp>
        <p:nvSpPr>
          <p:cNvPr id="13" name="Text Placeholder 3"/>
          <p:cNvSpPr>
            <a:spLocks noGrp="1"/>
          </p:cNvSpPr>
          <p:nvPr>
            <p:ph type="body" sz="half" idx="2"/>
          </p:nvPr>
        </p:nvSpPr>
        <p:spPr>
          <a:xfrm>
            <a:off x="609600" y="5943600"/>
            <a:ext cx="9550400" cy="304800"/>
          </a:xfrm>
        </p:spPr>
        <p:txBody>
          <a:bodyPr>
            <a:noAutofit/>
          </a:bodyPr>
          <a:lstStyle>
            <a:lvl1pPr marL="0" indent="0">
              <a:lnSpc>
                <a:spcPts val="1802"/>
              </a:lnSpc>
              <a:spcBef>
                <a:spcPts val="0"/>
              </a:spcBef>
              <a:spcAft>
                <a:spcPts val="0"/>
              </a:spcAft>
              <a:buNone/>
              <a:defRPr sz="1500" spc="-40" baseline="0"/>
            </a:lvl1pPr>
            <a:lvl2pPr marL="457791" indent="0">
              <a:buNone/>
              <a:defRPr sz="1200"/>
            </a:lvl2pPr>
            <a:lvl3pPr marL="915581" indent="0">
              <a:buNone/>
              <a:defRPr sz="1100"/>
            </a:lvl3pPr>
            <a:lvl4pPr marL="1373372" indent="0">
              <a:buNone/>
              <a:defRPr sz="900"/>
            </a:lvl4pPr>
            <a:lvl5pPr marL="1831162" indent="0">
              <a:buNone/>
              <a:defRPr sz="900"/>
            </a:lvl5pPr>
            <a:lvl6pPr marL="2288953" indent="0">
              <a:buNone/>
              <a:defRPr sz="900"/>
            </a:lvl6pPr>
            <a:lvl7pPr marL="2746743" indent="0">
              <a:buNone/>
              <a:defRPr sz="900"/>
            </a:lvl7pPr>
            <a:lvl8pPr marL="3204532" indent="0">
              <a:buNone/>
              <a:defRPr sz="900"/>
            </a:lvl8pPr>
            <a:lvl9pPr marL="3662323"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295" y="1804989"/>
            <a:ext cx="9572495"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381337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600" y="1371602"/>
            <a:ext cx="10985611"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712" y="249237"/>
            <a:ext cx="11034500" cy="609398"/>
          </a:xfrm>
        </p:spPr>
        <p:txBody>
          <a:bodyPr lIns="0"/>
          <a:lstStyle>
            <a:lvl1pPr algn="l">
              <a:defRPr/>
            </a:lvl1pPr>
          </a:lstStyle>
          <a:p>
            <a:r>
              <a:rPr lang="en-US" smtClean="0"/>
              <a:t>Click to edit Master title style</a:t>
            </a:r>
            <a:endParaRPr lang="en-US" dirty="0"/>
          </a:p>
        </p:txBody>
      </p:sp>
      <p:sp>
        <p:nvSpPr>
          <p:cNvPr id="10" name="Slide Number Placeholder 9"/>
          <p:cNvSpPr>
            <a:spLocks noGrp="1"/>
          </p:cNvSpPr>
          <p:nvPr>
            <p:ph type="sldNum" sz="quarter" idx="16"/>
          </p:nvPr>
        </p:nvSpPr>
        <p:spPr>
          <a:xfrm>
            <a:off x="614296" y="6324600"/>
            <a:ext cx="516421" cy="152400"/>
          </a:xfrm>
          <a:prstGeom prst="rect">
            <a:avLst/>
          </a:prstGeom>
        </p:spPr>
        <p:txBody>
          <a:bodyPr lIns="121899" tIns="60949" rIns="121899" bIns="60949"/>
          <a:lstStyle/>
          <a:p>
            <a:pPr defTabSz="914363"/>
            <a:r>
              <a:rPr lang="en-US" smtClean="0">
                <a:solidFill>
                  <a:srgbClr val="FFFFFF"/>
                </a:solidFill>
              </a:rPr>
              <a:t>PAGE </a:t>
            </a:r>
            <a:fld id="{711B4CA8-52BE-46B1-A536-58CE1A3FAF74}" type="slidenum">
              <a:rPr lang="en-US" smtClean="0">
                <a:solidFill>
                  <a:srgbClr val="FFFFFF"/>
                </a:solidFill>
              </a:rPr>
              <a:pPr defTabSz="914363"/>
              <a:t>‹#›</a:t>
            </a:fld>
            <a:endParaRPr lang="en-US" dirty="0">
              <a:solidFill>
                <a:srgbClr val="FFFFFF"/>
              </a:solidFill>
            </a:endParaRPr>
          </a:p>
        </p:txBody>
      </p:sp>
      <p:sp>
        <p:nvSpPr>
          <p:cNvPr id="13" name="Text Placeholder 3"/>
          <p:cNvSpPr>
            <a:spLocks noGrp="1"/>
          </p:cNvSpPr>
          <p:nvPr>
            <p:ph type="body" sz="half" idx="2"/>
          </p:nvPr>
        </p:nvSpPr>
        <p:spPr>
          <a:xfrm>
            <a:off x="609600" y="5943600"/>
            <a:ext cx="9550400" cy="304800"/>
          </a:xfrm>
        </p:spPr>
        <p:txBody>
          <a:bodyPr>
            <a:noAutofit/>
          </a:bodyPr>
          <a:lstStyle>
            <a:lvl1pPr marL="0" indent="0">
              <a:lnSpc>
                <a:spcPts val="1802"/>
              </a:lnSpc>
              <a:spcBef>
                <a:spcPts val="0"/>
              </a:spcBef>
              <a:spcAft>
                <a:spcPts val="0"/>
              </a:spcAft>
              <a:buNone/>
              <a:defRPr sz="1500" spc="-40" baseline="0"/>
            </a:lvl1pPr>
            <a:lvl2pPr marL="457791" indent="0">
              <a:buNone/>
              <a:defRPr sz="1200"/>
            </a:lvl2pPr>
            <a:lvl3pPr marL="915581" indent="0">
              <a:buNone/>
              <a:defRPr sz="1100"/>
            </a:lvl3pPr>
            <a:lvl4pPr marL="1373372" indent="0">
              <a:buNone/>
              <a:defRPr sz="900"/>
            </a:lvl4pPr>
            <a:lvl5pPr marL="1831162" indent="0">
              <a:buNone/>
              <a:defRPr sz="900"/>
            </a:lvl5pPr>
            <a:lvl6pPr marL="2288953" indent="0">
              <a:buNone/>
              <a:defRPr sz="900"/>
            </a:lvl6pPr>
            <a:lvl7pPr marL="2746743" indent="0">
              <a:buNone/>
              <a:defRPr sz="900"/>
            </a:lvl7pPr>
            <a:lvl8pPr marL="3204532" indent="0">
              <a:buNone/>
              <a:defRPr sz="900"/>
            </a:lvl8pPr>
            <a:lvl9pPr marL="3662323"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295" y="1804989"/>
            <a:ext cx="9572495"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388581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600" y="1371602"/>
            <a:ext cx="10985611"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712" y="249237"/>
            <a:ext cx="11034500" cy="609398"/>
          </a:xfrm>
        </p:spPr>
        <p:txBody>
          <a:bodyPr lIns="0"/>
          <a:lstStyle>
            <a:lvl1pPr algn="l">
              <a:defRPr/>
            </a:lvl1pPr>
          </a:lstStyle>
          <a:p>
            <a:r>
              <a:rPr lang="en-US" smtClean="0"/>
              <a:t>Click to edit Master title style</a:t>
            </a:r>
            <a:endParaRPr lang="en-US" dirty="0"/>
          </a:p>
        </p:txBody>
      </p:sp>
      <p:sp>
        <p:nvSpPr>
          <p:cNvPr id="10" name="Slide Number Placeholder 9"/>
          <p:cNvSpPr>
            <a:spLocks noGrp="1"/>
          </p:cNvSpPr>
          <p:nvPr>
            <p:ph type="sldNum" sz="quarter" idx="16"/>
          </p:nvPr>
        </p:nvSpPr>
        <p:spPr>
          <a:xfrm>
            <a:off x="614296" y="6324600"/>
            <a:ext cx="516421" cy="152400"/>
          </a:xfrm>
          <a:prstGeom prst="rect">
            <a:avLst/>
          </a:prstGeom>
        </p:spPr>
        <p:txBody>
          <a:bodyPr lIns="121899" tIns="60949" rIns="121899" bIns="60949"/>
          <a:lstStyle/>
          <a:p>
            <a:pPr defTabSz="914363"/>
            <a:r>
              <a:rPr lang="en-US" smtClean="0">
                <a:solidFill>
                  <a:srgbClr val="FFFFFF"/>
                </a:solidFill>
              </a:rPr>
              <a:t>PAGE </a:t>
            </a:r>
            <a:fld id="{711B4CA8-52BE-46B1-A536-58CE1A3FAF74}" type="slidenum">
              <a:rPr lang="en-US" smtClean="0">
                <a:solidFill>
                  <a:srgbClr val="FFFFFF"/>
                </a:solidFill>
              </a:rPr>
              <a:pPr defTabSz="914363"/>
              <a:t>‹#›</a:t>
            </a:fld>
            <a:endParaRPr lang="en-US" dirty="0">
              <a:solidFill>
                <a:srgbClr val="FFFFFF"/>
              </a:solidFill>
            </a:endParaRPr>
          </a:p>
        </p:txBody>
      </p:sp>
      <p:sp>
        <p:nvSpPr>
          <p:cNvPr id="13" name="Text Placeholder 3"/>
          <p:cNvSpPr>
            <a:spLocks noGrp="1"/>
          </p:cNvSpPr>
          <p:nvPr>
            <p:ph type="body" sz="half" idx="2"/>
          </p:nvPr>
        </p:nvSpPr>
        <p:spPr>
          <a:xfrm>
            <a:off x="609600" y="5943600"/>
            <a:ext cx="9550400" cy="304800"/>
          </a:xfrm>
        </p:spPr>
        <p:txBody>
          <a:bodyPr>
            <a:noAutofit/>
          </a:bodyPr>
          <a:lstStyle>
            <a:lvl1pPr marL="0" indent="0">
              <a:lnSpc>
                <a:spcPts val="1802"/>
              </a:lnSpc>
              <a:spcBef>
                <a:spcPts val="0"/>
              </a:spcBef>
              <a:spcAft>
                <a:spcPts val="0"/>
              </a:spcAft>
              <a:buNone/>
              <a:defRPr sz="1500" spc="-40" baseline="0"/>
            </a:lvl1pPr>
            <a:lvl2pPr marL="457791" indent="0">
              <a:buNone/>
              <a:defRPr sz="1200"/>
            </a:lvl2pPr>
            <a:lvl3pPr marL="915581" indent="0">
              <a:buNone/>
              <a:defRPr sz="1100"/>
            </a:lvl3pPr>
            <a:lvl4pPr marL="1373372" indent="0">
              <a:buNone/>
              <a:defRPr sz="900"/>
            </a:lvl4pPr>
            <a:lvl5pPr marL="1831162" indent="0">
              <a:buNone/>
              <a:defRPr sz="900"/>
            </a:lvl5pPr>
            <a:lvl6pPr marL="2288953" indent="0">
              <a:buNone/>
              <a:defRPr sz="900"/>
            </a:lvl6pPr>
            <a:lvl7pPr marL="2746743" indent="0">
              <a:buNone/>
              <a:defRPr sz="900"/>
            </a:lvl7pPr>
            <a:lvl8pPr marL="3204532" indent="0">
              <a:buNone/>
              <a:defRPr sz="900"/>
            </a:lvl8pPr>
            <a:lvl9pPr marL="3662323"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295" y="1804989"/>
            <a:ext cx="9572495"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281359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and paragraph">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600" y="1371602"/>
            <a:ext cx="10985611"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712" y="249237"/>
            <a:ext cx="11034500" cy="609398"/>
          </a:xfrm>
        </p:spPr>
        <p:txBody>
          <a:bodyPr lIns="0"/>
          <a:lstStyle>
            <a:lvl1pPr algn="l">
              <a:defRPr/>
            </a:lvl1pPr>
          </a:lstStyle>
          <a:p>
            <a:r>
              <a:rPr lang="en-US" smtClean="0"/>
              <a:t>Click to edit Master title style</a:t>
            </a:r>
            <a:endParaRPr lang="en-US" dirty="0"/>
          </a:p>
        </p:txBody>
      </p:sp>
      <p:sp>
        <p:nvSpPr>
          <p:cNvPr id="9" name="Text Placeholder 8"/>
          <p:cNvSpPr>
            <a:spLocks noGrp="1"/>
          </p:cNvSpPr>
          <p:nvPr>
            <p:ph type="body" sz="quarter" idx="14"/>
          </p:nvPr>
        </p:nvSpPr>
        <p:spPr>
          <a:xfrm>
            <a:off x="614295" y="1804989"/>
            <a:ext cx="9572495" cy="4138612"/>
          </a:xfrm>
        </p:spPr>
        <p:txBody>
          <a:bodyPr>
            <a:noAutofit/>
          </a:bodyPr>
          <a:lstStyle>
            <a:lvl1pPr marL="0" indent="0">
              <a:lnSpc>
                <a:spcPct val="140000"/>
              </a:lnSpc>
              <a:spcBef>
                <a:spcPts val="601"/>
              </a:spcBef>
              <a:spcAft>
                <a:spcPts val="601"/>
              </a:spcAft>
              <a:buNone/>
              <a:defRPr lang="en-US" sz="1600" kern="1200" spc="-20" baseline="0" dirty="0" smtClean="0">
                <a:solidFill>
                  <a:srgbClr val="666666"/>
                </a:solidFill>
                <a:latin typeface="Segoe UI" pitchFamily="34" charset="0"/>
                <a:ea typeface="Segoe UI" pitchFamily="34" charset="0"/>
                <a:cs typeface="Segoe UI" pitchFamily="34" charset="0"/>
              </a:defRPr>
            </a:lvl1pPr>
            <a:lvl2pPr>
              <a:lnSpc>
                <a:spcPct val="140000"/>
              </a:lnSpc>
              <a:spcBef>
                <a:spcPts val="601"/>
              </a:spcBef>
              <a:spcAft>
                <a:spcPts val="601"/>
              </a:spcAft>
              <a:defRPr lang="en-US" sz="1600" kern="1200" spc="-20" baseline="0" dirty="0" smtClean="0">
                <a:solidFill>
                  <a:srgbClr val="666666"/>
                </a:solidFill>
                <a:latin typeface="Segoe UI" pitchFamily="34" charset="0"/>
                <a:ea typeface="Segoe UI" pitchFamily="34" charset="0"/>
                <a:cs typeface="Segoe UI" pitchFamily="34" charset="0"/>
              </a:defRPr>
            </a:lvl2pPr>
            <a:lvl3pPr>
              <a:lnSpc>
                <a:spcPct val="140000"/>
              </a:lnSpc>
              <a:spcBef>
                <a:spcPts val="601"/>
              </a:spcBef>
              <a:spcAft>
                <a:spcPts val="601"/>
              </a:spcAft>
              <a:defRPr lang="en-US" sz="1600" kern="1200" spc="-20" baseline="0" dirty="0" smtClean="0">
                <a:solidFill>
                  <a:srgbClr val="666666"/>
                </a:solidFill>
                <a:latin typeface="Segoe UI" pitchFamily="34" charset="0"/>
                <a:ea typeface="Segoe UI" pitchFamily="34" charset="0"/>
                <a:cs typeface="Segoe UI" pitchFamily="34" charset="0"/>
              </a:defRPr>
            </a:lvl3pPr>
            <a:lvl4pPr>
              <a:lnSpc>
                <a:spcPct val="140000"/>
              </a:lnSpc>
              <a:spcBef>
                <a:spcPts val="601"/>
              </a:spcBef>
              <a:spcAft>
                <a:spcPts val="601"/>
              </a:spcAft>
              <a:defRPr lang="en-US" sz="1600" kern="1200" spc="-20" baseline="0" dirty="0" smtClean="0">
                <a:solidFill>
                  <a:srgbClr val="666666"/>
                </a:solidFill>
                <a:latin typeface="Segoe UI" pitchFamily="34" charset="0"/>
                <a:ea typeface="Segoe UI" pitchFamily="34" charset="0"/>
                <a:cs typeface="Segoe UI" pitchFamily="34" charset="0"/>
              </a:defRPr>
            </a:lvl4pPr>
            <a:lvl5pPr>
              <a:lnSpc>
                <a:spcPct val="140000"/>
              </a:lnSpc>
              <a:spcBef>
                <a:spcPts val="601"/>
              </a:spcBef>
              <a:spcAft>
                <a:spcPts val="601"/>
              </a:spcAft>
              <a:defRPr lang="en-US" sz="1600" kern="1200" spc="-20" baseline="0" dirty="0">
                <a:solidFill>
                  <a:srgbClr val="666666"/>
                </a:soli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9"/>
          <p:cNvSpPr>
            <a:spLocks noGrp="1"/>
          </p:cNvSpPr>
          <p:nvPr>
            <p:ph type="sldNum" sz="quarter" idx="16"/>
          </p:nvPr>
        </p:nvSpPr>
        <p:spPr>
          <a:xfrm>
            <a:off x="614296" y="6324600"/>
            <a:ext cx="516421" cy="152400"/>
          </a:xfrm>
          <a:prstGeom prst="rect">
            <a:avLst/>
          </a:prstGeom>
        </p:spPr>
        <p:txBody>
          <a:bodyPr lIns="121899" tIns="60949" rIns="121899" bIns="60949"/>
          <a:lstStyle/>
          <a:p>
            <a:pPr defTabSz="914363"/>
            <a:r>
              <a:rPr lang="en-US" smtClean="0">
                <a:solidFill>
                  <a:srgbClr val="FFFFFF"/>
                </a:solidFill>
              </a:rPr>
              <a:t>PAGE </a:t>
            </a:r>
            <a:fld id="{711B4CA8-52BE-46B1-A536-58CE1A3FAF74}" type="slidenum">
              <a:rPr lang="en-US" smtClean="0">
                <a:solidFill>
                  <a:srgbClr val="FFFFFF"/>
                </a:solidFill>
              </a:rPr>
              <a:pPr defTabSz="914363"/>
              <a:t>‹#›</a:t>
            </a:fld>
            <a:endParaRPr lang="en-US" dirty="0">
              <a:solidFill>
                <a:srgbClr val="FFFFFF"/>
              </a:solidFill>
            </a:endParaRPr>
          </a:p>
        </p:txBody>
      </p:sp>
      <p:sp>
        <p:nvSpPr>
          <p:cNvPr id="14" name="Text Placeholder 3"/>
          <p:cNvSpPr>
            <a:spLocks noGrp="1"/>
          </p:cNvSpPr>
          <p:nvPr>
            <p:ph type="body" sz="half" idx="2"/>
          </p:nvPr>
        </p:nvSpPr>
        <p:spPr>
          <a:xfrm>
            <a:off x="609600" y="5943600"/>
            <a:ext cx="9550400" cy="304800"/>
          </a:xfrm>
        </p:spPr>
        <p:txBody>
          <a:bodyPr>
            <a:noAutofit/>
          </a:bodyPr>
          <a:lstStyle>
            <a:lvl1pPr marL="0" indent="0">
              <a:lnSpc>
                <a:spcPts val="1802"/>
              </a:lnSpc>
              <a:spcBef>
                <a:spcPts val="0"/>
              </a:spcBef>
              <a:spcAft>
                <a:spcPts val="0"/>
              </a:spcAft>
              <a:buNone/>
              <a:defRPr sz="1500" spc="-40" baseline="0"/>
            </a:lvl1pPr>
            <a:lvl2pPr marL="457791" indent="0">
              <a:buNone/>
              <a:defRPr sz="1200"/>
            </a:lvl2pPr>
            <a:lvl3pPr marL="915581" indent="0">
              <a:buNone/>
              <a:defRPr sz="1100"/>
            </a:lvl3pPr>
            <a:lvl4pPr marL="1373372" indent="0">
              <a:buNone/>
              <a:defRPr sz="900"/>
            </a:lvl4pPr>
            <a:lvl5pPr marL="1831162" indent="0">
              <a:buNone/>
              <a:defRPr sz="900"/>
            </a:lvl5pPr>
            <a:lvl6pPr marL="2288953" indent="0">
              <a:buNone/>
              <a:defRPr sz="900"/>
            </a:lvl6pPr>
            <a:lvl7pPr marL="2746743" indent="0">
              <a:buNone/>
              <a:defRPr sz="900"/>
            </a:lvl7pPr>
            <a:lvl8pPr marL="3204532" indent="0">
              <a:buNone/>
              <a:defRPr sz="900"/>
            </a:lvl8pPr>
            <a:lvl9pPr marL="3662323" indent="0">
              <a:buNone/>
              <a:defRPr sz="900"/>
            </a:lvl9pPr>
          </a:lstStyle>
          <a:p>
            <a:pPr lvl="0"/>
            <a:r>
              <a:rPr lang="en-US" smtClean="0"/>
              <a:t>Click to edit Master text styles</a:t>
            </a:r>
          </a:p>
        </p:txBody>
      </p:sp>
    </p:spTree>
    <p:extLst>
      <p:ext uri="{BB962C8B-B14F-4D97-AF65-F5344CB8AC3E}">
        <p14:creationId xmlns:p14="http://schemas.microsoft.com/office/powerpoint/2010/main" val="391577171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600" y="1371602"/>
            <a:ext cx="10985611"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712" y="249237"/>
            <a:ext cx="11034500" cy="609398"/>
          </a:xfrm>
        </p:spPr>
        <p:txBody>
          <a:bodyPr lIns="0"/>
          <a:lstStyle>
            <a:lvl1pPr algn="l">
              <a:defRPr/>
            </a:lvl1pPr>
          </a:lstStyle>
          <a:p>
            <a:r>
              <a:rPr lang="en-US" smtClean="0"/>
              <a:t>Click to edit Master title style</a:t>
            </a:r>
            <a:endParaRPr lang="en-US" dirty="0"/>
          </a:p>
        </p:txBody>
      </p:sp>
      <p:sp>
        <p:nvSpPr>
          <p:cNvPr id="10" name="Slide Number Placeholder 9"/>
          <p:cNvSpPr>
            <a:spLocks noGrp="1"/>
          </p:cNvSpPr>
          <p:nvPr>
            <p:ph type="sldNum" sz="quarter" idx="16"/>
          </p:nvPr>
        </p:nvSpPr>
        <p:spPr>
          <a:xfrm>
            <a:off x="614296" y="6324600"/>
            <a:ext cx="516421" cy="152400"/>
          </a:xfrm>
          <a:prstGeom prst="rect">
            <a:avLst/>
          </a:prstGeom>
        </p:spPr>
        <p:txBody>
          <a:bodyPr lIns="121899" tIns="60949" rIns="121899" bIns="60949"/>
          <a:lstStyle/>
          <a:p>
            <a:pPr defTabSz="914363"/>
            <a:r>
              <a:rPr lang="en-US" smtClean="0">
                <a:solidFill>
                  <a:srgbClr val="FFFFFF"/>
                </a:solidFill>
              </a:rPr>
              <a:t>PAGE </a:t>
            </a:r>
            <a:fld id="{711B4CA8-52BE-46B1-A536-58CE1A3FAF74}" type="slidenum">
              <a:rPr lang="en-US" smtClean="0">
                <a:solidFill>
                  <a:srgbClr val="FFFFFF"/>
                </a:solidFill>
              </a:rPr>
              <a:pPr defTabSz="914363"/>
              <a:t>‹#›</a:t>
            </a:fld>
            <a:endParaRPr lang="en-US" dirty="0">
              <a:solidFill>
                <a:srgbClr val="FFFFFF"/>
              </a:solidFill>
            </a:endParaRPr>
          </a:p>
        </p:txBody>
      </p:sp>
      <p:sp>
        <p:nvSpPr>
          <p:cNvPr id="13" name="Text Placeholder 3"/>
          <p:cNvSpPr>
            <a:spLocks noGrp="1"/>
          </p:cNvSpPr>
          <p:nvPr>
            <p:ph type="body" sz="half" idx="2"/>
          </p:nvPr>
        </p:nvSpPr>
        <p:spPr>
          <a:xfrm>
            <a:off x="609600" y="5943600"/>
            <a:ext cx="9550400" cy="304800"/>
          </a:xfrm>
        </p:spPr>
        <p:txBody>
          <a:bodyPr>
            <a:noAutofit/>
          </a:bodyPr>
          <a:lstStyle>
            <a:lvl1pPr marL="0" indent="0">
              <a:lnSpc>
                <a:spcPts val="1802"/>
              </a:lnSpc>
              <a:spcBef>
                <a:spcPts val="0"/>
              </a:spcBef>
              <a:spcAft>
                <a:spcPts val="0"/>
              </a:spcAft>
              <a:buNone/>
              <a:defRPr sz="1500" spc="-40" baseline="0"/>
            </a:lvl1pPr>
            <a:lvl2pPr marL="457791" indent="0">
              <a:buNone/>
              <a:defRPr sz="1200"/>
            </a:lvl2pPr>
            <a:lvl3pPr marL="915581" indent="0">
              <a:buNone/>
              <a:defRPr sz="1100"/>
            </a:lvl3pPr>
            <a:lvl4pPr marL="1373372" indent="0">
              <a:buNone/>
              <a:defRPr sz="900"/>
            </a:lvl4pPr>
            <a:lvl5pPr marL="1831162" indent="0">
              <a:buNone/>
              <a:defRPr sz="900"/>
            </a:lvl5pPr>
            <a:lvl6pPr marL="2288953" indent="0">
              <a:buNone/>
              <a:defRPr sz="900"/>
            </a:lvl6pPr>
            <a:lvl7pPr marL="2746743" indent="0">
              <a:buNone/>
              <a:defRPr sz="900"/>
            </a:lvl7pPr>
            <a:lvl8pPr marL="3204532" indent="0">
              <a:buNone/>
              <a:defRPr sz="900"/>
            </a:lvl8pPr>
            <a:lvl9pPr marL="3662323"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295" y="1804989"/>
            <a:ext cx="9572495"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497999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6A048AC-8AC0-4916-8136-EC1272734377}" type="datetimeFigureOut">
              <a:rPr lang="en-US" smtClean="0"/>
              <a:t>07-Jun-17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9A0EEF2-60DA-4F3A-89AC-D3B353963D92}" type="slidenum">
              <a:rPr lang="en-US" smtClean="0"/>
              <a:t>‹#›</a:t>
            </a:fld>
            <a:endParaRPr lang="en-US"/>
          </a:p>
        </p:txBody>
      </p:sp>
    </p:spTree>
    <p:extLst>
      <p:ext uri="{BB962C8B-B14F-4D97-AF65-F5344CB8AC3E}">
        <p14:creationId xmlns:p14="http://schemas.microsoft.com/office/powerpoint/2010/main" val="9088475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0668389"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9240" y="289511"/>
            <a:ext cx="8874570" cy="1167096"/>
          </a:xfrm>
        </p:spPr>
        <p:txBody>
          <a:bodyPr/>
          <a:lstStyle/>
          <a:p>
            <a:r>
              <a:rPr lang="en-US" smtClean="0"/>
              <a:t>Click to edit Master title style</a:t>
            </a:r>
            <a:endParaRPr lang="en-US"/>
          </a:p>
        </p:txBody>
      </p:sp>
    </p:spTree>
    <p:extLst>
      <p:ext uri="{BB962C8B-B14F-4D97-AF65-F5344CB8AC3E}">
        <p14:creationId xmlns:p14="http://schemas.microsoft.com/office/powerpoint/2010/main" val="170244752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248" y="1447799"/>
            <a:ext cx="11151917" cy="1975926"/>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spc="-50" baseline="0">
                <a:gradFill>
                  <a:gsLst>
                    <a:gs pos="100000">
                      <a:schemeClr val="tx1"/>
                    </a:gs>
                    <a:gs pos="0">
                      <a:schemeClr val="tx1"/>
                    </a:gs>
                  </a:gsLst>
                  <a:lin ang="5400000" scaled="0"/>
                </a:gradFill>
              </a:defRPr>
            </a:lvl2pPr>
            <a:lvl3pPr marL="231775" indent="0">
              <a:buNone/>
              <a:defRPr sz="2000" spc="-50" baseline="0">
                <a:gradFill>
                  <a:gsLst>
                    <a:gs pos="100000">
                      <a:schemeClr val="tx1"/>
                    </a:gs>
                    <a:gs pos="0">
                      <a:schemeClr val="tx1"/>
                    </a:gs>
                  </a:gsLst>
                  <a:lin ang="5400000" scaled="0"/>
                </a:gradFill>
              </a:defRPr>
            </a:lvl3pPr>
            <a:lvl4pPr marL="457200" indent="0">
              <a:buNone/>
              <a:defRPr sz="2000" spc="-50" baseline="0">
                <a:gradFill>
                  <a:gsLst>
                    <a:gs pos="100000">
                      <a:schemeClr val="tx1"/>
                    </a:gs>
                    <a:gs pos="0">
                      <a:schemeClr val="tx1"/>
                    </a:gs>
                  </a:gsLst>
                  <a:lin ang="5400000" scaled="0"/>
                </a:gradFill>
              </a:defRPr>
            </a:lvl4pPr>
            <a:lvl5pPr marL="693738" indent="0">
              <a:buNone/>
              <a:defRPr sz="2000" spc="-50"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a:lnSpc>
                <a:spcPct val="90000"/>
              </a:lnSpc>
            </a:pPr>
            <a:fld id="{1BC86A1F-E589-44B2-A543-2EC98F5547A7}" type="slidenum">
              <a:rPr lang="en-US" smtClean="0"/>
              <a:pPr>
                <a:lnSpc>
                  <a:spcPct val="90000"/>
                </a:lnSpc>
              </a:pPr>
              <a:t>‹#›</a:t>
            </a:fld>
            <a:endParaRPr lang="en-US" dirty="0"/>
          </a:p>
        </p:txBody>
      </p:sp>
    </p:spTree>
    <p:extLst>
      <p:ext uri="{BB962C8B-B14F-4D97-AF65-F5344CB8AC3E}">
        <p14:creationId xmlns:p14="http://schemas.microsoft.com/office/powerpoint/2010/main" val="324884092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A048AC-8AC0-4916-8136-EC1272734377}" type="datetimeFigureOut">
              <a:rPr lang="en-US" smtClean="0"/>
              <a:t>07-Jun-17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EEF2-60DA-4F3A-89AC-D3B353963D92}" type="slidenum">
              <a:rPr lang="en-US" smtClean="0"/>
              <a:t>‹#›</a:t>
            </a:fld>
            <a:endParaRPr lang="en-US"/>
          </a:p>
        </p:txBody>
      </p:sp>
    </p:spTree>
    <p:extLst>
      <p:ext uri="{BB962C8B-B14F-4D97-AF65-F5344CB8AC3E}">
        <p14:creationId xmlns:p14="http://schemas.microsoft.com/office/powerpoint/2010/main" val="238486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A048AC-8AC0-4916-8136-EC1272734377}" type="datetimeFigureOut">
              <a:rPr lang="en-US" smtClean="0"/>
              <a:t>07-Jun-17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0EEF2-60DA-4F3A-89AC-D3B353963D92}" type="slidenum">
              <a:rPr lang="en-US" smtClean="0"/>
              <a:t>‹#›</a:t>
            </a:fld>
            <a:endParaRPr lang="en-US"/>
          </a:p>
        </p:txBody>
      </p:sp>
    </p:spTree>
    <p:extLst>
      <p:ext uri="{BB962C8B-B14F-4D97-AF65-F5344CB8AC3E}">
        <p14:creationId xmlns:p14="http://schemas.microsoft.com/office/powerpoint/2010/main" val="110446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A048AC-8AC0-4916-8136-EC1272734377}" type="datetimeFigureOut">
              <a:rPr lang="en-US" smtClean="0"/>
              <a:t>07-Jun-17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A0EEF2-60DA-4F3A-89AC-D3B353963D92}" type="slidenum">
              <a:rPr lang="en-US" smtClean="0"/>
              <a:t>‹#›</a:t>
            </a:fld>
            <a:endParaRPr lang="en-US"/>
          </a:p>
        </p:txBody>
      </p:sp>
    </p:spTree>
    <p:extLst>
      <p:ext uri="{BB962C8B-B14F-4D97-AF65-F5344CB8AC3E}">
        <p14:creationId xmlns:p14="http://schemas.microsoft.com/office/powerpoint/2010/main" val="4066900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A048AC-8AC0-4916-8136-EC1272734377}" type="datetimeFigureOut">
              <a:rPr lang="en-US" smtClean="0"/>
              <a:t>07-Jun-17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A0EEF2-60DA-4F3A-89AC-D3B353963D92}" type="slidenum">
              <a:rPr lang="en-US" smtClean="0"/>
              <a:t>‹#›</a:t>
            </a:fld>
            <a:endParaRPr lang="en-US"/>
          </a:p>
        </p:txBody>
      </p:sp>
    </p:spTree>
    <p:extLst>
      <p:ext uri="{BB962C8B-B14F-4D97-AF65-F5344CB8AC3E}">
        <p14:creationId xmlns:p14="http://schemas.microsoft.com/office/powerpoint/2010/main" val="387793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A048AC-8AC0-4916-8136-EC1272734377}" type="datetimeFigureOut">
              <a:rPr lang="en-US" smtClean="0"/>
              <a:t>07-Jun-17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EEF2-60DA-4F3A-89AC-D3B353963D92}" type="slidenum">
              <a:rPr lang="en-US" smtClean="0"/>
              <a:t>‹#›</a:t>
            </a:fld>
            <a:endParaRPr lang="en-US"/>
          </a:p>
        </p:txBody>
      </p:sp>
    </p:spTree>
    <p:extLst>
      <p:ext uri="{BB962C8B-B14F-4D97-AF65-F5344CB8AC3E}">
        <p14:creationId xmlns:p14="http://schemas.microsoft.com/office/powerpoint/2010/main" val="166067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A048AC-8AC0-4916-8136-EC1272734377}" type="datetimeFigureOut">
              <a:rPr lang="en-US" smtClean="0"/>
              <a:t>07-Jun-17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0EEF2-60DA-4F3A-89AC-D3B353963D92}" type="slidenum">
              <a:rPr lang="en-US" smtClean="0"/>
              <a:t>‹#›</a:t>
            </a:fld>
            <a:endParaRPr lang="en-US"/>
          </a:p>
        </p:txBody>
      </p:sp>
    </p:spTree>
    <p:extLst>
      <p:ext uri="{BB962C8B-B14F-4D97-AF65-F5344CB8AC3E}">
        <p14:creationId xmlns:p14="http://schemas.microsoft.com/office/powerpoint/2010/main" val="276432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2.png"/><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048AC-8AC0-4916-8136-EC1272734377}" type="datetimeFigureOut">
              <a:rPr lang="en-US" smtClean="0"/>
              <a:t>07-Jun-17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0EEF2-60DA-4F3A-89AC-D3B353963D92}" type="slidenum">
              <a:rPr lang="en-US" smtClean="0"/>
              <a:t>‹#›</a:t>
            </a:fld>
            <a:endParaRPr lang="en-US"/>
          </a:p>
        </p:txBody>
      </p:sp>
    </p:spTree>
    <p:extLst>
      <p:ext uri="{BB962C8B-B14F-4D97-AF65-F5344CB8AC3E}">
        <p14:creationId xmlns:p14="http://schemas.microsoft.com/office/powerpoint/2010/main" val="292008823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3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0"/>
            <a:ext cx="11151917"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248" y="1447800"/>
            <a:ext cx="11151916"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3312486"/>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2" r:id="rId22"/>
    <p:sldLayoutId id="2147483733" r:id="rId23"/>
    <p:sldLayoutId id="2147483734" r:id="rId24"/>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6"/>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6"/>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6"/>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6"/>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6"/>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2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24.png"/><Relationship Id="rId4" Type="http://schemas.microsoft.com/office/2007/relationships/hdphoto" Target="NUL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image" Target="../media/image27.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microsoft.com/office/2007/relationships/hdphoto" Target="../media/hdphoto5.wdp"/></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microsoft.com/office/2007/relationships/hdphoto" Target="../media/hdphoto6.wdp"/></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36.xml"/><Relationship Id="rId6" Type="http://schemas.openxmlformats.org/officeDocument/2006/relationships/diagramColors" Target="../diagrams/colors3.xml"/><Relationship Id="rId11" Type="http://schemas.openxmlformats.org/officeDocument/2006/relationships/image" Target="../media/image34.png"/><Relationship Id="rId5" Type="http://schemas.openxmlformats.org/officeDocument/2006/relationships/diagramQuickStyle" Target="../diagrams/quickStyle3.xml"/><Relationship Id="rId10" Type="http://schemas.openxmlformats.org/officeDocument/2006/relationships/image" Target="../media/image33.jpeg"/><Relationship Id="rId4" Type="http://schemas.openxmlformats.org/officeDocument/2006/relationships/diagramLayout" Target="../diagrams/layout3.xml"/><Relationship Id="rId9"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8.emf"/><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4.png"/><Relationship Id="rId5" Type="http://schemas.openxmlformats.org/officeDocument/2006/relationships/image" Target="../media/image10.wmf"/><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Microsoft Hyper-V</a:t>
            </a:r>
            <a:endParaRPr lang="en-US" dirty="0"/>
          </a:p>
        </p:txBody>
      </p:sp>
      <p:sp>
        <p:nvSpPr>
          <p:cNvPr id="3" name="Subtitle 2"/>
          <p:cNvSpPr>
            <a:spLocks noGrp="1"/>
          </p:cNvSpPr>
          <p:nvPr>
            <p:ph type="subTitle" idx="1"/>
          </p:nvPr>
        </p:nvSpPr>
        <p:spPr/>
        <p:txBody>
          <a:bodyPr/>
          <a:lstStyle/>
          <a:p>
            <a:r>
              <a:rPr lang="en-US" dirty="0" smtClean="0"/>
              <a:t>Windows Server 2012 R2</a:t>
            </a:r>
            <a:endParaRPr lang="en-US" dirty="0"/>
          </a:p>
        </p:txBody>
      </p:sp>
    </p:spTree>
    <p:extLst>
      <p:ext uri="{BB962C8B-B14F-4D97-AF65-F5344CB8AC3E}">
        <p14:creationId xmlns:p14="http://schemas.microsoft.com/office/powerpoint/2010/main" val="270450020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Agenda</a:t>
            </a:r>
            <a:endParaRPr lang="en-US" dirty="0"/>
          </a:p>
        </p:txBody>
      </p:sp>
      <p:sp>
        <p:nvSpPr>
          <p:cNvPr id="2" name="Subtitle 1"/>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Live Migration</a:t>
            </a:r>
            <a:endParaRPr lang="en-US" dirty="0"/>
          </a:p>
        </p:txBody>
      </p:sp>
    </p:spTree>
    <p:extLst>
      <p:ext uri="{BB962C8B-B14F-4D97-AF65-F5344CB8AC3E}">
        <p14:creationId xmlns:p14="http://schemas.microsoft.com/office/powerpoint/2010/main" val="2175750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621353" y="2479775"/>
            <a:ext cx="2501731" cy="1124055"/>
            <a:chOff x="9619764" y="2479774"/>
            <a:chExt cx="2501731" cy="1124055"/>
          </a:xfrm>
        </p:grpSpPr>
        <p:sp>
          <p:nvSpPr>
            <p:cNvPr id="59" name="Rectangle 58"/>
            <p:cNvSpPr/>
            <p:nvPr/>
          </p:nvSpPr>
          <p:spPr bwMode="auto">
            <a:xfrm>
              <a:off x="9619764" y="2488358"/>
              <a:ext cx="2282656" cy="1115471"/>
            </a:xfrm>
            <a:prstGeom prst="rect">
              <a:avLst/>
            </a:prstGeom>
            <a:solidFill>
              <a:schemeClr val="bg1"/>
            </a:solidFill>
            <a:ln w="12700" cmpd="sng">
              <a:no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600" dirty="0">
                <a:solidFill>
                  <a:srgbClr val="FFFFFE"/>
                </a:solidFill>
              </a:endParaRPr>
            </a:p>
          </p:txBody>
        </p:sp>
        <p:sp>
          <p:nvSpPr>
            <p:cNvPr id="60" name="TextBox 59"/>
            <p:cNvSpPr txBox="1"/>
            <p:nvPr/>
          </p:nvSpPr>
          <p:spPr>
            <a:xfrm>
              <a:off x="10935539" y="2509794"/>
              <a:ext cx="1185956" cy="447302"/>
            </a:xfrm>
            <a:prstGeom prst="rect">
              <a:avLst/>
            </a:prstGeom>
            <a:noFill/>
          </p:spPr>
          <p:txBody>
            <a:bodyPr wrap="square" lIns="0" tIns="0" rIns="0" bIns="0" rtlCol="0">
              <a:spAutoFit/>
            </a:bodyPr>
            <a:lstStyle/>
            <a:p>
              <a:pPr lvl="0">
                <a:lnSpc>
                  <a:spcPct val="90000"/>
                </a:lnSpc>
              </a:pPr>
              <a:r>
                <a:rPr lang="en-US" sz="1600" dirty="0">
                  <a:solidFill>
                    <a:srgbClr val="00188F"/>
                  </a:solidFill>
                  <a:latin typeface="Segoe UI Light"/>
                </a:rPr>
                <a:t>Destination </a:t>
              </a:r>
              <a:r>
                <a:rPr lang="en-US" sz="1600" dirty="0">
                  <a:solidFill>
                    <a:srgbClr val="00188F"/>
                  </a:solidFill>
                  <a:latin typeface="Segoe UI Light"/>
                </a:rPr>
                <a:t/>
              </a:r>
              <a:br>
                <a:rPr lang="en-US" sz="1600" dirty="0">
                  <a:solidFill>
                    <a:srgbClr val="00188F"/>
                  </a:solidFill>
                  <a:latin typeface="Segoe UI Light"/>
                </a:rPr>
              </a:br>
              <a:r>
                <a:rPr lang="en-US" sz="1600" dirty="0">
                  <a:solidFill>
                    <a:srgbClr val="00188F"/>
                  </a:solidFill>
                  <a:latin typeface="Segoe UI Light"/>
                </a:rPr>
                <a:t>Hyper‑V</a:t>
              </a:r>
              <a:endParaRPr lang="en-US" sz="1600" dirty="0">
                <a:solidFill>
                  <a:srgbClr val="00188F"/>
                </a:solidFill>
                <a:latin typeface="Segoe UI Light"/>
              </a:endParaRPr>
            </a:p>
          </p:txBody>
        </p:sp>
        <p:grpSp>
          <p:nvGrpSpPr>
            <p:cNvPr id="61" name="Group 60"/>
            <p:cNvGrpSpPr/>
            <p:nvPr/>
          </p:nvGrpSpPr>
          <p:grpSpPr>
            <a:xfrm>
              <a:off x="9980371" y="2479774"/>
              <a:ext cx="1088263" cy="946497"/>
              <a:chOff x="8005138" y="1690366"/>
              <a:chExt cx="1088263" cy="946497"/>
            </a:xfrm>
          </p:grpSpPr>
          <p:sp>
            <p:nvSpPr>
              <p:cNvPr id="62" name="TextBox 61"/>
              <p:cNvSpPr txBox="1"/>
              <p:nvPr/>
            </p:nvSpPr>
            <p:spPr>
              <a:xfrm>
                <a:off x="8615706" y="2290313"/>
                <a:ext cx="477695" cy="276999"/>
              </a:xfrm>
              <a:prstGeom prst="rect">
                <a:avLst/>
              </a:prstGeom>
              <a:noFill/>
            </p:spPr>
            <p:txBody>
              <a:bodyPr wrap="none" lIns="0" tIns="0" rIns="0" bIns="0" rtlCol="0">
                <a:spAutoFit/>
              </a:bodyPr>
              <a:lstStyle/>
              <a:p>
                <a:pPr>
                  <a:lnSpc>
                    <a:spcPct val="90000"/>
                  </a:lnSpc>
                </a:pPr>
                <a:r>
                  <a:rPr lang="en-US" sz="1000" kern="0" dirty="0">
                    <a:solidFill>
                      <a:schemeClr val="bg1">
                        <a:lumMod val="10000"/>
                      </a:schemeClr>
                    </a:solidFill>
                  </a:rPr>
                  <a:t>Virtual</a:t>
                </a:r>
              </a:p>
              <a:p>
                <a:pPr>
                  <a:lnSpc>
                    <a:spcPct val="90000"/>
                  </a:lnSpc>
                </a:pPr>
                <a:r>
                  <a:rPr lang="en-US" sz="1000" kern="0" dirty="0">
                    <a:solidFill>
                      <a:schemeClr val="bg1">
                        <a:lumMod val="10000"/>
                      </a:schemeClr>
                    </a:solidFill>
                  </a:rPr>
                  <a:t>machine</a:t>
                </a:r>
              </a:p>
            </p:txBody>
          </p:sp>
          <p:pic>
            <p:nvPicPr>
              <p:cNvPr id="63" name="Picture 19474"/>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bwMode="auto">
              <a:xfrm>
                <a:off x="8005138" y="1690366"/>
                <a:ext cx="565302" cy="9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7" name="Mirror Data Path"/>
          <p:cNvGrpSpPr/>
          <p:nvPr/>
        </p:nvGrpSpPr>
        <p:grpSpPr>
          <a:xfrm>
            <a:off x="7441469" y="4041437"/>
            <a:ext cx="1964216" cy="1055407"/>
            <a:chOff x="7113990" y="4041436"/>
            <a:chExt cx="1964216" cy="1055407"/>
          </a:xfrm>
        </p:grpSpPr>
        <p:cxnSp>
          <p:nvCxnSpPr>
            <p:cNvPr id="122" name="Straight Arrow Connector 121"/>
            <p:cNvCxnSpPr/>
            <p:nvPr/>
          </p:nvCxnSpPr>
          <p:spPr>
            <a:xfrm>
              <a:off x="8941046" y="5092850"/>
              <a:ext cx="137160" cy="0"/>
            </a:xfrm>
            <a:prstGeom prst="straightConnector1">
              <a:avLst/>
            </a:prstGeom>
            <a:ln w="19050" cap="sq">
              <a:solidFill>
                <a:schemeClr val="tx1"/>
              </a:solidFill>
              <a:miter lim="800000"/>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a:off x="7113990" y="4041436"/>
              <a:ext cx="1750608" cy="1055407"/>
            </a:xfrm>
            <a:prstGeom prst="bentConnector3">
              <a:avLst>
                <a:gd name="adj1" fmla="val 77451"/>
              </a:avLst>
            </a:prstGeom>
            <a:ln w="12700" cmpd="sng">
              <a:solidFill>
                <a:schemeClr val="accent1"/>
              </a:solidFill>
              <a:prstDash val="dot"/>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9" name="Elbow Connector 8"/>
          <p:cNvCxnSpPr>
            <a:stCxn id="157" idx="2"/>
            <a:endCxn id="155" idx="2"/>
          </p:cNvCxnSpPr>
          <p:nvPr/>
        </p:nvCxnSpPr>
        <p:spPr>
          <a:xfrm rot="16200000" flipH="1">
            <a:off x="8761139" y="4615297"/>
            <a:ext cx="12700" cy="2736033"/>
          </a:xfrm>
          <a:prstGeom prst="bentConnector3">
            <a:avLst>
              <a:gd name="adj1" fmla="val 2948598"/>
            </a:avLst>
          </a:prstGeom>
          <a:ln w="19050" cmpd="sng">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2" name="Left Data Path Arrow"/>
          <p:cNvCxnSpPr/>
          <p:nvPr/>
        </p:nvCxnSpPr>
        <p:spPr>
          <a:xfrm>
            <a:off x="7398564" y="3681050"/>
            <a:ext cx="0" cy="789410"/>
          </a:xfrm>
          <a:prstGeom prst="straightConnector1">
            <a:avLst/>
          </a:prstGeom>
          <a:ln w="1905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7" name="Line Dest HV to TD"/>
          <p:cNvCxnSpPr/>
          <p:nvPr/>
        </p:nvCxnSpPr>
        <p:spPr>
          <a:xfrm>
            <a:off x="10177699" y="3610541"/>
            <a:ext cx="6998" cy="907676"/>
          </a:xfrm>
          <a:prstGeom prst="line">
            <a:avLst/>
          </a:prstGeom>
          <a:ln w="19050" cap="sq">
            <a:solidFill>
              <a:schemeClr val="tx1"/>
            </a:solidFill>
            <a:miter lim="800000"/>
            <a:headEnd type="arrow" w="sm" len="sm"/>
            <a:tailEnd type="arrow" w="sm" len="sm"/>
          </a:ln>
        </p:spPr>
        <p:style>
          <a:lnRef idx="1">
            <a:schemeClr val="accent1"/>
          </a:lnRef>
          <a:fillRef idx="0">
            <a:schemeClr val="accent1"/>
          </a:fillRef>
          <a:effectRef idx="0">
            <a:schemeClr val="accent1"/>
          </a:effectRef>
          <a:fontRef idx="minor">
            <a:schemeClr val="tx1"/>
          </a:fontRef>
        </p:style>
      </p:cxnSp>
      <p:pic>
        <p:nvPicPr>
          <p:cNvPr id="157" name="Hyper-V logo"/>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6716344" y="4547055"/>
            <a:ext cx="1353559" cy="1436258"/>
          </a:xfrm>
          <a:prstGeom prst="rect">
            <a:avLst/>
          </a:prstGeom>
          <a:noFill/>
          <a:ln w="9525">
            <a:noFill/>
            <a:miter lim="800000"/>
            <a:headEnd/>
            <a:tailEnd/>
          </a:ln>
        </p:spPr>
      </p:pic>
      <p:pic>
        <p:nvPicPr>
          <p:cNvPr id="155" name="Hyper-V logo"/>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9452377" y="4547055"/>
            <a:ext cx="1353559" cy="1436258"/>
          </a:xfrm>
          <a:prstGeom prst="rect">
            <a:avLst/>
          </a:prstGeom>
          <a:noFill/>
          <a:ln w="9525">
            <a:noFill/>
            <a:miter lim="800000"/>
            <a:headEnd/>
            <a:tailEnd/>
          </a:ln>
        </p:spPr>
      </p:pic>
      <p:sp>
        <p:nvSpPr>
          <p:cNvPr id="160" name="New Data Dot"/>
          <p:cNvSpPr/>
          <p:nvPr/>
        </p:nvSpPr>
        <p:spPr bwMode="auto">
          <a:xfrm>
            <a:off x="10055299" y="2929202"/>
            <a:ext cx="269218" cy="269218"/>
          </a:xfrm>
          <a:prstGeom prst="ellipse">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136" name="TextBox 135"/>
          <p:cNvSpPr txBox="1"/>
          <p:nvPr/>
        </p:nvSpPr>
        <p:spPr>
          <a:xfrm>
            <a:off x="9761998" y="4669692"/>
            <a:ext cx="682879" cy="124650"/>
          </a:xfrm>
          <a:prstGeom prst="rect">
            <a:avLst/>
          </a:prstGeom>
          <a:noFill/>
        </p:spPr>
        <p:txBody>
          <a:bodyPr wrap="none" lIns="0" tIns="0" rIns="0" bIns="0" rtlCol="0">
            <a:spAutoFit/>
          </a:bodyPr>
          <a:lstStyle/>
          <a:p>
            <a:pPr>
              <a:lnSpc>
                <a:spcPct val="90000"/>
              </a:lnSpc>
            </a:pPr>
            <a:r>
              <a:rPr lang="en-US" sz="900" kern="0" dirty="0">
                <a:solidFill>
                  <a:schemeClr val="accent1"/>
                </a:solidFill>
              </a:rPr>
              <a:t>Target device</a:t>
            </a:r>
            <a:endParaRPr lang="en-US" sz="900" kern="0" dirty="0">
              <a:solidFill>
                <a:schemeClr val="accent1"/>
              </a:solidFill>
            </a:endParaRPr>
          </a:p>
        </p:txBody>
      </p:sp>
      <p:sp>
        <p:nvSpPr>
          <p:cNvPr id="105" name="TextBox 104"/>
          <p:cNvSpPr txBox="1"/>
          <p:nvPr/>
        </p:nvSpPr>
        <p:spPr>
          <a:xfrm>
            <a:off x="7026660" y="4669692"/>
            <a:ext cx="703719" cy="124650"/>
          </a:xfrm>
          <a:prstGeom prst="rect">
            <a:avLst/>
          </a:prstGeom>
          <a:noFill/>
        </p:spPr>
        <p:txBody>
          <a:bodyPr wrap="none" lIns="0" tIns="0" rIns="0" bIns="0" rtlCol="0">
            <a:spAutoFit/>
          </a:bodyPr>
          <a:lstStyle/>
          <a:p>
            <a:pPr>
              <a:lnSpc>
                <a:spcPct val="90000"/>
              </a:lnSpc>
            </a:pPr>
            <a:r>
              <a:rPr lang="en-US" sz="900" kern="0" dirty="0">
                <a:solidFill>
                  <a:srgbClr val="00188F"/>
                </a:solidFill>
              </a:rPr>
              <a:t>Source </a:t>
            </a:r>
            <a:r>
              <a:rPr lang="en-US" sz="900" kern="0" dirty="0">
                <a:solidFill>
                  <a:srgbClr val="00188F"/>
                </a:solidFill>
              </a:rPr>
              <a:t>device</a:t>
            </a:r>
            <a:endParaRPr lang="en-US" sz="900" kern="0" dirty="0">
              <a:solidFill>
                <a:srgbClr val="00188F"/>
              </a:solidFill>
            </a:endParaRPr>
          </a:p>
        </p:txBody>
      </p:sp>
      <p:sp>
        <p:nvSpPr>
          <p:cNvPr id="141" name="Copy Data Dot"/>
          <p:cNvSpPr/>
          <p:nvPr/>
        </p:nvSpPr>
        <p:spPr bwMode="auto">
          <a:xfrm>
            <a:off x="7269275" y="5220208"/>
            <a:ext cx="269218" cy="269218"/>
          </a:xfrm>
          <a:prstGeom prst="ellipse">
            <a:avLst/>
          </a:prstGeom>
          <a:solidFill>
            <a:schemeClr val="accent3">
              <a:lumMod val="40000"/>
              <a:lumOff val="60000"/>
            </a:schemeClr>
          </a:solidFill>
          <a:ln w="57150" cmpd="sng">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38" name="Rectangle 37"/>
          <p:cNvSpPr/>
          <p:nvPr/>
        </p:nvSpPr>
        <p:spPr bwMode="auto">
          <a:xfrm>
            <a:off x="5330647" y="2488359"/>
            <a:ext cx="2743200" cy="1115471"/>
          </a:xfrm>
          <a:prstGeom prst="rect">
            <a:avLst/>
          </a:prstGeom>
          <a:solidFill>
            <a:schemeClr val="bg1"/>
          </a:solidFill>
          <a:ln w="12700" cmpd="sng">
            <a:no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600" dirty="0">
              <a:solidFill>
                <a:srgbClr val="FFFFFE"/>
              </a:solidFill>
            </a:endParaRPr>
          </a:p>
        </p:txBody>
      </p:sp>
      <p:sp>
        <p:nvSpPr>
          <p:cNvPr id="156" name="Mirror Data Dot"/>
          <p:cNvSpPr/>
          <p:nvPr/>
        </p:nvSpPr>
        <p:spPr bwMode="auto">
          <a:xfrm>
            <a:off x="7267210" y="2944313"/>
            <a:ext cx="269218" cy="269218"/>
          </a:xfrm>
          <a:prstGeom prst="ellipse">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4" name="Left Data Dot"/>
          <p:cNvSpPr/>
          <p:nvPr/>
        </p:nvSpPr>
        <p:spPr bwMode="auto">
          <a:xfrm>
            <a:off x="7227397" y="2929202"/>
            <a:ext cx="269218" cy="269218"/>
          </a:xfrm>
          <a:prstGeom prst="ellipse">
            <a:avLst/>
          </a:prstGeom>
          <a:solidFill>
            <a:srgbClr val="FF8C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grpSp>
        <p:nvGrpSpPr>
          <p:cNvPr id="5" name="Source Virtual Machine"/>
          <p:cNvGrpSpPr/>
          <p:nvPr/>
        </p:nvGrpSpPr>
        <p:grpSpPr>
          <a:xfrm>
            <a:off x="6548964" y="2479775"/>
            <a:ext cx="1066670" cy="946497"/>
            <a:chOff x="7503770" y="1690366"/>
            <a:chExt cx="1066670" cy="946497"/>
          </a:xfrm>
        </p:grpSpPr>
        <p:sp>
          <p:nvSpPr>
            <p:cNvPr id="35" name="TextBox 34"/>
            <p:cNvSpPr txBox="1"/>
            <p:nvPr/>
          </p:nvSpPr>
          <p:spPr>
            <a:xfrm>
              <a:off x="7503770" y="2318561"/>
              <a:ext cx="477695" cy="276999"/>
            </a:xfrm>
            <a:prstGeom prst="rect">
              <a:avLst/>
            </a:prstGeom>
            <a:noFill/>
          </p:spPr>
          <p:txBody>
            <a:bodyPr wrap="none" lIns="0" tIns="0" rIns="0" bIns="0" rtlCol="0">
              <a:spAutoFit/>
            </a:bodyPr>
            <a:lstStyle/>
            <a:p>
              <a:pPr>
                <a:lnSpc>
                  <a:spcPct val="90000"/>
                </a:lnSpc>
              </a:pPr>
              <a:r>
                <a:rPr lang="en-US" sz="1000" kern="0" dirty="0">
                  <a:solidFill>
                    <a:schemeClr val="bg1">
                      <a:lumMod val="10000"/>
                    </a:schemeClr>
                  </a:solidFill>
                </a:rPr>
                <a:t>Virtual</a:t>
              </a:r>
            </a:p>
            <a:p>
              <a:pPr>
                <a:lnSpc>
                  <a:spcPct val="90000"/>
                </a:lnSpc>
              </a:pPr>
              <a:r>
                <a:rPr lang="en-US" sz="1000" kern="0" dirty="0">
                  <a:solidFill>
                    <a:schemeClr val="bg1">
                      <a:lumMod val="10000"/>
                    </a:schemeClr>
                  </a:solidFill>
                </a:rPr>
                <a:t>machine</a:t>
              </a:r>
            </a:p>
          </p:txBody>
        </p:sp>
        <p:pic>
          <p:nvPicPr>
            <p:cNvPr id="134" name="Picture 1947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8005138" y="1690366"/>
              <a:ext cx="565302" cy="9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Source Hyper-V"/>
          <p:cNvSpPr txBox="1"/>
          <p:nvPr/>
        </p:nvSpPr>
        <p:spPr>
          <a:xfrm>
            <a:off x="5340493" y="2514370"/>
            <a:ext cx="773760" cy="447302"/>
          </a:xfrm>
          <a:prstGeom prst="rect">
            <a:avLst/>
          </a:prstGeom>
          <a:noFill/>
        </p:spPr>
        <p:txBody>
          <a:bodyPr wrap="square" lIns="0" tIns="0" rIns="0" bIns="0" rtlCol="0">
            <a:spAutoFit/>
          </a:bodyPr>
          <a:lstStyle/>
          <a:p>
            <a:pPr>
              <a:lnSpc>
                <a:spcPct val="90000"/>
              </a:lnSpc>
            </a:pPr>
            <a:r>
              <a:rPr lang="en-US" sz="1600" dirty="0">
                <a:solidFill>
                  <a:srgbClr val="00188F"/>
                </a:solidFill>
                <a:latin typeface="+mj-lt"/>
              </a:rPr>
              <a:t>Source </a:t>
            </a:r>
            <a:r>
              <a:rPr lang="en-US" sz="1600" dirty="0">
                <a:solidFill>
                  <a:srgbClr val="00188F"/>
                </a:solidFill>
                <a:latin typeface="+mj-lt"/>
              </a:rPr>
              <a:t/>
            </a:r>
            <a:br>
              <a:rPr lang="en-US" sz="1600" dirty="0">
                <a:solidFill>
                  <a:srgbClr val="00188F"/>
                </a:solidFill>
                <a:latin typeface="+mj-lt"/>
              </a:rPr>
            </a:br>
            <a:r>
              <a:rPr lang="en-US" sz="1600" dirty="0">
                <a:solidFill>
                  <a:srgbClr val="00188F"/>
                </a:solidFill>
                <a:latin typeface="+mj-lt"/>
              </a:rPr>
              <a:t>Hyper‑V</a:t>
            </a:r>
            <a:endParaRPr lang="en-US" sz="1600" dirty="0">
              <a:solidFill>
                <a:srgbClr val="00188F"/>
              </a:solidFill>
              <a:latin typeface="+mj-lt"/>
            </a:endParaRPr>
          </a:p>
        </p:txBody>
      </p:sp>
      <p:grpSp>
        <p:nvGrpSpPr>
          <p:cNvPr id="102" name="IP Connection"/>
          <p:cNvGrpSpPr/>
          <p:nvPr/>
        </p:nvGrpSpPr>
        <p:grpSpPr>
          <a:xfrm>
            <a:off x="8086919" y="3444843"/>
            <a:ext cx="1505859" cy="261610"/>
            <a:chOff x="8115505" y="3703711"/>
            <a:chExt cx="1505859" cy="261610"/>
          </a:xfrm>
        </p:grpSpPr>
        <p:cxnSp>
          <p:nvCxnSpPr>
            <p:cNvPr id="103" name="Straight Arrow Connector 102"/>
            <p:cNvCxnSpPr/>
            <p:nvPr/>
          </p:nvCxnSpPr>
          <p:spPr>
            <a:xfrm>
              <a:off x="8115505" y="3706473"/>
              <a:ext cx="1505859" cy="0"/>
            </a:xfrm>
            <a:prstGeom prst="straightConnector1">
              <a:avLst/>
            </a:prstGeom>
            <a:ln w="19050" cmpd="sng">
              <a:solidFill>
                <a:schemeClr val="tx1"/>
              </a:solidFill>
              <a:prstDash val="dot"/>
              <a:headEnd type="arrow"/>
              <a:tailEnd type="arrow"/>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8402406" y="3703711"/>
              <a:ext cx="1024264" cy="261610"/>
            </a:xfrm>
            <a:prstGeom prst="rect">
              <a:avLst/>
            </a:prstGeom>
          </p:spPr>
          <p:txBody>
            <a:bodyPr wrap="none">
              <a:spAutoFit/>
            </a:bodyPr>
            <a:lstStyle/>
            <a:p>
              <a:pPr algn="ctr">
                <a:lnSpc>
                  <a:spcPct val="90000"/>
                </a:lnSpc>
              </a:pPr>
              <a:r>
                <a:rPr lang="en-US" sz="1200" spc="-50" dirty="0">
                  <a:solidFill>
                    <a:srgbClr val="505050"/>
                  </a:solidFill>
                </a:rPr>
                <a:t>IP connection</a:t>
              </a:r>
            </a:p>
          </p:txBody>
        </p:sp>
      </p:grpSp>
      <p:grpSp>
        <p:nvGrpSpPr>
          <p:cNvPr id="120" name="Config Data"/>
          <p:cNvGrpSpPr/>
          <p:nvPr/>
        </p:nvGrpSpPr>
        <p:grpSpPr>
          <a:xfrm>
            <a:off x="7550151" y="2818111"/>
            <a:ext cx="2565200" cy="372400"/>
            <a:chOff x="7474411" y="3171365"/>
            <a:chExt cx="2565200" cy="372400"/>
          </a:xfrm>
        </p:grpSpPr>
        <p:sp>
          <p:nvSpPr>
            <p:cNvPr id="121" name="Arrow Config Data"/>
            <p:cNvSpPr/>
            <p:nvPr/>
          </p:nvSpPr>
          <p:spPr bwMode="auto">
            <a:xfrm>
              <a:off x="7474411" y="3378681"/>
              <a:ext cx="2565200" cy="165084"/>
            </a:xfrm>
            <a:prstGeom prst="rightArrow">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solidFill>
                  <a:srgbClr val="3C3C3C"/>
                </a:solidFill>
              </a:endParaRPr>
            </a:p>
          </p:txBody>
        </p:sp>
        <p:sp>
          <p:nvSpPr>
            <p:cNvPr id="123" name="Config Data"/>
            <p:cNvSpPr/>
            <p:nvPr/>
          </p:nvSpPr>
          <p:spPr>
            <a:xfrm>
              <a:off x="8066683" y="3171365"/>
              <a:ext cx="1380656" cy="261610"/>
            </a:xfrm>
            <a:prstGeom prst="rect">
              <a:avLst/>
            </a:prstGeom>
          </p:spPr>
          <p:txBody>
            <a:bodyPr wrap="none">
              <a:spAutoFit/>
            </a:bodyPr>
            <a:lstStyle/>
            <a:p>
              <a:pPr algn="ctr">
                <a:lnSpc>
                  <a:spcPct val="90000"/>
                </a:lnSpc>
              </a:pPr>
              <a:r>
                <a:rPr lang="en-US" sz="1200" spc="-50" dirty="0">
                  <a:solidFill>
                    <a:srgbClr val="505050"/>
                  </a:solidFill>
                </a:rPr>
                <a:t> Configuration data</a:t>
              </a:r>
            </a:p>
          </p:txBody>
        </p:sp>
      </p:grpSp>
      <p:grpSp>
        <p:nvGrpSpPr>
          <p:cNvPr id="125" name="Memory"/>
          <p:cNvGrpSpPr/>
          <p:nvPr/>
        </p:nvGrpSpPr>
        <p:grpSpPr>
          <a:xfrm>
            <a:off x="7550151" y="2860165"/>
            <a:ext cx="2565200" cy="330346"/>
            <a:chOff x="7474411" y="3213419"/>
            <a:chExt cx="2565200" cy="330346"/>
          </a:xfrm>
        </p:grpSpPr>
        <p:sp>
          <p:nvSpPr>
            <p:cNvPr id="126" name="Arrow Memory"/>
            <p:cNvSpPr/>
            <p:nvPr/>
          </p:nvSpPr>
          <p:spPr bwMode="auto">
            <a:xfrm>
              <a:off x="7474411" y="3378681"/>
              <a:ext cx="2565200" cy="165084"/>
            </a:xfrm>
            <a:prstGeom prst="rightArrow">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solidFill>
                  <a:srgbClr val="3C3C3C"/>
                </a:solidFill>
              </a:endParaRPr>
            </a:p>
          </p:txBody>
        </p:sp>
        <p:sp>
          <p:nvSpPr>
            <p:cNvPr id="127" name="Memory"/>
            <p:cNvSpPr/>
            <p:nvPr/>
          </p:nvSpPr>
          <p:spPr>
            <a:xfrm>
              <a:off x="8142840" y="3213419"/>
              <a:ext cx="1228350" cy="258532"/>
            </a:xfrm>
            <a:prstGeom prst="rect">
              <a:avLst/>
            </a:prstGeom>
          </p:spPr>
          <p:txBody>
            <a:bodyPr wrap="none">
              <a:spAutoFit/>
            </a:bodyPr>
            <a:lstStyle/>
            <a:p>
              <a:pPr algn="ctr">
                <a:lnSpc>
                  <a:spcPct val="90000"/>
                </a:lnSpc>
              </a:pPr>
              <a:r>
                <a:rPr lang="en-US" sz="1200" spc="-50" dirty="0">
                  <a:solidFill>
                    <a:srgbClr val="505050"/>
                  </a:solidFill>
                </a:rPr>
                <a:t>Memory content</a:t>
              </a:r>
              <a:endParaRPr lang="en-US" sz="1200" spc="-50" dirty="0">
                <a:solidFill>
                  <a:srgbClr val="505050"/>
                </a:solidFill>
              </a:endParaRPr>
            </a:p>
          </p:txBody>
        </p:sp>
      </p:grpSp>
      <p:grpSp>
        <p:nvGrpSpPr>
          <p:cNvPr id="138" name="Modified Memory Pages"/>
          <p:cNvGrpSpPr/>
          <p:nvPr/>
        </p:nvGrpSpPr>
        <p:grpSpPr>
          <a:xfrm>
            <a:off x="7550151" y="2902222"/>
            <a:ext cx="2565200" cy="288291"/>
            <a:chOff x="7474411" y="3255474"/>
            <a:chExt cx="2565200" cy="288291"/>
          </a:xfrm>
        </p:grpSpPr>
        <p:sp>
          <p:nvSpPr>
            <p:cNvPr id="139" name="Arrow Modified Memory Pages"/>
            <p:cNvSpPr/>
            <p:nvPr/>
          </p:nvSpPr>
          <p:spPr bwMode="auto">
            <a:xfrm>
              <a:off x="7474411" y="3378681"/>
              <a:ext cx="2565200" cy="165084"/>
            </a:xfrm>
            <a:prstGeom prst="rightArrow">
              <a:avLst/>
            </a:prstGeom>
            <a:solidFill>
              <a:srgbClr val="7FBA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solidFill>
                  <a:schemeClr val="bg1">
                    <a:lumMod val="10000"/>
                  </a:schemeClr>
                </a:solidFill>
              </a:endParaRPr>
            </a:p>
          </p:txBody>
        </p:sp>
        <p:sp>
          <p:nvSpPr>
            <p:cNvPr id="140" name="Modified Memory Pages"/>
            <p:cNvSpPr/>
            <p:nvPr/>
          </p:nvSpPr>
          <p:spPr>
            <a:xfrm>
              <a:off x="7897998" y="3255474"/>
              <a:ext cx="1718034" cy="184666"/>
            </a:xfrm>
            <a:prstGeom prst="rect">
              <a:avLst/>
            </a:prstGeom>
          </p:spPr>
          <p:txBody>
            <a:bodyPr wrap="none">
              <a:spAutoFit/>
            </a:bodyPr>
            <a:lstStyle/>
            <a:p>
              <a:pPr algn="ctr" defTabSz="914099" fontAlgn="base">
                <a:lnSpc>
                  <a:spcPct val="50000"/>
                </a:lnSpc>
                <a:spcBef>
                  <a:spcPct val="0"/>
                </a:spcBef>
                <a:spcAft>
                  <a:spcPct val="0"/>
                </a:spcAft>
              </a:pPr>
              <a:r>
                <a:rPr lang="en-US" sz="1200" spc="-50" dirty="0">
                  <a:solidFill>
                    <a:schemeClr val="bg1">
                      <a:lumMod val="10000"/>
                    </a:schemeClr>
                  </a:solidFill>
                </a:rPr>
                <a:t>Modified memory </a:t>
              </a:r>
              <a:r>
                <a:rPr lang="en-US" sz="1200" spc="-50" dirty="0">
                  <a:solidFill>
                    <a:schemeClr val="bg1">
                      <a:lumMod val="10000"/>
                    </a:schemeClr>
                  </a:solidFill>
                </a:rPr>
                <a:t>pages</a:t>
              </a:r>
              <a:endParaRPr lang="en-US" sz="1200" spc="-50" dirty="0">
                <a:solidFill>
                  <a:schemeClr val="bg1">
                    <a:lumMod val="10000"/>
                  </a:schemeClr>
                </a:solidFill>
              </a:endParaRPr>
            </a:p>
          </p:txBody>
        </p:sp>
      </p:grpSp>
      <p:sp>
        <p:nvSpPr>
          <p:cNvPr id="2" name="Title 1"/>
          <p:cNvSpPr>
            <a:spLocks noGrp="1"/>
          </p:cNvSpPr>
          <p:nvPr>
            <p:ph type="title"/>
          </p:nvPr>
        </p:nvSpPr>
        <p:spPr>
          <a:xfrm>
            <a:off x="520703" y="228602"/>
            <a:ext cx="11149013" cy="1218795"/>
          </a:xfrm>
        </p:spPr>
        <p:txBody>
          <a:bodyPr/>
          <a:lstStyle/>
          <a:p>
            <a:pPr>
              <a:tabLst>
                <a:tab pos="7089775" algn="l"/>
              </a:tabLst>
            </a:pPr>
            <a:r>
              <a:rPr lang="en-US" dirty="0"/>
              <a:t>Migrate virtual machines </a:t>
            </a:r>
            <a:br>
              <a:rPr lang="en-US" dirty="0"/>
            </a:br>
            <a:r>
              <a:rPr lang="en-US" dirty="0"/>
              <a:t>without downtime</a:t>
            </a:r>
          </a:p>
        </p:txBody>
      </p:sp>
      <p:sp>
        <p:nvSpPr>
          <p:cNvPr id="137" name="Rectangle 136"/>
          <p:cNvSpPr/>
          <p:nvPr/>
        </p:nvSpPr>
        <p:spPr bwMode="auto">
          <a:xfrm>
            <a:off x="10199023" y="694"/>
            <a:ext cx="1510430" cy="757490"/>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137160" rIns="91440" bIns="45718" numCol="1" rtlCol="0" anchor="t" anchorCtr="0" compatLnSpc="1">
            <a:prstTxWarp prst="textNoShape">
              <a:avLst/>
            </a:prstTxWarp>
          </a:bodyPr>
          <a:lstStyle/>
          <a:p>
            <a:pPr algn="r" defTabSz="914099" fontAlgn="base">
              <a:lnSpc>
                <a:spcPct val="90000"/>
              </a:lnSpc>
              <a:spcBef>
                <a:spcPct val="0"/>
              </a:spcBef>
              <a:spcAft>
                <a:spcPct val="0"/>
              </a:spcAft>
            </a:pPr>
            <a:r>
              <a:rPr lang="en-US" sz="1200" dirty="0">
                <a:solidFill>
                  <a:srgbClr val="FFFFFE"/>
                </a:solidFill>
              </a:rPr>
              <a:t>VIRTUAL MACHINE MOBILITY</a:t>
            </a:r>
            <a:endParaRPr lang="en-US" sz="1200" dirty="0">
              <a:solidFill>
                <a:srgbClr val="FFFFFE"/>
              </a:solidFill>
            </a:endParaRPr>
          </a:p>
        </p:txBody>
      </p:sp>
      <p:sp>
        <p:nvSpPr>
          <p:cNvPr id="128" name="Right Triangle 127"/>
          <p:cNvSpPr/>
          <p:nvPr/>
        </p:nvSpPr>
        <p:spPr bwMode="auto">
          <a:xfrm flipH="1" flipV="1">
            <a:off x="353767" y="2819401"/>
            <a:ext cx="224109" cy="224109"/>
          </a:xfrm>
          <a:prstGeom prst="rtTriangle">
            <a:avLst/>
          </a:prstGeom>
          <a:solidFill>
            <a:srgbClr val="FFB900"/>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latin typeface="Segoe UI"/>
            </a:endParaRPr>
          </a:p>
        </p:txBody>
      </p:sp>
      <p:sp>
        <p:nvSpPr>
          <p:cNvPr id="129" name="Trapezoid 128"/>
          <p:cNvSpPr/>
          <p:nvPr/>
        </p:nvSpPr>
        <p:spPr bwMode="auto">
          <a:xfrm rot="16200000">
            <a:off x="507410" y="1844873"/>
            <a:ext cx="4541171" cy="4514585"/>
          </a:xfrm>
          <a:prstGeom prst="trapezoid">
            <a:avLst>
              <a:gd name="adj" fmla="val 9839"/>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914400" bIns="137160" numCol="1" rtlCol="0" anchor="t" anchorCtr="0" compatLnSpc="1">
            <a:prstTxWarp prst="textNoShape">
              <a:avLst/>
            </a:prstTxWarp>
          </a:bodyPr>
          <a:lstStyle/>
          <a:p>
            <a:pPr marL="0" lvl="1" defTabSz="462394">
              <a:lnSpc>
                <a:spcPct val="90000"/>
              </a:lnSpc>
            </a:pPr>
            <a:r>
              <a:rPr lang="en-US" sz="2400" dirty="0">
                <a:solidFill>
                  <a:srgbClr val="EFEFEF"/>
                </a:solidFill>
                <a:latin typeface="Segoe UI Light"/>
                <a:cs typeface="Segoe UI" pitchFamily="34" charset="0"/>
              </a:rPr>
              <a:t>Benefits</a:t>
            </a:r>
          </a:p>
          <a:p>
            <a:pPr marL="166688" lvl="1" indent="-166688" defTabSz="462394">
              <a:lnSpc>
                <a:spcPct val="90000"/>
              </a:lnSpc>
              <a:spcBef>
                <a:spcPts val="600"/>
              </a:spcBef>
              <a:spcAft>
                <a:spcPts val="600"/>
              </a:spcAft>
              <a:buFont typeface="Arial" pitchFamily="34" charset="0"/>
              <a:buChar char="•"/>
            </a:pPr>
            <a:r>
              <a:rPr lang="en-US" sz="1200" dirty="0">
                <a:solidFill>
                  <a:srgbClr val="EFEFEF"/>
                </a:solidFill>
                <a:cs typeface="Segoe UI" pitchFamily="34" charset="0"/>
              </a:rPr>
              <a:t>Increase flexibility of virtual machine placement</a:t>
            </a:r>
          </a:p>
          <a:p>
            <a:pPr marL="166688" lvl="1" indent="-166688" defTabSz="462394">
              <a:lnSpc>
                <a:spcPct val="90000"/>
              </a:lnSpc>
              <a:spcBef>
                <a:spcPts val="600"/>
              </a:spcBef>
              <a:spcAft>
                <a:spcPts val="600"/>
              </a:spcAft>
              <a:buFont typeface="Arial" pitchFamily="34" charset="0"/>
              <a:buChar char="•"/>
            </a:pPr>
            <a:r>
              <a:rPr lang="en-US" sz="1200" dirty="0">
                <a:solidFill>
                  <a:srgbClr val="EFEFEF"/>
                </a:solidFill>
                <a:cs typeface="Segoe UI" pitchFamily="34" charset="0"/>
              </a:rPr>
              <a:t>Increase administrator efficiency</a:t>
            </a:r>
          </a:p>
          <a:p>
            <a:pPr marL="166688" lvl="1" indent="-166688" defTabSz="462394">
              <a:lnSpc>
                <a:spcPct val="90000"/>
              </a:lnSpc>
              <a:spcBef>
                <a:spcPts val="600"/>
              </a:spcBef>
              <a:spcAft>
                <a:spcPts val="600"/>
              </a:spcAft>
              <a:buFont typeface="Arial" pitchFamily="34" charset="0"/>
              <a:buChar char="•"/>
            </a:pPr>
            <a:r>
              <a:rPr lang="en-US" sz="1200" dirty="0">
                <a:solidFill>
                  <a:srgbClr val="EFEFEF"/>
                </a:solidFill>
                <a:cs typeface="Segoe UI" pitchFamily="34" charset="0"/>
              </a:rPr>
              <a:t>Reduce downtime for migrations across cluster </a:t>
            </a:r>
            <a:r>
              <a:rPr lang="en-US" sz="1200" dirty="0">
                <a:solidFill>
                  <a:srgbClr val="EFEFEF"/>
                </a:solidFill>
                <a:cs typeface="Segoe UI" pitchFamily="34" charset="0"/>
              </a:rPr>
              <a:t>boundaries</a:t>
            </a:r>
          </a:p>
          <a:p>
            <a:pPr marL="285636" lvl="1" indent="-285636" defTabSz="462211">
              <a:lnSpc>
                <a:spcPct val="90000"/>
              </a:lnSpc>
              <a:spcBef>
                <a:spcPts val="300"/>
              </a:spcBef>
              <a:spcAft>
                <a:spcPts val="600"/>
              </a:spcAft>
              <a:buClr>
                <a:srgbClr val="EFEFEF"/>
              </a:buClr>
              <a:buFont typeface="Arial" panose="020B0604020202020204" pitchFamily="34" charset="0"/>
              <a:buChar char="•"/>
            </a:pPr>
            <a:r>
              <a:rPr lang="en-US" sz="1200" dirty="0">
                <a:solidFill>
                  <a:srgbClr val="EFEFEF"/>
                </a:solidFill>
                <a:cs typeface="Segoe UI" pitchFamily="34" charset="0"/>
              </a:rPr>
              <a:t>Utilizes available CPU resources on the host to perform compression</a:t>
            </a:r>
          </a:p>
          <a:p>
            <a:pPr marL="285636" lvl="1" indent="-285636" defTabSz="462211">
              <a:lnSpc>
                <a:spcPct val="90000"/>
              </a:lnSpc>
              <a:spcBef>
                <a:spcPts val="300"/>
              </a:spcBef>
              <a:spcAft>
                <a:spcPts val="600"/>
              </a:spcAft>
              <a:buClr>
                <a:srgbClr val="EFEFEF"/>
              </a:buClr>
              <a:buFont typeface="Arial" panose="020B0604020202020204" pitchFamily="34" charset="0"/>
              <a:buChar char="•"/>
            </a:pPr>
            <a:r>
              <a:rPr lang="en-US" sz="1200" dirty="0">
                <a:solidFill>
                  <a:srgbClr val="EFEFEF"/>
                </a:solidFill>
                <a:cs typeface="Segoe UI" pitchFamily="34" charset="0"/>
              </a:rPr>
              <a:t>Compressed memory sent across the network faster</a:t>
            </a:r>
          </a:p>
          <a:p>
            <a:pPr marL="285636" lvl="1" indent="-285636" defTabSz="462211">
              <a:lnSpc>
                <a:spcPct val="90000"/>
              </a:lnSpc>
              <a:spcBef>
                <a:spcPts val="300"/>
              </a:spcBef>
              <a:spcAft>
                <a:spcPts val="600"/>
              </a:spcAft>
              <a:buClr>
                <a:srgbClr val="EFEFEF"/>
              </a:buClr>
              <a:buFont typeface="Arial" panose="020B0604020202020204" pitchFamily="34" charset="0"/>
              <a:buChar char="•"/>
            </a:pPr>
            <a:r>
              <a:rPr lang="en-US" sz="1200" dirty="0">
                <a:solidFill>
                  <a:srgbClr val="EFEFEF"/>
                </a:solidFill>
                <a:cs typeface="Segoe UI" pitchFamily="34" charset="0"/>
              </a:rPr>
              <a:t>Operates on networks with less than 10 gigabit bandwidth available</a:t>
            </a:r>
          </a:p>
          <a:p>
            <a:pPr marL="285636" lvl="1" indent="-285636" defTabSz="462211">
              <a:lnSpc>
                <a:spcPct val="90000"/>
              </a:lnSpc>
              <a:spcBef>
                <a:spcPts val="300"/>
              </a:spcBef>
              <a:spcAft>
                <a:spcPts val="600"/>
              </a:spcAft>
              <a:buClr>
                <a:srgbClr val="EFEFEF"/>
              </a:buClr>
              <a:buFont typeface="Arial" panose="020B0604020202020204" pitchFamily="34" charset="0"/>
              <a:buChar char="•"/>
            </a:pPr>
            <a:r>
              <a:rPr lang="en-US" sz="1200" dirty="0">
                <a:solidFill>
                  <a:srgbClr val="EFEFEF"/>
                </a:solidFill>
                <a:cs typeface="Segoe UI" pitchFamily="34" charset="0"/>
              </a:rPr>
              <a:t>Enables a 2X improvement in Live Migration performance</a:t>
            </a:r>
          </a:p>
          <a:p>
            <a:pPr marL="166688" lvl="1" indent="-166688" defTabSz="462394">
              <a:lnSpc>
                <a:spcPct val="90000"/>
              </a:lnSpc>
              <a:spcBef>
                <a:spcPts val="600"/>
              </a:spcBef>
              <a:spcAft>
                <a:spcPts val="600"/>
              </a:spcAft>
              <a:buFont typeface="Arial" pitchFamily="34" charset="0"/>
              <a:buChar char="•"/>
            </a:pPr>
            <a:endParaRPr lang="en-US" sz="1200" dirty="0">
              <a:solidFill>
                <a:srgbClr val="EFEFEF"/>
              </a:solidFill>
              <a:cs typeface="Segoe UI" pitchFamily="34" charset="0"/>
            </a:endParaRPr>
          </a:p>
        </p:txBody>
      </p:sp>
      <p:sp>
        <p:nvSpPr>
          <p:cNvPr id="130" name="Rectangle 129"/>
          <p:cNvSpPr/>
          <p:nvPr/>
        </p:nvSpPr>
        <p:spPr>
          <a:xfrm>
            <a:off x="353766" y="1828802"/>
            <a:ext cx="4294434" cy="990599"/>
          </a:xfrm>
          <a:prstGeom prst="rect">
            <a:avLst/>
          </a:prstGeom>
          <a:solidFill>
            <a:srgbClr val="002050"/>
          </a:solidFill>
          <a:ln w="57150" cmpd="sng">
            <a:solidFill>
              <a:srgbClr val="FFFFFF"/>
            </a:solidFill>
          </a:ln>
        </p:spPr>
        <p:txBody>
          <a:bodyPr wrap="square" lIns="182880" tIns="91440" rIns="182880" bIns="91440" anchor="ctr">
            <a:noAutofit/>
          </a:bodyPr>
          <a:lstStyle/>
          <a:p>
            <a:pPr lvl="0">
              <a:lnSpc>
                <a:spcPct val="80000"/>
              </a:lnSpc>
              <a:spcBef>
                <a:spcPct val="75000"/>
              </a:spcBef>
              <a:buClr>
                <a:srgbClr val="002050"/>
              </a:buClr>
              <a:defRPr/>
            </a:pPr>
            <a:r>
              <a:rPr lang="en-US" sz="2400" kern="0" dirty="0">
                <a:solidFill>
                  <a:srgbClr val="FFFFFF"/>
                </a:solidFill>
                <a:latin typeface="Segoe UI Light"/>
              </a:rPr>
              <a:t>Shared-nothing live </a:t>
            </a:r>
            <a:r>
              <a:rPr lang="en-US" sz="2400" kern="0" dirty="0">
                <a:solidFill>
                  <a:srgbClr val="FFFFFF"/>
                </a:solidFill>
                <a:latin typeface="Segoe UI Light"/>
              </a:rPr>
              <a:t>migration with compression</a:t>
            </a:r>
            <a:endParaRPr lang="en-US" sz="2400" kern="0" dirty="0">
              <a:solidFill>
                <a:srgbClr val="FFFFFF"/>
              </a:solidFill>
              <a:latin typeface="Segoe UI Light"/>
            </a:endParaRPr>
          </a:p>
        </p:txBody>
      </p:sp>
      <p:sp>
        <p:nvSpPr>
          <p:cNvPr id="133" name="TB RW to Source"/>
          <p:cNvSpPr/>
          <p:nvPr/>
        </p:nvSpPr>
        <p:spPr bwMode="auto">
          <a:xfrm>
            <a:off x="5330782" y="1753083"/>
            <a:ext cx="4076070" cy="74250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Reads and writes go to the </a:t>
            </a:r>
            <a:br>
              <a:rPr lang="en-US" sz="2000" dirty="0">
                <a:solidFill>
                  <a:srgbClr val="FFFFFE"/>
                </a:solidFill>
                <a:latin typeface="Segoe UI Light"/>
                <a:cs typeface="Segoe UI Light"/>
              </a:rPr>
            </a:br>
            <a:r>
              <a:rPr lang="en-US" sz="2000" dirty="0">
                <a:solidFill>
                  <a:srgbClr val="FFFFFE"/>
                </a:solidFill>
                <a:latin typeface="Segoe UI Light"/>
                <a:cs typeface="Segoe UI Light"/>
              </a:rPr>
              <a:t>source VHD</a:t>
            </a:r>
            <a:endParaRPr lang="en-US" sz="2000" dirty="0">
              <a:solidFill>
                <a:srgbClr val="FFFFFE"/>
              </a:solidFill>
              <a:latin typeface="Segoe UI Light"/>
              <a:cs typeface="Segoe UI Light"/>
            </a:endParaRPr>
          </a:p>
        </p:txBody>
      </p:sp>
      <p:sp>
        <p:nvSpPr>
          <p:cNvPr id="159" name="TB LM Begins"/>
          <p:cNvSpPr/>
          <p:nvPr/>
        </p:nvSpPr>
        <p:spPr bwMode="auto">
          <a:xfrm>
            <a:off x="5330782" y="1753083"/>
            <a:ext cx="4076070" cy="74250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Reads and writes go to the </a:t>
            </a:r>
            <a:br>
              <a:rPr lang="en-US" sz="2000" dirty="0">
                <a:solidFill>
                  <a:srgbClr val="FFFFFE"/>
                </a:solidFill>
                <a:latin typeface="Segoe UI Light"/>
                <a:cs typeface="Segoe UI Light"/>
              </a:rPr>
            </a:br>
            <a:r>
              <a:rPr lang="en-US" sz="2000" dirty="0">
                <a:solidFill>
                  <a:srgbClr val="FFFFFE"/>
                </a:solidFill>
                <a:latin typeface="Segoe UI Light"/>
                <a:cs typeface="Segoe UI Light"/>
              </a:rPr>
              <a:t>source </a:t>
            </a:r>
            <a:r>
              <a:rPr lang="en-US" sz="2000" dirty="0">
                <a:solidFill>
                  <a:srgbClr val="FFFFFE"/>
                </a:solidFill>
                <a:latin typeface="Segoe UI Light"/>
                <a:cs typeface="Segoe UI Light"/>
              </a:rPr>
              <a:t>VHD. Live Migration Begins</a:t>
            </a:r>
            <a:endParaRPr lang="en-US" sz="2000" dirty="0">
              <a:solidFill>
                <a:srgbClr val="FFFFFE"/>
              </a:solidFill>
              <a:latin typeface="Segoe UI Light"/>
              <a:cs typeface="Segoe UI Light"/>
            </a:endParaRPr>
          </a:p>
        </p:txBody>
      </p:sp>
      <p:sp>
        <p:nvSpPr>
          <p:cNvPr id="135" name="TB Copy Disk"/>
          <p:cNvSpPr/>
          <p:nvPr/>
        </p:nvSpPr>
        <p:spPr bwMode="auto">
          <a:xfrm>
            <a:off x="5330782" y="1753083"/>
            <a:ext cx="4076070" cy="74250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Disk contents are copied to new destination VHD</a:t>
            </a:r>
          </a:p>
        </p:txBody>
      </p:sp>
      <p:sp>
        <p:nvSpPr>
          <p:cNvPr id="154" name="TB Mirror and Copy Changes"/>
          <p:cNvSpPr/>
          <p:nvPr/>
        </p:nvSpPr>
        <p:spPr bwMode="auto">
          <a:xfrm>
            <a:off x="5330782" y="1753083"/>
            <a:ext cx="4076070" cy="74250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Disk writes are </a:t>
            </a:r>
            <a:r>
              <a:rPr lang="en-US" sz="2000" dirty="0">
                <a:solidFill>
                  <a:srgbClr val="FFFFFE"/>
                </a:solidFill>
                <a:latin typeface="Segoe UI Light"/>
                <a:cs typeface="Segoe UI Light"/>
              </a:rPr>
              <a:t>mirrored; </a:t>
            </a:r>
            <a:r>
              <a:rPr lang="en-US" sz="2000" dirty="0">
                <a:solidFill>
                  <a:srgbClr val="FFFFFE"/>
                </a:solidFill>
                <a:latin typeface="Segoe UI Light"/>
                <a:cs typeface="Segoe UI Light"/>
              </a:rPr>
              <a:t>o</a:t>
            </a:r>
            <a:r>
              <a:rPr lang="en-US" sz="2000" dirty="0">
                <a:solidFill>
                  <a:srgbClr val="FFFFFE"/>
                </a:solidFill>
                <a:latin typeface="Segoe UI Light"/>
                <a:cs typeface="Segoe UI Light"/>
              </a:rPr>
              <a:t>utstanding </a:t>
            </a:r>
            <a:r>
              <a:rPr lang="en-US" sz="2000" dirty="0">
                <a:solidFill>
                  <a:srgbClr val="FFFFFE"/>
                </a:solidFill>
                <a:latin typeface="Segoe UI Light"/>
                <a:cs typeface="Segoe UI Light"/>
              </a:rPr>
              <a:t>changes </a:t>
            </a:r>
            <a:r>
              <a:rPr lang="en-US" sz="2000" dirty="0">
                <a:solidFill>
                  <a:srgbClr val="FFFFFE"/>
                </a:solidFill>
                <a:latin typeface="Segoe UI Light"/>
                <a:cs typeface="Segoe UI Light"/>
              </a:rPr>
              <a:t>are replicated</a:t>
            </a:r>
            <a:endParaRPr lang="en-US" sz="2000" dirty="0">
              <a:solidFill>
                <a:srgbClr val="FFFFFE"/>
              </a:solidFill>
              <a:latin typeface="Segoe UI Light"/>
              <a:cs typeface="Segoe UI Light"/>
            </a:endParaRPr>
          </a:p>
        </p:txBody>
      </p:sp>
      <p:sp>
        <p:nvSpPr>
          <p:cNvPr id="101" name="LM Arrow"/>
          <p:cNvSpPr/>
          <p:nvPr/>
        </p:nvSpPr>
        <p:spPr bwMode="auto">
          <a:xfrm>
            <a:off x="7579391" y="2630565"/>
            <a:ext cx="2430620" cy="212304"/>
          </a:xfrm>
          <a:prstGeom prst="rightArrow">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200" spc="-50" dirty="0">
                <a:solidFill>
                  <a:schemeClr val="bg1">
                    <a:lumMod val="10000"/>
                  </a:schemeClr>
                </a:solidFill>
              </a:rPr>
              <a:t>Live Migration with Compression</a:t>
            </a:r>
            <a:endParaRPr lang="en-US" sz="1200" spc="-50" dirty="0">
              <a:solidFill>
                <a:schemeClr val="bg1">
                  <a:lumMod val="10000"/>
                </a:schemeClr>
              </a:solidFill>
            </a:endParaRPr>
          </a:p>
        </p:txBody>
      </p:sp>
      <p:pic>
        <p:nvPicPr>
          <p:cNvPr id="124" name="ConfigData"/>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2776" y="2993495"/>
            <a:ext cx="226326" cy="258219"/>
          </a:xfrm>
          <a:prstGeom prst="rect">
            <a:avLst/>
          </a:prstGeom>
        </p:spPr>
      </p:pic>
      <p:sp>
        <p:nvSpPr>
          <p:cNvPr id="132" name="Memory"/>
          <p:cNvSpPr/>
          <p:nvPr/>
        </p:nvSpPr>
        <p:spPr bwMode="auto">
          <a:xfrm>
            <a:off x="7336473" y="2712614"/>
            <a:ext cx="245567" cy="678132"/>
          </a:xfrm>
          <a:prstGeom prst="rect">
            <a:avLst/>
          </a:prstGeom>
          <a:solidFill>
            <a:schemeClr val="accent4"/>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36576" tIns="0" rIns="0" bIns="0" numCol="1" rtlCol="0" anchor="t" anchorCtr="1" compatLnSpc="1">
            <a:prstTxWarp prst="textNoShape">
              <a:avLst/>
            </a:prstTxWarp>
            <a:normAutofit/>
          </a:bodyPr>
          <a:lstStyle/>
          <a:p>
            <a:pPr algn="ctr" defTabSz="914099" fontAlgn="base">
              <a:spcBef>
                <a:spcPct val="0"/>
              </a:spcBef>
              <a:spcAft>
                <a:spcPct val="0"/>
              </a:spcAft>
            </a:pPr>
            <a:r>
              <a:rPr lang="en-US" sz="800" spc="-50" dirty="0">
                <a:solidFill>
                  <a:srgbClr val="FFFFFE"/>
                </a:solidFill>
                <a:cs typeface="Segoe light"/>
              </a:rPr>
              <a:t>MEMORY</a:t>
            </a:r>
            <a:endParaRPr lang="en-US" sz="800" spc="-50" dirty="0">
              <a:solidFill>
                <a:srgbClr val="FFFFFE"/>
              </a:solidFill>
              <a:cs typeface="Segoe light"/>
            </a:endParaRPr>
          </a:p>
        </p:txBody>
      </p:sp>
      <p:sp>
        <p:nvSpPr>
          <p:cNvPr id="131" name="Memory"/>
          <p:cNvSpPr/>
          <p:nvPr/>
        </p:nvSpPr>
        <p:spPr bwMode="auto">
          <a:xfrm>
            <a:off x="7336761" y="2712614"/>
            <a:ext cx="245567" cy="678132"/>
          </a:xfrm>
          <a:prstGeom prst="rect">
            <a:avLst/>
          </a:prstGeom>
          <a:solidFill>
            <a:schemeClr val="accent4"/>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none" lIns="36576" tIns="0" rIns="0" bIns="0" numCol="1" rtlCol="0" anchor="t" anchorCtr="1" compatLnSpc="1">
            <a:prstTxWarp prst="textNoShape">
              <a:avLst/>
            </a:prstTxWarp>
            <a:normAutofit/>
          </a:bodyPr>
          <a:lstStyle/>
          <a:p>
            <a:pPr algn="ctr" defTabSz="914099" fontAlgn="base">
              <a:spcBef>
                <a:spcPct val="0"/>
              </a:spcBef>
              <a:spcAft>
                <a:spcPct val="0"/>
              </a:spcAft>
            </a:pPr>
            <a:r>
              <a:rPr lang="en-US" sz="800" spc="-50" dirty="0">
                <a:solidFill>
                  <a:srgbClr val="FFFFFE"/>
                </a:solidFill>
                <a:cs typeface="Segoe light"/>
              </a:rPr>
              <a:t>MEMORY</a:t>
            </a:r>
            <a:endParaRPr lang="en-US" sz="800" spc="-50" dirty="0">
              <a:solidFill>
                <a:srgbClr val="FFFFFE"/>
              </a:solidFill>
              <a:cs typeface="Segoe light"/>
            </a:endParaRPr>
          </a:p>
        </p:txBody>
      </p:sp>
      <p:grpSp>
        <p:nvGrpSpPr>
          <p:cNvPr id="142" name="Mem Updates"/>
          <p:cNvGrpSpPr/>
          <p:nvPr/>
        </p:nvGrpSpPr>
        <p:grpSpPr>
          <a:xfrm>
            <a:off x="7420146" y="2742680"/>
            <a:ext cx="57055" cy="611497"/>
            <a:chOff x="7092894" y="3217688"/>
            <a:chExt cx="111567" cy="1195734"/>
          </a:xfrm>
        </p:grpSpPr>
        <p:sp>
          <p:nvSpPr>
            <p:cNvPr id="143" name="Mem Updates 5"/>
            <p:cNvSpPr/>
            <p:nvPr/>
          </p:nvSpPr>
          <p:spPr bwMode="auto">
            <a:xfrm>
              <a:off x="7092914" y="430187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solidFill>
                  <a:srgbClr val="3C3C3C"/>
                </a:solidFill>
              </a:endParaRPr>
            </a:p>
          </p:txBody>
        </p:sp>
        <p:sp>
          <p:nvSpPr>
            <p:cNvPr id="144" name="Mem Updates 4"/>
            <p:cNvSpPr/>
            <p:nvPr/>
          </p:nvSpPr>
          <p:spPr bwMode="auto">
            <a:xfrm>
              <a:off x="7092908" y="321768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solidFill>
                  <a:srgbClr val="3C3C3C"/>
                </a:solidFill>
              </a:endParaRPr>
            </a:p>
          </p:txBody>
        </p:sp>
        <p:sp>
          <p:nvSpPr>
            <p:cNvPr id="145" name="Mem Updates 3"/>
            <p:cNvSpPr/>
            <p:nvPr/>
          </p:nvSpPr>
          <p:spPr bwMode="auto">
            <a:xfrm>
              <a:off x="7092908" y="348873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solidFill>
                  <a:srgbClr val="3C3C3C"/>
                </a:solidFill>
              </a:endParaRPr>
            </a:p>
          </p:txBody>
        </p:sp>
        <p:sp>
          <p:nvSpPr>
            <p:cNvPr id="146" name="Mem Updates 2"/>
            <p:cNvSpPr/>
            <p:nvPr/>
          </p:nvSpPr>
          <p:spPr bwMode="auto">
            <a:xfrm>
              <a:off x="7092908" y="3759782"/>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solidFill>
                  <a:srgbClr val="3C3C3C"/>
                </a:solidFill>
              </a:endParaRPr>
            </a:p>
          </p:txBody>
        </p:sp>
        <p:sp>
          <p:nvSpPr>
            <p:cNvPr id="147" name="Mem Updates 1"/>
            <p:cNvSpPr/>
            <p:nvPr/>
          </p:nvSpPr>
          <p:spPr bwMode="auto">
            <a:xfrm>
              <a:off x="7092894" y="403082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solidFill>
                  <a:srgbClr val="3C3C3C"/>
                </a:solidFill>
              </a:endParaRPr>
            </a:p>
          </p:txBody>
        </p:sp>
      </p:grpSp>
      <p:grpSp>
        <p:nvGrpSpPr>
          <p:cNvPr id="148" name="Group 147"/>
          <p:cNvGrpSpPr/>
          <p:nvPr/>
        </p:nvGrpSpPr>
        <p:grpSpPr>
          <a:xfrm>
            <a:off x="7421159" y="2743684"/>
            <a:ext cx="57055" cy="611497"/>
            <a:chOff x="7092894" y="3217688"/>
            <a:chExt cx="111567" cy="1195734"/>
          </a:xfrm>
        </p:grpSpPr>
        <p:sp>
          <p:nvSpPr>
            <p:cNvPr id="149" name="Rectangle 148"/>
            <p:cNvSpPr/>
            <p:nvPr/>
          </p:nvSpPr>
          <p:spPr bwMode="auto">
            <a:xfrm>
              <a:off x="7092914" y="430187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solidFill>
                  <a:srgbClr val="3C3C3C"/>
                </a:solidFill>
              </a:endParaRPr>
            </a:p>
          </p:txBody>
        </p:sp>
        <p:sp>
          <p:nvSpPr>
            <p:cNvPr id="150" name="Rectangle 149"/>
            <p:cNvSpPr/>
            <p:nvPr/>
          </p:nvSpPr>
          <p:spPr bwMode="auto">
            <a:xfrm>
              <a:off x="7092908" y="321768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solidFill>
                  <a:srgbClr val="3C3C3C"/>
                </a:solidFill>
              </a:endParaRPr>
            </a:p>
          </p:txBody>
        </p:sp>
        <p:sp>
          <p:nvSpPr>
            <p:cNvPr id="151" name="Rectangle 150"/>
            <p:cNvSpPr/>
            <p:nvPr/>
          </p:nvSpPr>
          <p:spPr bwMode="auto">
            <a:xfrm>
              <a:off x="7092908" y="3488735"/>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solidFill>
                  <a:srgbClr val="3C3C3C"/>
                </a:solidFill>
              </a:endParaRPr>
            </a:p>
          </p:txBody>
        </p:sp>
        <p:sp>
          <p:nvSpPr>
            <p:cNvPr id="152" name="Rectangle 151"/>
            <p:cNvSpPr/>
            <p:nvPr/>
          </p:nvSpPr>
          <p:spPr bwMode="auto">
            <a:xfrm>
              <a:off x="7092908" y="3759782"/>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solidFill>
                  <a:srgbClr val="3C3C3C"/>
                </a:solidFill>
              </a:endParaRPr>
            </a:p>
          </p:txBody>
        </p:sp>
        <p:sp>
          <p:nvSpPr>
            <p:cNvPr id="153" name="Rectangle 152"/>
            <p:cNvSpPr/>
            <p:nvPr/>
          </p:nvSpPr>
          <p:spPr bwMode="auto">
            <a:xfrm>
              <a:off x="7092894" y="4030828"/>
              <a:ext cx="111547" cy="111547"/>
            </a:xfrm>
            <a:prstGeom prst="rect">
              <a:avLst/>
            </a:prstGeom>
            <a:solidFill>
              <a:srgbClr val="7FBA00"/>
            </a:solidFill>
            <a:ln>
              <a:solidFill>
                <a:srgbClr val="FFFFFE"/>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200" spc="-50" dirty="0">
                <a:solidFill>
                  <a:srgbClr val="3C3C3C"/>
                </a:solidFill>
              </a:endParaRPr>
            </a:p>
          </p:txBody>
        </p:sp>
      </p:grpSp>
      <p:grpSp>
        <p:nvGrpSpPr>
          <p:cNvPr id="85" name="Group 84"/>
          <p:cNvGrpSpPr/>
          <p:nvPr/>
        </p:nvGrpSpPr>
        <p:grpSpPr>
          <a:xfrm>
            <a:off x="9749346" y="5094505"/>
            <a:ext cx="674689" cy="523875"/>
            <a:chOff x="8517731" y="5281613"/>
            <a:chExt cx="674689" cy="523875"/>
          </a:xfrm>
        </p:grpSpPr>
        <p:sp>
          <p:nvSpPr>
            <p:cNvPr id="87" name="Rectangle 4"/>
            <p:cNvSpPr/>
            <p:nvPr/>
          </p:nvSpPr>
          <p:spPr bwMode="auto">
            <a:xfrm>
              <a:off x="8520113" y="5281613"/>
              <a:ext cx="671513" cy="400049"/>
            </a:xfrm>
            <a:custGeom>
              <a:avLst/>
              <a:gdLst>
                <a:gd name="connsiteX0" fmla="*/ 0 w 659606"/>
                <a:gd name="connsiteY0" fmla="*/ 0 h 659606"/>
                <a:gd name="connsiteX1" fmla="*/ 659606 w 659606"/>
                <a:gd name="connsiteY1" fmla="*/ 0 h 659606"/>
                <a:gd name="connsiteX2" fmla="*/ 659606 w 659606"/>
                <a:gd name="connsiteY2" fmla="*/ 659606 h 659606"/>
                <a:gd name="connsiteX3" fmla="*/ 0 w 659606"/>
                <a:gd name="connsiteY3" fmla="*/ 659606 h 659606"/>
                <a:gd name="connsiteX4" fmla="*/ 0 w 659606"/>
                <a:gd name="connsiteY4" fmla="*/ 0 h 659606"/>
                <a:gd name="connsiteX0" fmla="*/ 0 w 659606"/>
                <a:gd name="connsiteY0" fmla="*/ 0 h 864393"/>
                <a:gd name="connsiteX1" fmla="*/ 659606 w 659606"/>
                <a:gd name="connsiteY1" fmla="*/ 0 h 864393"/>
                <a:gd name="connsiteX2" fmla="*/ 335756 w 659606"/>
                <a:gd name="connsiteY2" fmla="*/ 864393 h 864393"/>
                <a:gd name="connsiteX3" fmla="*/ 0 w 659606"/>
                <a:gd name="connsiteY3" fmla="*/ 659606 h 864393"/>
                <a:gd name="connsiteX4" fmla="*/ 0 w 659606"/>
                <a:gd name="connsiteY4" fmla="*/ 0 h 864393"/>
                <a:gd name="connsiteX0" fmla="*/ 0 w 654844"/>
                <a:gd name="connsiteY0" fmla="*/ 0 h 864393"/>
                <a:gd name="connsiteX1" fmla="*/ 654844 w 654844"/>
                <a:gd name="connsiteY1" fmla="*/ 666750 h 864393"/>
                <a:gd name="connsiteX2" fmla="*/ 335756 w 654844"/>
                <a:gd name="connsiteY2" fmla="*/ 864393 h 864393"/>
                <a:gd name="connsiteX3" fmla="*/ 0 w 654844"/>
                <a:gd name="connsiteY3" fmla="*/ 659606 h 864393"/>
                <a:gd name="connsiteX4" fmla="*/ 0 w 654844"/>
                <a:gd name="connsiteY4" fmla="*/ 0 h 864393"/>
                <a:gd name="connsiteX0" fmla="*/ 335756 w 654844"/>
                <a:gd name="connsiteY0" fmla="*/ 0 h 400049"/>
                <a:gd name="connsiteX1" fmla="*/ 654844 w 654844"/>
                <a:gd name="connsiteY1" fmla="*/ 202406 h 400049"/>
                <a:gd name="connsiteX2" fmla="*/ 335756 w 654844"/>
                <a:gd name="connsiteY2" fmla="*/ 400049 h 400049"/>
                <a:gd name="connsiteX3" fmla="*/ 0 w 654844"/>
                <a:gd name="connsiteY3" fmla="*/ 195262 h 400049"/>
                <a:gd name="connsiteX4" fmla="*/ 335756 w 654844"/>
                <a:gd name="connsiteY4" fmla="*/ 0 h 400049"/>
                <a:gd name="connsiteX0" fmla="*/ 335756 w 671513"/>
                <a:gd name="connsiteY0" fmla="*/ 0 h 400049"/>
                <a:gd name="connsiteX1" fmla="*/ 671513 w 671513"/>
                <a:gd name="connsiteY1" fmla="*/ 197643 h 400049"/>
                <a:gd name="connsiteX2" fmla="*/ 335756 w 671513"/>
                <a:gd name="connsiteY2" fmla="*/ 400049 h 400049"/>
                <a:gd name="connsiteX3" fmla="*/ 0 w 671513"/>
                <a:gd name="connsiteY3" fmla="*/ 195262 h 400049"/>
                <a:gd name="connsiteX4" fmla="*/ 335756 w 671513"/>
                <a:gd name="connsiteY4" fmla="*/ 0 h 40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3" h="400049">
                  <a:moveTo>
                    <a:pt x="335756" y="0"/>
                  </a:moveTo>
                  <a:lnTo>
                    <a:pt x="671513" y="197643"/>
                  </a:lnTo>
                  <a:lnTo>
                    <a:pt x="335756" y="400049"/>
                  </a:lnTo>
                  <a:lnTo>
                    <a:pt x="0" y="195262"/>
                  </a:lnTo>
                  <a:lnTo>
                    <a:pt x="335756"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88" name="Rectangle 6"/>
            <p:cNvSpPr/>
            <p:nvPr/>
          </p:nvSpPr>
          <p:spPr bwMode="auto">
            <a:xfrm>
              <a:off x="8517731" y="5481639"/>
              <a:ext cx="335758" cy="323849"/>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8" h="323849">
                  <a:moveTo>
                    <a:pt x="2382" y="0"/>
                  </a:moveTo>
                  <a:lnTo>
                    <a:pt x="335757" y="202406"/>
                  </a:lnTo>
                  <a:cubicBezTo>
                    <a:pt x="335757" y="242887"/>
                    <a:pt x="335758" y="283368"/>
                    <a:pt x="335758" y="323849"/>
                  </a:cubicBezTo>
                  <a:lnTo>
                    <a:pt x="0" y="119062"/>
                  </a:lnTo>
                  <a:lnTo>
                    <a:pt x="2382"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89" name="Rectangle 6"/>
            <p:cNvSpPr/>
            <p:nvPr/>
          </p:nvSpPr>
          <p:spPr bwMode="auto">
            <a:xfrm>
              <a:off x="8851900" y="5476874"/>
              <a:ext cx="340520" cy="328613"/>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 name="connsiteX0" fmla="*/ 2382 w 338138"/>
                <a:gd name="connsiteY0" fmla="*/ 202407 h 526256"/>
                <a:gd name="connsiteX1" fmla="*/ 338138 w 338138"/>
                <a:gd name="connsiteY1" fmla="*/ 0 h 526256"/>
                <a:gd name="connsiteX2" fmla="*/ 335758 w 338138"/>
                <a:gd name="connsiteY2" fmla="*/ 526256 h 526256"/>
                <a:gd name="connsiteX3" fmla="*/ 0 w 338138"/>
                <a:gd name="connsiteY3" fmla="*/ 321469 h 526256"/>
                <a:gd name="connsiteX4" fmla="*/ 2382 w 338138"/>
                <a:gd name="connsiteY4" fmla="*/ 202407 h 526256"/>
                <a:gd name="connsiteX0" fmla="*/ 2382 w 338138"/>
                <a:gd name="connsiteY0" fmla="*/ 202407 h 321469"/>
                <a:gd name="connsiteX1" fmla="*/ 338138 w 338138"/>
                <a:gd name="connsiteY1" fmla="*/ 0 h 321469"/>
                <a:gd name="connsiteX2" fmla="*/ 295277 w 338138"/>
                <a:gd name="connsiteY2" fmla="*/ 111919 h 321469"/>
                <a:gd name="connsiteX3" fmla="*/ 0 w 338138"/>
                <a:gd name="connsiteY3" fmla="*/ 321469 h 321469"/>
                <a:gd name="connsiteX4" fmla="*/ 2382 w 338138"/>
                <a:gd name="connsiteY4" fmla="*/ 202407 h 321469"/>
                <a:gd name="connsiteX0" fmla="*/ 2382 w 338138"/>
                <a:gd name="connsiteY0" fmla="*/ 202407 h 321469"/>
                <a:gd name="connsiteX1" fmla="*/ 338138 w 338138"/>
                <a:gd name="connsiteY1" fmla="*/ 0 h 321469"/>
                <a:gd name="connsiteX2" fmla="*/ 335758 w 338138"/>
                <a:gd name="connsiteY2" fmla="*/ 116681 h 321469"/>
                <a:gd name="connsiteX3" fmla="*/ 0 w 338138"/>
                <a:gd name="connsiteY3" fmla="*/ 321469 h 321469"/>
                <a:gd name="connsiteX4" fmla="*/ 2382 w 338138"/>
                <a:gd name="connsiteY4" fmla="*/ 202407 h 321469"/>
                <a:gd name="connsiteX0" fmla="*/ 2382 w 335758"/>
                <a:gd name="connsiteY0" fmla="*/ 202407 h 321469"/>
                <a:gd name="connsiteX1" fmla="*/ 335757 w 335758"/>
                <a:gd name="connsiteY1" fmla="*/ 0 h 321469"/>
                <a:gd name="connsiteX2" fmla="*/ 335758 w 335758"/>
                <a:gd name="connsiteY2" fmla="*/ 116681 h 321469"/>
                <a:gd name="connsiteX3" fmla="*/ 0 w 335758"/>
                <a:gd name="connsiteY3" fmla="*/ 321469 h 321469"/>
                <a:gd name="connsiteX4" fmla="*/ 2382 w 335758"/>
                <a:gd name="connsiteY4" fmla="*/ 202407 h 321469"/>
                <a:gd name="connsiteX0" fmla="*/ 2382 w 340520"/>
                <a:gd name="connsiteY0" fmla="*/ 209551 h 328613"/>
                <a:gd name="connsiteX1" fmla="*/ 340520 w 340520"/>
                <a:gd name="connsiteY1" fmla="*/ 0 h 328613"/>
                <a:gd name="connsiteX2" fmla="*/ 335758 w 340520"/>
                <a:gd name="connsiteY2" fmla="*/ 123825 h 328613"/>
                <a:gd name="connsiteX3" fmla="*/ 0 w 340520"/>
                <a:gd name="connsiteY3" fmla="*/ 328613 h 328613"/>
                <a:gd name="connsiteX4" fmla="*/ 2382 w 340520"/>
                <a:gd name="connsiteY4" fmla="*/ 209551 h 32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0" h="328613">
                  <a:moveTo>
                    <a:pt x="2382" y="209551"/>
                  </a:moveTo>
                  <a:lnTo>
                    <a:pt x="340520" y="0"/>
                  </a:lnTo>
                  <a:cubicBezTo>
                    <a:pt x="340520" y="40481"/>
                    <a:pt x="335758" y="83344"/>
                    <a:pt x="335758" y="123825"/>
                  </a:cubicBezTo>
                  <a:lnTo>
                    <a:pt x="0" y="328613"/>
                  </a:lnTo>
                  <a:lnTo>
                    <a:pt x="2382" y="209551"/>
                  </a:lnTo>
                  <a:close/>
                </a:path>
              </a:pathLst>
            </a:custGeom>
            <a:solidFill>
              <a:schemeClr val="tx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90" name="Oval 89"/>
            <p:cNvSpPr/>
            <p:nvPr/>
          </p:nvSpPr>
          <p:spPr bwMode="auto">
            <a:xfrm rot="511531">
              <a:off x="8668964" y="5374394"/>
              <a:ext cx="359568" cy="201489"/>
            </a:xfrm>
            <a:prstGeom prst="ellipse">
              <a:avLst/>
            </a:pr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900" kern="0" dirty="0">
                  <a:solidFill>
                    <a:srgbClr val="3C3C3C"/>
                  </a:solidFill>
                </a:rPr>
                <a:t>VHD</a:t>
              </a:r>
              <a:endParaRPr lang="en-US" sz="900" kern="0" dirty="0">
                <a:solidFill>
                  <a:srgbClr val="3C3C3C"/>
                </a:solidFill>
              </a:endParaRPr>
            </a:p>
          </p:txBody>
        </p:sp>
        <p:sp>
          <p:nvSpPr>
            <p:cNvPr id="91" name="Oval 90"/>
            <p:cNvSpPr>
              <a:spLocks/>
            </p:cNvSpPr>
            <p:nvPr/>
          </p:nvSpPr>
          <p:spPr bwMode="auto">
            <a:xfrm rot="511531">
              <a:off x="8832926" y="563444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92" name="Oval 91"/>
            <p:cNvSpPr>
              <a:spLocks/>
            </p:cNvSpPr>
            <p:nvPr/>
          </p:nvSpPr>
          <p:spPr bwMode="auto">
            <a:xfrm rot="511531">
              <a:off x="8554320"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93" name="Oval 92"/>
            <p:cNvSpPr>
              <a:spLocks/>
            </p:cNvSpPr>
            <p:nvPr/>
          </p:nvSpPr>
          <p:spPr bwMode="auto">
            <a:xfrm rot="511531">
              <a:off x="8832927" y="5305826"/>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94" name="Oval 93"/>
            <p:cNvSpPr>
              <a:spLocks/>
            </p:cNvSpPr>
            <p:nvPr/>
          </p:nvSpPr>
          <p:spPr bwMode="auto">
            <a:xfrm rot="511531">
              <a:off x="9116295"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95" name="Oval 94"/>
            <p:cNvSpPr>
              <a:spLocks/>
            </p:cNvSpPr>
            <p:nvPr/>
          </p:nvSpPr>
          <p:spPr bwMode="auto">
            <a:xfrm rot="1754263">
              <a:off x="8768777" y="5685071"/>
              <a:ext cx="57149" cy="3657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cxnSp>
          <p:nvCxnSpPr>
            <p:cNvPr id="96" name="Straight Connector 95"/>
            <p:cNvCxnSpPr/>
            <p:nvPr/>
          </p:nvCxnSpPr>
          <p:spPr>
            <a:xfrm>
              <a:off x="8693943" y="5603083"/>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8712994" y="5614989"/>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729662" y="5626896"/>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748712" y="5638802"/>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4" name="Source VHD"/>
          <p:cNvGrpSpPr/>
          <p:nvPr/>
        </p:nvGrpSpPr>
        <p:grpSpPr>
          <a:xfrm>
            <a:off x="7083801" y="5107764"/>
            <a:ext cx="674689" cy="523875"/>
            <a:chOff x="8517731" y="5281613"/>
            <a:chExt cx="674689" cy="523875"/>
          </a:xfrm>
        </p:grpSpPr>
        <p:sp>
          <p:nvSpPr>
            <p:cNvPr id="106" name="Rectangle 4"/>
            <p:cNvSpPr/>
            <p:nvPr/>
          </p:nvSpPr>
          <p:spPr bwMode="auto">
            <a:xfrm>
              <a:off x="8520113" y="5281613"/>
              <a:ext cx="671513" cy="400049"/>
            </a:xfrm>
            <a:custGeom>
              <a:avLst/>
              <a:gdLst>
                <a:gd name="connsiteX0" fmla="*/ 0 w 659606"/>
                <a:gd name="connsiteY0" fmla="*/ 0 h 659606"/>
                <a:gd name="connsiteX1" fmla="*/ 659606 w 659606"/>
                <a:gd name="connsiteY1" fmla="*/ 0 h 659606"/>
                <a:gd name="connsiteX2" fmla="*/ 659606 w 659606"/>
                <a:gd name="connsiteY2" fmla="*/ 659606 h 659606"/>
                <a:gd name="connsiteX3" fmla="*/ 0 w 659606"/>
                <a:gd name="connsiteY3" fmla="*/ 659606 h 659606"/>
                <a:gd name="connsiteX4" fmla="*/ 0 w 659606"/>
                <a:gd name="connsiteY4" fmla="*/ 0 h 659606"/>
                <a:gd name="connsiteX0" fmla="*/ 0 w 659606"/>
                <a:gd name="connsiteY0" fmla="*/ 0 h 864393"/>
                <a:gd name="connsiteX1" fmla="*/ 659606 w 659606"/>
                <a:gd name="connsiteY1" fmla="*/ 0 h 864393"/>
                <a:gd name="connsiteX2" fmla="*/ 335756 w 659606"/>
                <a:gd name="connsiteY2" fmla="*/ 864393 h 864393"/>
                <a:gd name="connsiteX3" fmla="*/ 0 w 659606"/>
                <a:gd name="connsiteY3" fmla="*/ 659606 h 864393"/>
                <a:gd name="connsiteX4" fmla="*/ 0 w 659606"/>
                <a:gd name="connsiteY4" fmla="*/ 0 h 864393"/>
                <a:gd name="connsiteX0" fmla="*/ 0 w 654844"/>
                <a:gd name="connsiteY0" fmla="*/ 0 h 864393"/>
                <a:gd name="connsiteX1" fmla="*/ 654844 w 654844"/>
                <a:gd name="connsiteY1" fmla="*/ 666750 h 864393"/>
                <a:gd name="connsiteX2" fmla="*/ 335756 w 654844"/>
                <a:gd name="connsiteY2" fmla="*/ 864393 h 864393"/>
                <a:gd name="connsiteX3" fmla="*/ 0 w 654844"/>
                <a:gd name="connsiteY3" fmla="*/ 659606 h 864393"/>
                <a:gd name="connsiteX4" fmla="*/ 0 w 654844"/>
                <a:gd name="connsiteY4" fmla="*/ 0 h 864393"/>
                <a:gd name="connsiteX0" fmla="*/ 335756 w 654844"/>
                <a:gd name="connsiteY0" fmla="*/ 0 h 400049"/>
                <a:gd name="connsiteX1" fmla="*/ 654844 w 654844"/>
                <a:gd name="connsiteY1" fmla="*/ 202406 h 400049"/>
                <a:gd name="connsiteX2" fmla="*/ 335756 w 654844"/>
                <a:gd name="connsiteY2" fmla="*/ 400049 h 400049"/>
                <a:gd name="connsiteX3" fmla="*/ 0 w 654844"/>
                <a:gd name="connsiteY3" fmla="*/ 195262 h 400049"/>
                <a:gd name="connsiteX4" fmla="*/ 335756 w 654844"/>
                <a:gd name="connsiteY4" fmla="*/ 0 h 400049"/>
                <a:gd name="connsiteX0" fmla="*/ 335756 w 671513"/>
                <a:gd name="connsiteY0" fmla="*/ 0 h 400049"/>
                <a:gd name="connsiteX1" fmla="*/ 671513 w 671513"/>
                <a:gd name="connsiteY1" fmla="*/ 197643 h 400049"/>
                <a:gd name="connsiteX2" fmla="*/ 335756 w 671513"/>
                <a:gd name="connsiteY2" fmla="*/ 400049 h 400049"/>
                <a:gd name="connsiteX3" fmla="*/ 0 w 671513"/>
                <a:gd name="connsiteY3" fmla="*/ 195262 h 400049"/>
                <a:gd name="connsiteX4" fmla="*/ 335756 w 671513"/>
                <a:gd name="connsiteY4" fmla="*/ 0 h 40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3" h="400049">
                  <a:moveTo>
                    <a:pt x="335756" y="0"/>
                  </a:moveTo>
                  <a:lnTo>
                    <a:pt x="671513" y="197643"/>
                  </a:lnTo>
                  <a:lnTo>
                    <a:pt x="335756" y="400049"/>
                  </a:lnTo>
                  <a:lnTo>
                    <a:pt x="0" y="195262"/>
                  </a:lnTo>
                  <a:lnTo>
                    <a:pt x="335756"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107" name="Rectangle 6"/>
            <p:cNvSpPr/>
            <p:nvPr/>
          </p:nvSpPr>
          <p:spPr bwMode="auto">
            <a:xfrm>
              <a:off x="8517731" y="5481639"/>
              <a:ext cx="335758" cy="323849"/>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8" h="323849">
                  <a:moveTo>
                    <a:pt x="2382" y="0"/>
                  </a:moveTo>
                  <a:lnTo>
                    <a:pt x="335757" y="202406"/>
                  </a:lnTo>
                  <a:cubicBezTo>
                    <a:pt x="335757" y="242887"/>
                    <a:pt x="335758" y="283368"/>
                    <a:pt x="335758" y="323849"/>
                  </a:cubicBezTo>
                  <a:lnTo>
                    <a:pt x="0" y="119062"/>
                  </a:lnTo>
                  <a:lnTo>
                    <a:pt x="2382" y="0"/>
                  </a:lnTo>
                  <a:close/>
                </a:path>
              </a:pathLst>
            </a:cu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108" name="Rectangle 6"/>
            <p:cNvSpPr/>
            <p:nvPr/>
          </p:nvSpPr>
          <p:spPr bwMode="auto">
            <a:xfrm>
              <a:off x="8851900" y="5476874"/>
              <a:ext cx="340520" cy="328613"/>
            </a:xfrm>
            <a:custGeom>
              <a:avLst/>
              <a:gdLst>
                <a:gd name="connsiteX0" fmla="*/ 0 w 509588"/>
                <a:gd name="connsiteY0" fmla="*/ 0 h 133350"/>
                <a:gd name="connsiteX1" fmla="*/ 509588 w 509588"/>
                <a:gd name="connsiteY1" fmla="*/ 0 h 133350"/>
                <a:gd name="connsiteX2" fmla="*/ 509588 w 509588"/>
                <a:gd name="connsiteY2" fmla="*/ 133350 h 133350"/>
                <a:gd name="connsiteX3" fmla="*/ 0 w 509588"/>
                <a:gd name="connsiteY3" fmla="*/ 133350 h 133350"/>
                <a:gd name="connsiteX4" fmla="*/ 0 w 509588"/>
                <a:gd name="connsiteY4" fmla="*/ 0 h 133350"/>
                <a:gd name="connsiteX0" fmla="*/ 0 w 509588"/>
                <a:gd name="connsiteY0" fmla="*/ 0 h 316706"/>
                <a:gd name="connsiteX1" fmla="*/ 509588 w 509588"/>
                <a:gd name="connsiteY1" fmla="*/ 0 h 316706"/>
                <a:gd name="connsiteX2" fmla="*/ 328613 w 509588"/>
                <a:gd name="connsiteY2" fmla="*/ 316706 h 316706"/>
                <a:gd name="connsiteX3" fmla="*/ 0 w 509588"/>
                <a:gd name="connsiteY3" fmla="*/ 133350 h 316706"/>
                <a:gd name="connsiteX4" fmla="*/ 0 w 509588"/>
                <a:gd name="connsiteY4" fmla="*/ 0 h 316706"/>
                <a:gd name="connsiteX0" fmla="*/ 0 w 328613"/>
                <a:gd name="connsiteY0" fmla="*/ 0 h 316706"/>
                <a:gd name="connsiteX1" fmla="*/ 254794 w 328613"/>
                <a:gd name="connsiteY1" fmla="*/ 219075 h 316706"/>
                <a:gd name="connsiteX2" fmla="*/ 328613 w 328613"/>
                <a:gd name="connsiteY2" fmla="*/ 316706 h 316706"/>
                <a:gd name="connsiteX3" fmla="*/ 0 w 328613"/>
                <a:gd name="connsiteY3" fmla="*/ 133350 h 316706"/>
                <a:gd name="connsiteX4" fmla="*/ 0 w 328613"/>
                <a:gd name="connsiteY4" fmla="*/ 0 h 316706"/>
                <a:gd name="connsiteX0" fmla="*/ 0 w 333375"/>
                <a:gd name="connsiteY0" fmla="*/ 0 h 316706"/>
                <a:gd name="connsiteX1" fmla="*/ 333375 w 333375"/>
                <a:gd name="connsiteY1" fmla="*/ 202406 h 316706"/>
                <a:gd name="connsiteX2" fmla="*/ 328613 w 333375"/>
                <a:gd name="connsiteY2" fmla="*/ 316706 h 316706"/>
                <a:gd name="connsiteX3" fmla="*/ 0 w 333375"/>
                <a:gd name="connsiteY3" fmla="*/ 133350 h 316706"/>
                <a:gd name="connsiteX4" fmla="*/ 0 w 333375"/>
                <a:gd name="connsiteY4" fmla="*/ 0 h 316706"/>
                <a:gd name="connsiteX0" fmla="*/ 0 w 333376"/>
                <a:gd name="connsiteY0" fmla="*/ 0 h 323849"/>
                <a:gd name="connsiteX1" fmla="*/ 333375 w 333376"/>
                <a:gd name="connsiteY1" fmla="*/ 202406 h 323849"/>
                <a:gd name="connsiteX2" fmla="*/ 333376 w 333376"/>
                <a:gd name="connsiteY2" fmla="*/ 323849 h 323849"/>
                <a:gd name="connsiteX3" fmla="*/ 0 w 333376"/>
                <a:gd name="connsiteY3" fmla="*/ 133350 h 323849"/>
                <a:gd name="connsiteX4" fmla="*/ 0 w 333376"/>
                <a:gd name="connsiteY4" fmla="*/ 0 h 323849"/>
                <a:gd name="connsiteX0" fmla="*/ 0 w 333376"/>
                <a:gd name="connsiteY0" fmla="*/ 0 h 323849"/>
                <a:gd name="connsiteX1" fmla="*/ 333375 w 333376"/>
                <a:gd name="connsiteY1" fmla="*/ 202406 h 323849"/>
                <a:gd name="connsiteX2" fmla="*/ 333376 w 333376"/>
                <a:gd name="connsiteY2" fmla="*/ 323849 h 323849"/>
                <a:gd name="connsiteX3" fmla="*/ 7144 w 333376"/>
                <a:gd name="connsiteY3" fmla="*/ 100012 h 323849"/>
                <a:gd name="connsiteX4" fmla="*/ 0 w 333376"/>
                <a:gd name="connsiteY4" fmla="*/ 0 h 323849"/>
                <a:gd name="connsiteX0" fmla="*/ 4763 w 338139"/>
                <a:gd name="connsiteY0" fmla="*/ 0 h 323849"/>
                <a:gd name="connsiteX1" fmla="*/ 338138 w 338139"/>
                <a:gd name="connsiteY1" fmla="*/ 202406 h 323849"/>
                <a:gd name="connsiteX2" fmla="*/ 338139 w 338139"/>
                <a:gd name="connsiteY2" fmla="*/ 323849 h 323849"/>
                <a:gd name="connsiteX3" fmla="*/ 0 w 338139"/>
                <a:gd name="connsiteY3" fmla="*/ 119062 h 323849"/>
                <a:gd name="connsiteX4" fmla="*/ 4763 w 338139"/>
                <a:gd name="connsiteY4" fmla="*/ 0 h 323849"/>
                <a:gd name="connsiteX0" fmla="*/ 2382 w 335758"/>
                <a:gd name="connsiteY0" fmla="*/ 0 h 323849"/>
                <a:gd name="connsiteX1" fmla="*/ 335757 w 335758"/>
                <a:gd name="connsiteY1" fmla="*/ 202406 h 323849"/>
                <a:gd name="connsiteX2" fmla="*/ 335758 w 335758"/>
                <a:gd name="connsiteY2" fmla="*/ 323849 h 323849"/>
                <a:gd name="connsiteX3" fmla="*/ 0 w 335758"/>
                <a:gd name="connsiteY3" fmla="*/ 119062 h 323849"/>
                <a:gd name="connsiteX4" fmla="*/ 2382 w 335758"/>
                <a:gd name="connsiteY4" fmla="*/ 0 h 323849"/>
                <a:gd name="connsiteX0" fmla="*/ 2382 w 338138"/>
                <a:gd name="connsiteY0" fmla="*/ 202407 h 526256"/>
                <a:gd name="connsiteX1" fmla="*/ 338138 w 338138"/>
                <a:gd name="connsiteY1" fmla="*/ 0 h 526256"/>
                <a:gd name="connsiteX2" fmla="*/ 335758 w 338138"/>
                <a:gd name="connsiteY2" fmla="*/ 526256 h 526256"/>
                <a:gd name="connsiteX3" fmla="*/ 0 w 338138"/>
                <a:gd name="connsiteY3" fmla="*/ 321469 h 526256"/>
                <a:gd name="connsiteX4" fmla="*/ 2382 w 338138"/>
                <a:gd name="connsiteY4" fmla="*/ 202407 h 526256"/>
                <a:gd name="connsiteX0" fmla="*/ 2382 w 338138"/>
                <a:gd name="connsiteY0" fmla="*/ 202407 h 321469"/>
                <a:gd name="connsiteX1" fmla="*/ 338138 w 338138"/>
                <a:gd name="connsiteY1" fmla="*/ 0 h 321469"/>
                <a:gd name="connsiteX2" fmla="*/ 295277 w 338138"/>
                <a:gd name="connsiteY2" fmla="*/ 111919 h 321469"/>
                <a:gd name="connsiteX3" fmla="*/ 0 w 338138"/>
                <a:gd name="connsiteY3" fmla="*/ 321469 h 321469"/>
                <a:gd name="connsiteX4" fmla="*/ 2382 w 338138"/>
                <a:gd name="connsiteY4" fmla="*/ 202407 h 321469"/>
                <a:gd name="connsiteX0" fmla="*/ 2382 w 338138"/>
                <a:gd name="connsiteY0" fmla="*/ 202407 h 321469"/>
                <a:gd name="connsiteX1" fmla="*/ 338138 w 338138"/>
                <a:gd name="connsiteY1" fmla="*/ 0 h 321469"/>
                <a:gd name="connsiteX2" fmla="*/ 335758 w 338138"/>
                <a:gd name="connsiteY2" fmla="*/ 116681 h 321469"/>
                <a:gd name="connsiteX3" fmla="*/ 0 w 338138"/>
                <a:gd name="connsiteY3" fmla="*/ 321469 h 321469"/>
                <a:gd name="connsiteX4" fmla="*/ 2382 w 338138"/>
                <a:gd name="connsiteY4" fmla="*/ 202407 h 321469"/>
                <a:gd name="connsiteX0" fmla="*/ 2382 w 335758"/>
                <a:gd name="connsiteY0" fmla="*/ 202407 h 321469"/>
                <a:gd name="connsiteX1" fmla="*/ 335757 w 335758"/>
                <a:gd name="connsiteY1" fmla="*/ 0 h 321469"/>
                <a:gd name="connsiteX2" fmla="*/ 335758 w 335758"/>
                <a:gd name="connsiteY2" fmla="*/ 116681 h 321469"/>
                <a:gd name="connsiteX3" fmla="*/ 0 w 335758"/>
                <a:gd name="connsiteY3" fmla="*/ 321469 h 321469"/>
                <a:gd name="connsiteX4" fmla="*/ 2382 w 335758"/>
                <a:gd name="connsiteY4" fmla="*/ 202407 h 321469"/>
                <a:gd name="connsiteX0" fmla="*/ 2382 w 340520"/>
                <a:gd name="connsiteY0" fmla="*/ 209551 h 328613"/>
                <a:gd name="connsiteX1" fmla="*/ 340520 w 340520"/>
                <a:gd name="connsiteY1" fmla="*/ 0 h 328613"/>
                <a:gd name="connsiteX2" fmla="*/ 335758 w 340520"/>
                <a:gd name="connsiteY2" fmla="*/ 123825 h 328613"/>
                <a:gd name="connsiteX3" fmla="*/ 0 w 340520"/>
                <a:gd name="connsiteY3" fmla="*/ 328613 h 328613"/>
                <a:gd name="connsiteX4" fmla="*/ 2382 w 340520"/>
                <a:gd name="connsiteY4" fmla="*/ 209551 h 328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520" h="328613">
                  <a:moveTo>
                    <a:pt x="2382" y="209551"/>
                  </a:moveTo>
                  <a:lnTo>
                    <a:pt x="340520" y="0"/>
                  </a:lnTo>
                  <a:cubicBezTo>
                    <a:pt x="340520" y="40481"/>
                    <a:pt x="335758" y="83344"/>
                    <a:pt x="335758" y="123825"/>
                  </a:cubicBezTo>
                  <a:lnTo>
                    <a:pt x="0" y="328613"/>
                  </a:lnTo>
                  <a:lnTo>
                    <a:pt x="2382" y="209551"/>
                  </a:lnTo>
                  <a:close/>
                </a:path>
              </a:pathLst>
            </a:custGeom>
            <a:solidFill>
              <a:schemeClr val="tx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109" name="Oval 108"/>
            <p:cNvSpPr/>
            <p:nvPr/>
          </p:nvSpPr>
          <p:spPr bwMode="auto">
            <a:xfrm rot="511531">
              <a:off x="8668964" y="5374394"/>
              <a:ext cx="359568" cy="201489"/>
            </a:xfrm>
            <a:prstGeom prst="ellipse">
              <a:avLst/>
            </a:prstGeom>
            <a:solidFill>
              <a:schemeClr val="bg1"/>
            </a:solid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900" kern="0" dirty="0">
                  <a:solidFill>
                    <a:srgbClr val="3C3C3C"/>
                  </a:solidFill>
                </a:rPr>
                <a:t>VHD</a:t>
              </a:r>
              <a:endParaRPr lang="en-US" sz="900" kern="0" dirty="0">
                <a:solidFill>
                  <a:srgbClr val="3C3C3C"/>
                </a:solidFill>
              </a:endParaRPr>
            </a:p>
          </p:txBody>
        </p:sp>
        <p:sp>
          <p:nvSpPr>
            <p:cNvPr id="110" name="Oval 109"/>
            <p:cNvSpPr>
              <a:spLocks/>
            </p:cNvSpPr>
            <p:nvPr/>
          </p:nvSpPr>
          <p:spPr bwMode="auto">
            <a:xfrm rot="511531">
              <a:off x="8832926" y="563444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111" name="Oval 110"/>
            <p:cNvSpPr>
              <a:spLocks/>
            </p:cNvSpPr>
            <p:nvPr/>
          </p:nvSpPr>
          <p:spPr bwMode="auto">
            <a:xfrm rot="511531">
              <a:off x="8554320"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112" name="Oval 111"/>
            <p:cNvSpPr>
              <a:spLocks/>
            </p:cNvSpPr>
            <p:nvPr/>
          </p:nvSpPr>
          <p:spPr bwMode="auto">
            <a:xfrm rot="511531">
              <a:off x="8832927" y="5305826"/>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113" name="Oval 112"/>
            <p:cNvSpPr>
              <a:spLocks/>
            </p:cNvSpPr>
            <p:nvPr/>
          </p:nvSpPr>
          <p:spPr bwMode="auto">
            <a:xfrm rot="511531">
              <a:off x="9116295" y="5465370"/>
              <a:ext cx="36576" cy="18288"/>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114" name="Oval 113"/>
            <p:cNvSpPr>
              <a:spLocks/>
            </p:cNvSpPr>
            <p:nvPr/>
          </p:nvSpPr>
          <p:spPr bwMode="auto">
            <a:xfrm rot="1754263">
              <a:off x="8768777" y="5685071"/>
              <a:ext cx="57149" cy="36576"/>
            </a:xfrm>
            <a:prstGeom prst="ellipse">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cxnSp>
          <p:nvCxnSpPr>
            <p:cNvPr id="115" name="Straight Connector 114"/>
            <p:cNvCxnSpPr/>
            <p:nvPr/>
          </p:nvCxnSpPr>
          <p:spPr>
            <a:xfrm>
              <a:off x="8693943" y="5603083"/>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712994" y="5614989"/>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729662" y="5626896"/>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8748712" y="5638802"/>
              <a:ext cx="0" cy="78581"/>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64" name="TB LM Continues"/>
          <p:cNvSpPr/>
          <p:nvPr/>
        </p:nvSpPr>
        <p:spPr bwMode="auto">
          <a:xfrm>
            <a:off x="5330782" y="1753083"/>
            <a:ext cx="4076070" cy="74250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Live Migration Continues</a:t>
            </a:r>
            <a:endParaRPr lang="en-US" sz="2000" dirty="0">
              <a:solidFill>
                <a:srgbClr val="FFFFFE"/>
              </a:solidFill>
              <a:latin typeface="Segoe UI Light"/>
              <a:cs typeface="Segoe UI Light"/>
            </a:endParaRPr>
          </a:p>
        </p:txBody>
      </p:sp>
      <p:sp>
        <p:nvSpPr>
          <p:cNvPr id="100" name="TB LM Completes"/>
          <p:cNvSpPr/>
          <p:nvPr/>
        </p:nvSpPr>
        <p:spPr bwMode="auto">
          <a:xfrm>
            <a:off x="5330782" y="1753083"/>
            <a:ext cx="4076070" cy="74250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a:solidFill>
                  <a:srgbClr val="FFFFFE"/>
                </a:solidFill>
                <a:latin typeface="Segoe UI Light"/>
                <a:cs typeface="Segoe UI Light"/>
              </a:rPr>
              <a:t>Live Migration Completes</a:t>
            </a:r>
            <a:endParaRPr lang="en-US" sz="2000" dirty="0">
              <a:solidFill>
                <a:srgbClr val="FFFFFE"/>
              </a:solidFill>
              <a:latin typeface="Segoe UI Light"/>
              <a:cs typeface="Segoe UI Light"/>
            </a:endParaRPr>
          </a:p>
        </p:txBody>
      </p:sp>
      <p:pic>
        <p:nvPicPr>
          <p:cNvPr id="165" name="Picture 1947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9981960" y="2477393"/>
            <a:ext cx="565302" cy="9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3006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9.58833E-7 -0.00394 L -9.58833E-7 0.3341 " pathEditMode="relative" rAng="0" ptsTypes="AA">
                                      <p:cBhvr>
                                        <p:cTn id="6" dur="3000" fill="hold"/>
                                        <p:tgtEl>
                                          <p:spTgt spid="4"/>
                                        </p:tgtEl>
                                        <p:attrNameLst>
                                          <p:attrName>ppt_x</p:attrName>
                                          <p:attrName>ppt_y</p:attrName>
                                        </p:attrNameLst>
                                      </p:cBhvr>
                                      <p:rCtr x="0" y="16902"/>
                                    </p:animMotion>
                                  </p:childTnLst>
                                </p:cTn>
                              </p:par>
                            </p:childTnLst>
                          </p:cTn>
                        </p:par>
                        <p:par>
                          <p:cTn id="7" fill="hold">
                            <p:stCondLst>
                              <p:cond delay="3000"/>
                            </p:stCondLst>
                            <p:childTnLst>
                              <p:par>
                                <p:cTn id="8" presetID="1" presetClass="entr" presetSubtype="0" fill="hold" grpId="0" nodeType="afterEffect">
                                  <p:stCondLst>
                                    <p:cond delay="0"/>
                                  </p:stCondLst>
                                  <p:childTnLst>
                                    <p:set>
                                      <p:cBhvr>
                                        <p:cTn id="9" dur="1" fill="hold">
                                          <p:stCondLst>
                                            <p:cond delay="0"/>
                                          </p:stCondLst>
                                        </p:cTn>
                                        <p:tgtEl>
                                          <p:spTgt spid="159"/>
                                        </p:tgtEl>
                                        <p:attrNameLst>
                                          <p:attrName>style.visibility</p:attrName>
                                        </p:attrNameLst>
                                      </p:cBhvr>
                                      <p:to>
                                        <p:strVal val="visible"/>
                                      </p:to>
                                    </p:set>
                                  </p:childTnLst>
                                </p:cTn>
                              </p:par>
                            </p:childTnLst>
                          </p:cTn>
                        </p:par>
                        <p:par>
                          <p:cTn id="10" fill="hold">
                            <p:stCondLst>
                              <p:cond delay="3000"/>
                            </p:stCondLst>
                            <p:childTnLst>
                              <p:par>
                                <p:cTn id="11" presetID="22" presetClass="entr" presetSubtype="8" fill="hold" grpId="0"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wipe(left)">
                                      <p:cBhvr>
                                        <p:cTn id="13" dur="500"/>
                                        <p:tgtEl>
                                          <p:spTgt spid="101"/>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3500"/>
                            </p:stCondLst>
                            <p:childTnLst>
                              <p:par>
                                <p:cTn id="18" presetID="16" presetClass="entr" presetSubtype="37"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barn(outVertical)">
                                      <p:cBhvr>
                                        <p:cTn id="20" dur="500"/>
                                        <p:tgtEl>
                                          <p:spTgt spid="102"/>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124"/>
                                        </p:tgtEl>
                                        <p:attrNameLst>
                                          <p:attrName>style.visibility</p:attrName>
                                        </p:attrNameLst>
                                      </p:cBhvr>
                                      <p:to>
                                        <p:strVal val="visible"/>
                                      </p:to>
                                    </p:set>
                                    <p:animEffect transition="in" filter="fade">
                                      <p:cBhvr>
                                        <p:cTn id="24" dur="500"/>
                                        <p:tgtEl>
                                          <p:spTgt spid="124"/>
                                        </p:tgtEl>
                                      </p:cBhvr>
                                    </p:animEffect>
                                  </p:childTnLst>
                                </p:cTn>
                              </p:par>
                            </p:childTnLst>
                          </p:cTn>
                        </p:par>
                        <p:par>
                          <p:cTn id="25" fill="hold">
                            <p:stCondLst>
                              <p:cond delay="4500"/>
                            </p:stCondLst>
                            <p:childTnLst>
                              <p:par>
                                <p:cTn id="26" presetID="22" presetClass="entr" presetSubtype="8" fill="hold" nodeType="after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wipe(left)">
                                      <p:cBhvr>
                                        <p:cTn id="28" dur="500"/>
                                        <p:tgtEl>
                                          <p:spTgt spid="120"/>
                                        </p:tgtEl>
                                      </p:cBhvr>
                                    </p:animEffect>
                                  </p:childTnLst>
                                </p:cTn>
                              </p:par>
                            </p:childTnLst>
                          </p:cTn>
                        </p:par>
                        <p:par>
                          <p:cTn id="29" fill="hold">
                            <p:stCondLst>
                              <p:cond delay="5000"/>
                            </p:stCondLst>
                            <p:childTnLst>
                              <p:par>
                                <p:cTn id="30" presetID="50" presetClass="path" presetSubtype="0" accel="50000" decel="50000" fill="hold" nodeType="afterEffect">
                                  <p:stCondLst>
                                    <p:cond delay="0"/>
                                  </p:stCondLst>
                                  <p:childTnLst>
                                    <p:animMotion origin="layout" path="M 3.13143E-6 -4.96989E-6 C 3.13143E-6 0.00024 0.19526 -0.00023 0.21987 -0.00023 " pathEditMode="relative" rAng="0" ptsTypes="ff">
                                      <p:cBhvr>
                                        <p:cTn id="31" dur="3000" fill="hold"/>
                                        <p:tgtEl>
                                          <p:spTgt spid="124"/>
                                        </p:tgtEl>
                                        <p:attrNameLst>
                                          <p:attrName>ppt_x</p:attrName>
                                          <p:attrName>ppt_y</p:attrName>
                                        </p:attrNameLst>
                                      </p:cBhvr>
                                      <p:rCtr x="10994" y="0"/>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500"/>
                                        <p:tgtEl>
                                          <p:spTgt spid="135"/>
                                        </p:tgtEl>
                                      </p:cBhvr>
                                    </p:animEffect>
                                  </p:childTnLst>
                                </p:cTn>
                              </p:par>
                              <p:par>
                                <p:cTn id="37" presetID="10" presetClass="exit" presetSubtype="0" fill="hold" nodeType="withEffect">
                                  <p:stCondLst>
                                    <p:cond delay="0"/>
                                  </p:stCondLst>
                                  <p:childTnLst>
                                    <p:animEffect transition="out" filter="fade">
                                      <p:cBhvr>
                                        <p:cTn id="38" dur="500"/>
                                        <p:tgtEl>
                                          <p:spTgt spid="120"/>
                                        </p:tgtEl>
                                      </p:cBhvr>
                                    </p:animEffect>
                                    <p:set>
                                      <p:cBhvr>
                                        <p:cTn id="39" dur="1" fill="hold">
                                          <p:stCondLst>
                                            <p:cond delay="499"/>
                                          </p:stCondLst>
                                        </p:cTn>
                                        <p:tgtEl>
                                          <p:spTgt spid="12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24"/>
                                        </p:tgtEl>
                                      </p:cBhvr>
                                    </p:animEffect>
                                    <p:set>
                                      <p:cBhvr>
                                        <p:cTn id="42" dur="1" fill="hold">
                                          <p:stCondLst>
                                            <p:cond delay="499"/>
                                          </p:stCondLst>
                                        </p:cTn>
                                        <p:tgtEl>
                                          <p:spTgt spid="124"/>
                                        </p:tgtEl>
                                        <p:attrNameLst>
                                          <p:attrName>style.visibility</p:attrName>
                                        </p:attrNameLst>
                                      </p:cBhvr>
                                      <p:to>
                                        <p:strVal val="hidden"/>
                                      </p:to>
                                    </p:se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par>
                                <p:cTn id="47" presetID="0" presetClass="path" presetSubtype="0" repeatCount="indefinite" accel="50000" decel="50000" fill="hold" grpId="0" nodeType="withEffect">
                                  <p:stCondLst>
                                    <p:cond delay="0"/>
                                  </p:stCondLst>
                                  <p:childTnLst>
                                    <p:animMotion origin="layout" path="M -9.58833E-7 6.48298E-7 L 0.00065 0.14517 L 0.22329 0.14401 L 0.22108 0.00486 " pathEditMode="relative" rAng="0" ptsTypes="AAAA">
                                      <p:cBhvr>
                                        <p:cTn id="48" dur="2000" fill="hold"/>
                                        <p:tgtEl>
                                          <p:spTgt spid="141"/>
                                        </p:tgtEl>
                                        <p:attrNameLst>
                                          <p:attrName>ppt_x</p:attrName>
                                          <p:attrName>ppt_y</p:attrName>
                                        </p:attrNameLst>
                                      </p:cBhvr>
                                      <p:rCtr x="11165" y="7247"/>
                                    </p:animMotion>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4"/>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54"/>
                                        </p:tgtEl>
                                        <p:attrNameLst>
                                          <p:attrName>style.visibility</p:attrName>
                                        </p:attrNameLst>
                                      </p:cBhvr>
                                      <p:to>
                                        <p:strVal val="visible"/>
                                      </p:to>
                                    </p:set>
                                    <p:animEffect transition="in" filter="fade">
                                      <p:cBhvr>
                                        <p:cTn id="55" dur="500"/>
                                        <p:tgtEl>
                                          <p:spTgt spid="154"/>
                                        </p:tgtEl>
                                      </p:cBhvr>
                                    </p:animEffect>
                                  </p:childTnLst>
                                </p:cTn>
                              </p:par>
                              <p:par>
                                <p:cTn id="56" presetID="1" presetClass="entr" presetSubtype="0" fill="hold" grpId="2" nodeType="withEffect">
                                  <p:stCondLst>
                                    <p:cond delay="0"/>
                                  </p:stCondLst>
                                  <p:childTnLst>
                                    <p:set>
                                      <p:cBhvr>
                                        <p:cTn id="57" dur="1" fill="hold">
                                          <p:stCondLst>
                                            <p:cond delay="0"/>
                                          </p:stCondLst>
                                        </p:cTn>
                                        <p:tgtEl>
                                          <p:spTgt spid="4"/>
                                        </p:tgtEl>
                                        <p:attrNameLst>
                                          <p:attrName>style.visibility</p:attrName>
                                        </p:attrNameLst>
                                      </p:cBhvr>
                                      <p:to>
                                        <p:strVal val="visible"/>
                                      </p:to>
                                    </p:set>
                                  </p:childTnLst>
                                </p:cTn>
                              </p:par>
                              <p:par>
                                <p:cTn id="58" presetID="22" presetClass="entr" presetSubtype="8"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par>
                                <p:cTn id="61" presetID="0" presetClass="path" presetSubtype="0" repeatCount="indefinite" accel="50000" decel="50000" fill="hold" grpId="0" nodeType="withEffect">
                                  <p:stCondLst>
                                    <p:cond delay="0"/>
                                  </p:stCondLst>
                                  <p:childTnLst>
                                    <p:animMotion origin="layout" path="M 1.9333E-6 -7.45543E-7 L 1.9333E-6 0.14008 L 0.11477 0.14008 L 0.11477 0.2915 L 0.22108 0.29034 L 0.22186 0.33781 " pathEditMode="relative" ptsTypes="AAAAAA">
                                      <p:cBhvr>
                                        <p:cTn id="62" dur="2000" fill="hold"/>
                                        <p:tgtEl>
                                          <p:spTgt spid="156"/>
                                        </p:tgtEl>
                                        <p:attrNameLst>
                                          <p:attrName>ppt_x</p:attrName>
                                          <p:attrName>ppt_y</p:attrName>
                                        </p:attrNameLst>
                                      </p:cBhvr>
                                    </p:animMotion>
                                  </p:childTnLst>
                                </p:cTn>
                              </p:par>
                              <p:par>
                                <p:cTn id="63" presetID="0" presetClass="path" presetSubtype="0" repeatCount="indefinite" accel="50000" decel="50000" fill="hold" grpId="3" nodeType="withEffect">
                                  <p:stCondLst>
                                    <p:cond delay="0"/>
                                  </p:stCondLst>
                                  <p:childTnLst>
                                    <p:animMotion origin="layout" path="M 0 0 L -0.00078 0.32917 " pathEditMode="relative" ptsTypes="AA">
                                      <p:cBhvr>
                                        <p:cTn id="64" dur="2000" fill="hold"/>
                                        <p:tgtEl>
                                          <p:spTgt spid="4"/>
                                        </p:tgtEl>
                                        <p:attrNameLst>
                                          <p:attrName>ppt_x</p:attrName>
                                          <p:attrName>ppt_y</p:attrName>
                                        </p:attrNameLst>
                                      </p:cBhvr>
                                    </p:animMotion>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64"/>
                                        </p:tgtEl>
                                        <p:attrNameLst>
                                          <p:attrName>style.visibility</p:attrName>
                                        </p:attrNameLst>
                                      </p:cBhvr>
                                      <p:to>
                                        <p:strVal val="visible"/>
                                      </p:to>
                                    </p:set>
                                    <p:animEffect transition="in" filter="fade">
                                      <p:cBhvr>
                                        <p:cTn id="69" dur="500"/>
                                        <p:tgtEl>
                                          <p:spTgt spid="164"/>
                                        </p:tgtEl>
                                      </p:cBhvr>
                                    </p:animEffect>
                                  </p:childTnLst>
                                </p:cTn>
                              </p:par>
                              <p:par>
                                <p:cTn id="70" presetID="10" presetClass="exit" presetSubtype="0" fill="hold" grpId="1" nodeType="withEffect">
                                  <p:stCondLst>
                                    <p:cond delay="0"/>
                                  </p:stCondLst>
                                  <p:childTnLst>
                                    <p:animEffect transition="out" filter="fade">
                                      <p:cBhvr>
                                        <p:cTn id="71" dur="500"/>
                                        <p:tgtEl>
                                          <p:spTgt spid="141"/>
                                        </p:tgtEl>
                                      </p:cBhvr>
                                    </p:animEffect>
                                    <p:set>
                                      <p:cBhvr>
                                        <p:cTn id="72" dur="1" fill="hold">
                                          <p:stCondLst>
                                            <p:cond delay="499"/>
                                          </p:stCondLst>
                                        </p:cTn>
                                        <p:tgtEl>
                                          <p:spTgt spid="141"/>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9"/>
                                        </p:tgtEl>
                                      </p:cBhvr>
                                    </p:animEffect>
                                    <p:set>
                                      <p:cBhvr>
                                        <p:cTn id="75" dur="1" fill="hold">
                                          <p:stCondLst>
                                            <p:cond delay="499"/>
                                          </p:stCondLst>
                                        </p:cTn>
                                        <p:tgtEl>
                                          <p:spTgt spid="9"/>
                                        </p:tgtEl>
                                        <p:attrNameLst>
                                          <p:attrName>style.visibility</p:attrName>
                                        </p:attrNameLst>
                                      </p:cBhvr>
                                      <p:to>
                                        <p:strVal val="hidden"/>
                                      </p:to>
                                    </p:set>
                                  </p:childTnLst>
                                </p:cTn>
                              </p:par>
                              <p:par>
                                <p:cTn id="76" presetID="22" presetClass="entr" presetSubtype="8" fill="hold" nodeType="withEffect">
                                  <p:stCondLst>
                                    <p:cond delay="0"/>
                                  </p:stCondLst>
                                  <p:childTnLst>
                                    <p:set>
                                      <p:cBhvr>
                                        <p:cTn id="77" dur="1" fill="hold">
                                          <p:stCondLst>
                                            <p:cond delay="0"/>
                                          </p:stCondLst>
                                        </p:cTn>
                                        <p:tgtEl>
                                          <p:spTgt spid="125"/>
                                        </p:tgtEl>
                                        <p:attrNameLst>
                                          <p:attrName>style.visibility</p:attrName>
                                        </p:attrNameLst>
                                      </p:cBhvr>
                                      <p:to>
                                        <p:strVal val="visible"/>
                                      </p:to>
                                    </p:set>
                                    <p:animEffect transition="in" filter="wipe(left)">
                                      <p:cBhvr>
                                        <p:cTn id="78" dur="500"/>
                                        <p:tgtEl>
                                          <p:spTgt spid="12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31"/>
                                        </p:tgtEl>
                                        <p:attrNameLst>
                                          <p:attrName>style.visibility</p:attrName>
                                        </p:attrNameLst>
                                      </p:cBhvr>
                                      <p:to>
                                        <p:strVal val="visible"/>
                                      </p:to>
                                    </p:set>
                                    <p:animEffect transition="in" filter="fade">
                                      <p:cBhvr>
                                        <p:cTn id="81" dur="500"/>
                                        <p:tgtEl>
                                          <p:spTgt spid="131"/>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132"/>
                                        </p:tgtEl>
                                        <p:attrNameLst>
                                          <p:attrName>style.visibility</p:attrName>
                                        </p:attrNameLst>
                                      </p:cBhvr>
                                      <p:to>
                                        <p:strVal val="visible"/>
                                      </p:to>
                                    </p:set>
                                    <p:animEffect transition="in" filter="fade">
                                      <p:cBhvr>
                                        <p:cTn id="85" dur="500"/>
                                        <p:tgtEl>
                                          <p:spTgt spid="132"/>
                                        </p:tgtEl>
                                      </p:cBhvr>
                                    </p:animEffect>
                                  </p:childTnLst>
                                </p:cTn>
                              </p:par>
                              <p:par>
                                <p:cTn id="86" presetID="10" presetClass="exit" presetSubtype="0" fill="hold" nodeType="withEffect">
                                  <p:stCondLst>
                                    <p:cond delay="0"/>
                                  </p:stCondLst>
                                  <p:childTnLst>
                                    <p:animEffect transition="out" filter="fade">
                                      <p:cBhvr>
                                        <p:cTn id="87" dur="500"/>
                                        <p:tgtEl>
                                          <p:spTgt spid="120"/>
                                        </p:tgtEl>
                                      </p:cBhvr>
                                    </p:animEffect>
                                    <p:set>
                                      <p:cBhvr>
                                        <p:cTn id="88" dur="1" fill="hold">
                                          <p:stCondLst>
                                            <p:cond delay="499"/>
                                          </p:stCondLst>
                                        </p:cTn>
                                        <p:tgtEl>
                                          <p:spTgt spid="120"/>
                                        </p:tgtEl>
                                        <p:attrNameLst>
                                          <p:attrName>style.visibility</p:attrName>
                                        </p:attrNameLst>
                                      </p:cBhvr>
                                      <p:to>
                                        <p:strVal val="hidden"/>
                                      </p:to>
                                    </p:set>
                                  </p:childTnLst>
                                </p:cTn>
                              </p:par>
                            </p:childTnLst>
                          </p:cTn>
                        </p:par>
                        <p:par>
                          <p:cTn id="89" fill="hold">
                            <p:stCondLst>
                              <p:cond delay="1000"/>
                            </p:stCondLst>
                            <p:childTnLst>
                              <p:par>
                                <p:cTn id="90" presetID="42" presetClass="path" presetSubtype="0" accel="50000" decel="50000" fill="hold" grpId="1" nodeType="afterEffect">
                                  <p:stCondLst>
                                    <p:cond delay="0"/>
                                  </p:stCondLst>
                                  <p:childTnLst>
                                    <p:animMotion origin="layout" path="M 1.68555E-6 -3.47846E-6 L 0.22743 0.00371 " pathEditMode="relative" rAng="0" ptsTypes="AA">
                                      <p:cBhvr>
                                        <p:cTn id="91" dur="2000" fill="hold"/>
                                        <p:tgtEl>
                                          <p:spTgt spid="132"/>
                                        </p:tgtEl>
                                        <p:attrNameLst>
                                          <p:attrName>ppt_x</p:attrName>
                                          <p:attrName>ppt_y</p:attrName>
                                        </p:attrNameLst>
                                      </p:cBhvr>
                                      <p:rCtr x="11372" y="185"/>
                                    </p:animMotion>
                                  </p:childTnLst>
                                </p:cTn>
                              </p:par>
                            </p:childTnLst>
                          </p:cTn>
                        </p:par>
                        <p:par>
                          <p:cTn id="92" fill="hold">
                            <p:stCondLst>
                              <p:cond delay="3000"/>
                            </p:stCondLst>
                            <p:childTnLst>
                              <p:par>
                                <p:cTn id="93" presetID="10" presetClass="exit" presetSubtype="0" fill="hold" nodeType="afterEffect">
                                  <p:stCondLst>
                                    <p:cond delay="0"/>
                                  </p:stCondLst>
                                  <p:childTnLst>
                                    <p:animEffect transition="out" filter="fade">
                                      <p:cBhvr>
                                        <p:cTn id="94" dur="500"/>
                                        <p:tgtEl>
                                          <p:spTgt spid="125"/>
                                        </p:tgtEl>
                                      </p:cBhvr>
                                    </p:animEffect>
                                    <p:set>
                                      <p:cBhvr>
                                        <p:cTn id="95" dur="1" fill="hold">
                                          <p:stCondLst>
                                            <p:cond delay="499"/>
                                          </p:stCondLst>
                                        </p:cTn>
                                        <p:tgtEl>
                                          <p:spTgt spid="125"/>
                                        </p:tgtEl>
                                        <p:attrNameLst>
                                          <p:attrName>style.visibility</p:attrName>
                                        </p:attrNameLst>
                                      </p:cBhvr>
                                      <p:to>
                                        <p:strVal val="hidden"/>
                                      </p:to>
                                    </p:set>
                                  </p:childTnLst>
                                </p:cTn>
                              </p:par>
                            </p:childTnLst>
                          </p:cTn>
                        </p:par>
                        <p:par>
                          <p:cTn id="96" fill="hold">
                            <p:stCondLst>
                              <p:cond delay="3500"/>
                            </p:stCondLst>
                            <p:childTnLst>
                              <p:par>
                                <p:cTn id="97" presetID="22" presetClass="entr" presetSubtype="8" fill="hold" nodeType="afterEffect">
                                  <p:stCondLst>
                                    <p:cond delay="0"/>
                                  </p:stCondLst>
                                  <p:childTnLst>
                                    <p:set>
                                      <p:cBhvr>
                                        <p:cTn id="98" dur="1" fill="hold">
                                          <p:stCondLst>
                                            <p:cond delay="0"/>
                                          </p:stCondLst>
                                        </p:cTn>
                                        <p:tgtEl>
                                          <p:spTgt spid="138"/>
                                        </p:tgtEl>
                                        <p:attrNameLst>
                                          <p:attrName>style.visibility</p:attrName>
                                        </p:attrNameLst>
                                      </p:cBhvr>
                                      <p:to>
                                        <p:strVal val="visible"/>
                                      </p:to>
                                    </p:set>
                                    <p:animEffect transition="in" filter="wipe(left)">
                                      <p:cBhvr>
                                        <p:cTn id="99" dur="500"/>
                                        <p:tgtEl>
                                          <p:spTgt spid="138"/>
                                        </p:tgtEl>
                                      </p:cBhvr>
                                    </p:animEffect>
                                  </p:childTnLst>
                                </p:cTn>
                              </p:par>
                              <p:par>
                                <p:cTn id="100" presetID="22" presetClass="entr" presetSubtype="8" fill="hold" nodeType="withEffect">
                                  <p:stCondLst>
                                    <p:cond delay="0"/>
                                  </p:stCondLst>
                                  <p:childTnLst>
                                    <p:set>
                                      <p:cBhvr>
                                        <p:cTn id="101" dur="1" fill="hold">
                                          <p:stCondLst>
                                            <p:cond delay="0"/>
                                          </p:stCondLst>
                                        </p:cTn>
                                        <p:tgtEl>
                                          <p:spTgt spid="138"/>
                                        </p:tgtEl>
                                        <p:attrNameLst>
                                          <p:attrName>style.visibility</p:attrName>
                                        </p:attrNameLst>
                                      </p:cBhvr>
                                      <p:to>
                                        <p:strVal val="visible"/>
                                      </p:to>
                                    </p:set>
                                    <p:animEffect transition="in" filter="wipe(left)">
                                      <p:cBhvr>
                                        <p:cTn id="102" dur="500"/>
                                        <p:tgtEl>
                                          <p:spTgt spid="138"/>
                                        </p:tgtEl>
                                      </p:cBhvr>
                                    </p:animEffect>
                                  </p:childTnLst>
                                </p:cTn>
                              </p:par>
                            </p:childTnLst>
                          </p:cTn>
                        </p:par>
                        <p:par>
                          <p:cTn id="103" fill="hold">
                            <p:stCondLst>
                              <p:cond delay="4000"/>
                            </p:stCondLst>
                            <p:childTnLst>
                              <p:par>
                                <p:cTn id="104" presetID="10" presetClass="entr" presetSubtype="0" fill="hold" nodeType="afterEffect">
                                  <p:stCondLst>
                                    <p:cond delay="0"/>
                                  </p:stCondLst>
                                  <p:childTnLst>
                                    <p:set>
                                      <p:cBhvr>
                                        <p:cTn id="105" dur="1" fill="hold">
                                          <p:stCondLst>
                                            <p:cond delay="0"/>
                                          </p:stCondLst>
                                        </p:cTn>
                                        <p:tgtEl>
                                          <p:spTgt spid="142"/>
                                        </p:tgtEl>
                                        <p:attrNameLst>
                                          <p:attrName>style.visibility</p:attrName>
                                        </p:attrNameLst>
                                      </p:cBhvr>
                                      <p:to>
                                        <p:strVal val="visible"/>
                                      </p:to>
                                    </p:set>
                                    <p:animEffect transition="in" filter="fade">
                                      <p:cBhvr>
                                        <p:cTn id="106" dur="500"/>
                                        <p:tgtEl>
                                          <p:spTgt spid="142"/>
                                        </p:tgtEl>
                                      </p:cBhvr>
                                    </p:animEffect>
                                  </p:childTnLst>
                                </p:cTn>
                              </p:par>
                            </p:childTnLst>
                          </p:cTn>
                        </p:par>
                        <p:par>
                          <p:cTn id="107" fill="hold">
                            <p:stCondLst>
                              <p:cond delay="4500"/>
                            </p:stCondLst>
                            <p:childTnLst>
                              <p:par>
                                <p:cTn id="108" presetID="10" presetClass="entr" presetSubtype="0"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Effect transition="in" filter="fade">
                                      <p:cBhvr>
                                        <p:cTn id="110" dur="500"/>
                                        <p:tgtEl>
                                          <p:spTgt spid="148"/>
                                        </p:tgtEl>
                                      </p:cBhvr>
                                    </p:animEffect>
                                  </p:childTnLst>
                                </p:cTn>
                              </p:par>
                            </p:childTnLst>
                          </p:cTn>
                        </p:par>
                        <p:par>
                          <p:cTn id="111" fill="hold">
                            <p:stCondLst>
                              <p:cond delay="5000"/>
                            </p:stCondLst>
                            <p:childTnLst>
                              <p:par>
                                <p:cTn id="112" presetID="42" presetClass="path" presetSubtype="0" accel="50000" decel="50000" fill="hold" nodeType="afterEffect">
                                  <p:stCondLst>
                                    <p:cond delay="0"/>
                                  </p:stCondLst>
                                  <p:childTnLst>
                                    <p:animMotion origin="layout" path="M 3.50007E-6 -3.01065E-7 L 0.22743 0.00371 " pathEditMode="relative" rAng="0" ptsTypes="AA">
                                      <p:cBhvr>
                                        <p:cTn id="113" dur="2000" fill="hold"/>
                                        <p:tgtEl>
                                          <p:spTgt spid="142"/>
                                        </p:tgtEl>
                                        <p:attrNameLst>
                                          <p:attrName>ppt_x</p:attrName>
                                          <p:attrName>ppt_y</p:attrName>
                                        </p:attrNameLst>
                                      </p:cBhvr>
                                      <p:rCtr x="11372" y="185"/>
                                    </p:animMotion>
                                  </p:childTnLst>
                                </p:cTn>
                              </p:par>
                            </p:childTnLst>
                          </p:cTn>
                        </p:par>
                        <p:par>
                          <p:cTn id="114" fill="hold">
                            <p:stCondLst>
                              <p:cond delay="7000"/>
                            </p:stCondLst>
                            <p:childTnLst>
                              <p:par>
                                <p:cTn id="115" presetID="10" presetClass="exit" presetSubtype="0" fill="hold" nodeType="afterEffect">
                                  <p:stCondLst>
                                    <p:cond delay="0"/>
                                  </p:stCondLst>
                                  <p:childTnLst>
                                    <p:animEffect transition="out" filter="fade">
                                      <p:cBhvr>
                                        <p:cTn id="116" dur="500"/>
                                        <p:tgtEl>
                                          <p:spTgt spid="142"/>
                                        </p:tgtEl>
                                      </p:cBhvr>
                                    </p:animEffect>
                                    <p:set>
                                      <p:cBhvr>
                                        <p:cTn id="117" dur="1" fill="hold">
                                          <p:stCondLst>
                                            <p:cond delay="499"/>
                                          </p:stCondLst>
                                        </p:cTn>
                                        <p:tgtEl>
                                          <p:spTgt spid="142"/>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148"/>
                                        </p:tgtEl>
                                      </p:cBhvr>
                                    </p:animEffect>
                                    <p:set>
                                      <p:cBhvr>
                                        <p:cTn id="120" dur="1" fill="hold">
                                          <p:stCondLst>
                                            <p:cond delay="499"/>
                                          </p:stCondLst>
                                        </p:cTn>
                                        <p:tgtEl>
                                          <p:spTgt spid="148"/>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1000"/>
                                        <p:tgtEl>
                                          <p:spTgt spid="138"/>
                                        </p:tgtEl>
                                      </p:cBhvr>
                                    </p:animEffect>
                                    <p:set>
                                      <p:cBhvr>
                                        <p:cTn id="123" dur="1" fill="hold">
                                          <p:stCondLst>
                                            <p:cond delay="999"/>
                                          </p:stCondLst>
                                        </p:cTn>
                                        <p:tgtEl>
                                          <p:spTgt spid="138"/>
                                        </p:tgtEl>
                                        <p:attrNameLst>
                                          <p:attrName>style.visibility</p:attrName>
                                        </p:attrNameLst>
                                      </p:cBhvr>
                                      <p:to>
                                        <p:strVal val="hidden"/>
                                      </p:to>
                                    </p:set>
                                  </p:childTnLst>
                                </p:cTn>
                              </p:par>
                            </p:childTnLst>
                          </p:cTn>
                        </p:par>
                        <p:par>
                          <p:cTn id="124" fill="hold">
                            <p:stCondLst>
                              <p:cond delay="8000"/>
                            </p:stCondLst>
                            <p:childTnLst>
                              <p:par>
                                <p:cTn id="125" presetID="10" presetClass="exit" presetSubtype="0" fill="hold" grpId="2" nodeType="afterEffect">
                                  <p:stCondLst>
                                    <p:cond delay="0"/>
                                  </p:stCondLst>
                                  <p:childTnLst>
                                    <p:animEffect transition="out" filter="fade">
                                      <p:cBhvr>
                                        <p:cTn id="126" dur="500"/>
                                        <p:tgtEl>
                                          <p:spTgt spid="132"/>
                                        </p:tgtEl>
                                      </p:cBhvr>
                                    </p:animEffect>
                                    <p:set>
                                      <p:cBhvr>
                                        <p:cTn id="127" dur="1" fill="hold">
                                          <p:stCondLst>
                                            <p:cond delay="499"/>
                                          </p:stCondLst>
                                        </p:cTn>
                                        <p:tgtEl>
                                          <p:spTgt spid="132"/>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131"/>
                                        </p:tgtEl>
                                      </p:cBhvr>
                                    </p:animEffect>
                                    <p:set>
                                      <p:cBhvr>
                                        <p:cTn id="130" dur="1" fill="hold">
                                          <p:stCondLst>
                                            <p:cond delay="499"/>
                                          </p:stCondLst>
                                        </p:cTn>
                                        <p:tgtEl>
                                          <p:spTgt spid="131"/>
                                        </p:tgtEl>
                                        <p:attrNameLst>
                                          <p:attrName>style.visibility</p:attrName>
                                        </p:attrNameLst>
                                      </p:cBhvr>
                                      <p:to>
                                        <p:strVal val="hidden"/>
                                      </p:to>
                                    </p:set>
                                  </p:childTnLst>
                                </p:cTn>
                              </p:par>
                            </p:childTnLst>
                          </p:cTn>
                        </p:par>
                        <p:par>
                          <p:cTn id="131" fill="hold">
                            <p:stCondLst>
                              <p:cond delay="8500"/>
                            </p:stCondLst>
                            <p:childTnLst>
                              <p:par>
                                <p:cTn id="132" presetID="10" presetClass="entr" presetSubtype="0" fill="hold" grpId="0" nodeType="afterEffect">
                                  <p:stCondLst>
                                    <p:cond delay="0"/>
                                  </p:stCondLst>
                                  <p:childTnLst>
                                    <p:set>
                                      <p:cBhvr>
                                        <p:cTn id="133" dur="1" fill="hold">
                                          <p:stCondLst>
                                            <p:cond delay="0"/>
                                          </p:stCondLst>
                                        </p:cTn>
                                        <p:tgtEl>
                                          <p:spTgt spid="100"/>
                                        </p:tgtEl>
                                        <p:attrNameLst>
                                          <p:attrName>style.visibility</p:attrName>
                                        </p:attrNameLst>
                                      </p:cBhvr>
                                      <p:to>
                                        <p:strVal val="visible"/>
                                      </p:to>
                                    </p:set>
                                    <p:animEffect transition="in" filter="fade">
                                      <p:cBhvr>
                                        <p:cTn id="134" dur="500"/>
                                        <p:tgtEl>
                                          <p:spTgt spid="100"/>
                                        </p:tgtEl>
                                      </p:cBhvr>
                                    </p:animEffect>
                                  </p:childTnLst>
                                </p:cTn>
                              </p:par>
                              <p:par>
                                <p:cTn id="135" presetID="10" presetClass="exit" presetSubtype="0" fill="hold" grpId="2" nodeType="withEffect">
                                  <p:stCondLst>
                                    <p:cond delay="0"/>
                                  </p:stCondLst>
                                  <p:childTnLst>
                                    <p:animEffect transition="out" filter="fade">
                                      <p:cBhvr>
                                        <p:cTn id="136" dur="500"/>
                                        <p:tgtEl>
                                          <p:spTgt spid="101"/>
                                        </p:tgtEl>
                                      </p:cBhvr>
                                    </p:animEffect>
                                    <p:set>
                                      <p:cBhvr>
                                        <p:cTn id="137" dur="1" fill="hold">
                                          <p:stCondLst>
                                            <p:cond delay="499"/>
                                          </p:stCondLst>
                                        </p:cTn>
                                        <p:tgtEl>
                                          <p:spTgt spid="101"/>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56"/>
                                        </p:tgtEl>
                                      </p:cBhvr>
                                    </p:animEffect>
                                    <p:set>
                                      <p:cBhvr>
                                        <p:cTn id="140" dur="1" fill="hold">
                                          <p:stCondLst>
                                            <p:cond delay="499"/>
                                          </p:stCondLst>
                                        </p:cTn>
                                        <p:tgtEl>
                                          <p:spTgt spid="156"/>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102"/>
                                        </p:tgtEl>
                                      </p:cBhvr>
                                    </p:animEffect>
                                    <p:set>
                                      <p:cBhvr>
                                        <p:cTn id="143" dur="1" fill="hold">
                                          <p:stCondLst>
                                            <p:cond delay="499"/>
                                          </p:stCondLst>
                                        </p:cTn>
                                        <p:tgtEl>
                                          <p:spTgt spid="102"/>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101"/>
                                        </p:tgtEl>
                                      </p:cBhvr>
                                    </p:animEffect>
                                    <p:set>
                                      <p:cBhvr>
                                        <p:cTn id="146" dur="1" fill="hold">
                                          <p:stCondLst>
                                            <p:cond delay="499"/>
                                          </p:stCondLst>
                                        </p:cTn>
                                        <p:tgtEl>
                                          <p:spTgt spid="101"/>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12"/>
                                        </p:tgtEl>
                                        <p:attrNameLst>
                                          <p:attrName>style.visibility</p:attrName>
                                        </p:attrNameLst>
                                      </p:cBhvr>
                                      <p:to>
                                        <p:strVal val="hidden"/>
                                      </p:to>
                                    </p:set>
                                  </p:childTnLst>
                                </p:cTn>
                              </p:par>
                              <p:par>
                                <p:cTn id="149" presetID="1" presetClass="exit" presetSubtype="0" fill="hold" grpId="4" nodeType="withEffect">
                                  <p:stCondLst>
                                    <p:cond delay="0"/>
                                  </p:stCondLst>
                                  <p:childTnLst>
                                    <p:set>
                                      <p:cBhvr>
                                        <p:cTn id="150" dur="1" fill="hold">
                                          <p:stCondLst>
                                            <p:cond delay="0"/>
                                          </p:stCondLst>
                                        </p:cTn>
                                        <p:tgtEl>
                                          <p:spTgt spid="4"/>
                                        </p:tgtEl>
                                        <p:attrNameLst>
                                          <p:attrName>style.visibility</p:attrName>
                                        </p:attrNameLst>
                                      </p:cBhvr>
                                      <p:to>
                                        <p:strVal val="hidden"/>
                                      </p:to>
                                    </p:set>
                                  </p:childTnLst>
                                </p:cTn>
                              </p:par>
                              <p:par>
                                <p:cTn id="151" presetID="1" presetClass="exit" presetSubtype="0" fill="hold" grpId="2" nodeType="withEffect">
                                  <p:stCondLst>
                                    <p:cond delay="0"/>
                                  </p:stCondLst>
                                  <p:childTnLst>
                                    <p:set>
                                      <p:cBhvr>
                                        <p:cTn id="152" dur="1" fill="hold">
                                          <p:stCondLst>
                                            <p:cond delay="0"/>
                                          </p:stCondLst>
                                        </p:cTn>
                                        <p:tgtEl>
                                          <p:spTgt spid="156"/>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17"/>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104"/>
                                        </p:tgtEl>
                                      </p:cBhvr>
                                    </p:animEffect>
                                    <p:set>
                                      <p:cBhvr>
                                        <p:cTn id="157" dur="1" fill="hold">
                                          <p:stCondLst>
                                            <p:cond delay="499"/>
                                          </p:stCondLst>
                                        </p:cTn>
                                        <p:tgtEl>
                                          <p:spTgt spid="104"/>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5"/>
                                        </p:tgtEl>
                                      </p:cBhvr>
                                    </p:animEffect>
                                    <p:set>
                                      <p:cBhvr>
                                        <p:cTn id="160" dur="1" fill="hold">
                                          <p:stCondLst>
                                            <p:cond delay="499"/>
                                          </p:stCondLst>
                                        </p:cTn>
                                        <p:tgtEl>
                                          <p:spTgt spid="5"/>
                                        </p:tgtEl>
                                        <p:attrNameLst>
                                          <p:attrName>style.visibility</p:attrName>
                                        </p:attrNameLst>
                                      </p:cBhvr>
                                      <p:to>
                                        <p:strVal val="hidden"/>
                                      </p:to>
                                    </p:set>
                                  </p:childTnLst>
                                </p:cTn>
                              </p:par>
                              <p:par>
                                <p:cTn id="161" presetID="10" presetClass="exit" presetSubtype="0" fill="hold" grpId="0" nodeType="withEffect">
                                  <p:stCondLst>
                                    <p:cond delay="0"/>
                                  </p:stCondLst>
                                  <p:childTnLst>
                                    <p:animEffect transition="out" filter="fade">
                                      <p:cBhvr>
                                        <p:cTn id="162" dur="500"/>
                                        <p:tgtEl>
                                          <p:spTgt spid="36"/>
                                        </p:tgtEl>
                                      </p:cBhvr>
                                    </p:animEffect>
                                    <p:set>
                                      <p:cBhvr>
                                        <p:cTn id="163" dur="1" fill="hold">
                                          <p:stCondLst>
                                            <p:cond delay="499"/>
                                          </p:stCondLst>
                                        </p:cTn>
                                        <p:tgtEl>
                                          <p:spTgt spid="36"/>
                                        </p:tgtEl>
                                        <p:attrNameLst>
                                          <p:attrName>style.visibility</p:attrName>
                                        </p:attrNameLst>
                                      </p:cBhvr>
                                      <p:to>
                                        <p:strVal val="hidden"/>
                                      </p:to>
                                    </p:set>
                                  </p:childTnLst>
                                </p:cTn>
                              </p:par>
                              <p:par>
                                <p:cTn id="164" presetID="1" presetClass="exit" presetSubtype="0" fill="hold" grpId="0" nodeType="withEffect">
                                  <p:stCondLst>
                                    <p:cond delay="0"/>
                                  </p:stCondLst>
                                  <p:childTnLst>
                                    <p:set>
                                      <p:cBhvr>
                                        <p:cTn id="165" dur="1" fill="hold">
                                          <p:stCondLst>
                                            <p:cond delay="0"/>
                                          </p:stCondLst>
                                        </p:cTn>
                                        <p:tgtEl>
                                          <p:spTgt spid="38"/>
                                        </p:tgtEl>
                                        <p:attrNameLst>
                                          <p:attrName>style.visibility</p:attrName>
                                        </p:attrNameLst>
                                      </p:cBhvr>
                                      <p:to>
                                        <p:strVal val="hidden"/>
                                      </p:to>
                                    </p:set>
                                  </p:childTnLst>
                                </p:cTn>
                              </p:par>
                            </p:childTnLst>
                          </p:cTn>
                        </p:par>
                        <p:par>
                          <p:cTn id="166" fill="hold">
                            <p:stCondLst>
                              <p:cond delay="9000"/>
                            </p:stCondLst>
                            <p:childTnLst>
                              <p:par>
                                <p:cTn id="167" presetID="1" presetClass="entr" presetSubtype="0" fill="hold" nodeType="afterEffect">
                                  <p:stCondLst>
                                    <p:cond delay="0"/>
                                  </p:stCondLst>
                                  <p:childTnLst>
                                    <p:set>
                                      <p:cBhvr>
                                        <p:cTn id="168" dur="1" fill="hold">
                                          <p:stCondLst>
                                            <p:cond delay="0"/>
                                          </p:stCondLst>
                                        </p:cTn>
                                        <p:tgtEl>
                                          <p:spTgt spid="165"/>
                                        </p:tgtEl>
                                        <p:attrNameLst>
                                          <p:attrName>style.visibility</p:attrName>
                                        </p:attrNameLst>
                                      </p:cBhvr>
                                      <p:to>
                                        <p:strVal val="visible"/>
                                      </p:to>
                                    </p:set>
                                  </p:childTnLst>
                                </p:cTn>
                              </p:par>
                              <p:par>
                                <p:cTn id="169" presetID="22" presetClass="entr" presetSubtype="1" fill="hold" nodeType="withEffect">
                                  <p:stCondLst>
                                    <p:cond delay="0"/>
                                  </p:stCondLst>
                                  <p:childTnLst>
                                    <p:set>
                                      <p:cBhvr>
                                        <p:cTn id="170" dur="1" fill="hold">
                                          <p:stCondLst>
                                            <p:cond delay="0"/>
                                          </p:stCondLst>
                                        </p:cTn>
                                        <p:tgtEl>
                                          <p:spTgt spid="197"/>
                                        </p:tgtEl>
                                        <p:attrNameLst>
                                          <p:attrName>style.visibility</p:attrName>
                                        </p:attrNameLst>
                                      </p:cBhvr>
                                      <p:to>
                                        <p:strVal val="visible"/>
                                      </p:to>
                                    </p:set>
                                    <p:animEffect transition="in" filter="wipe(up)">
                                      <p:cBhvr>
                                        <p:cTn id="171" dur="500"/>
                                        <p:tgtEl>
                                          <p:spTgt spid="197"/>
                                        </p:tgtEl>
                                      </p:cBhvr>
                                    </p:animEffect>
                                  </p:childTnLst>
                                </p:cTn>
                              </p:par>
                              <p:par>
                                <p:cTn id="172" presetID="1" presetClass="entr" presetSubtype="0" fill="hold" grpId="1" nodeType="withEffect">
                                  <p:stCondLst>
                                    <p:cond delay="0"/>
                                  </p:stCondLst>
                                  <p:childTnLst>
                                    <p:set>
                                      <p:cBhvr>
                                        <p:cTn id="173" dur="1" fill="hold">
                                          <p:stCondLst>
                                            <p:cond delay="0"/>
                                          </p:stCondLst>
                                        </p:cTn>
                                        <p:tgtEl>
                                          <p:spTgt spid="160"/>
                                        </p:tgtEl>
                                        <p:attrNameLst>
                                          <p:attrName>style.visibility</p:attrName>
                                        </p:attrNameLst>
                                      </p:cBhvr>
                                      <p:to>
                                        <p:strVal val="visible"/>
                                      </p:to>
                                    </p:set>
                                  </p:childTnLst>
                                </p:cTn>
                              </p:par>
                              <p:par>
                                <p:cTn id="174" presetID="42" presetClass="path" presetSubtype="0" repeatCount="indefinite" accel="50000" decel="50000" fill="hold" grpId="0" nodeType="withEffect">
                                  <p:stCondLst>
                                    <p:cond delay="0"/>
                                  </p:stCondLst>
                                  <p:childTnLst>
                                    <p:animMotion origin="layout" path="M -9.58833E-7 -0.00394 L -9.58833E-7 0.3341 " pathEditMode="relative" rAng="0" ptsTypes="AA">
                                      <p:cBhvr>
                                        <p:cTn id="175" dur="3000" fill="hold"/>
                                        <p:tgtEl>
                                          <p:spTgt spid="160"/>
                                        </p:tgtEl>
                                        <p:attrNameLst>
                                          <p:attrName>ppt_x</p:attrName>
                                          <p:attrName>ppt_y</p:attrName>
                                        </p:attrNameLst>
                                      </p:cBhvr>
                                      <p:rCtr x="0" y="169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0" grpId="1" animBg="1"/>
      <p:bldP spid="141" grpId="0" animBg="1"/>
      <p:bldP spid="141" grpId="1" animBg="1"/>
      <p:bldP spid="38" grpId="0" animBg="1"/>
      <p:bldP spid="156" grpId="0" animBg="1"/>
      <p:bldP spid="156" grpId="1" animBg="1"/>
      <p:bldP spid="156" grpId="2" animBg="1"/>
      <p:bldP spid="4" grpId="0" animBg="1"/>
      <p:bldP spid="4" grpId="1" animBg="1"/>
      <p:bldP spid="4" grpId="2" animBg="1"/>
      <p:bldP spid="4" grpId="3" animBg="1"/>
      <p:bldP spid="4" grpId="4" animBg="1"/>
      <p:bldP spid="36" grpId="0"/>
      <p:bldP spid="159" grpId="0" animBg="1"/>
      <p:bldP spid="135" grpId="0" animBg="1"/>
      <p:bldP spid="154" grpId="0" animBg="1"/>
      <p:bldP spid="101" grpId="0" animBg="1"/>
      <p:bldP spid="101" grpId="1" animBg="1"/>
      <p:bldP spid="101" grpId="2" animBg="1"/>
      <p:bldP spid="132" grpId="0" animBg="1"/>
      <p:bldP spid="132" grpId="1" animBg="1"/>
      <p:bldP spid="132" grpId="2" animBg="1"/>
      <p:bldP spid="131" grpId="0" animBg="1"/>
      <p:bldP spid="131" grpId="1" animBg="1"/>
      <p:bldP spid="164" grpId="0" animBg="1"/>
      <p:bldP spid="1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Live Migration without </a:t>
            </a:r>
            <a:r>
              <a:rPr lang="en-US" dirty="0"/>
              <a:t>I</a:t>
            </a:r>
            <a:r>
              <a:rPr lang="en-US" dirty="0" smtClean="0"/>
              <a:t>nfrastructure</a:t>
            </a:r>
            <a:endParaRPr lang="en-US" dirty="0"/>
          </a:p>
        </p:txBody>
      </p:sp>
      <p:sp>
        <p:nvSpPr>
          <p:cNvPr id="12" name="Content Placeholder 11"/>
          <p:cNvSpPr>
            <a:spLocks noGrp="1"/>
          </p:cNvSpPr>
          <p:nvPr>
            <p:ph type="body" sz="quarter" idx="10"/>
          </p:nvPr>
        </p:nvSpPr>
        <p:spPr>
          <a:xfrm>
            <a:off x="519248" y="1447800"/>
            <a:ext cx="11151917" cy="2345257"/>
          </a:xfrm>
        </p:spPr>
        <p:txBody>
          <a:bodyPr/>
          <a:lstStyle/>
          <a:p>
            <a:r>
              <a:rPr lang="en-US" dirty="0" smtClean="0"/>
              <a:t>You can even live migrate virtual machines between two Hyper-V servers with no shared infrastructure</a:t>
            </a:r>
          </a:p>
          <a:p>
            <a:pPr lvl="1"/>
            <a:r>
              <a:rPr lang="en-US" dirty="0" smtClean="0"/>
              <a:t>Need to be in the same domain</a:t>
            </a:r>
          </a:p>
          <a:p>
            <a:r>
              <a:rPr lang="en-US" dirty="0" smtClean="0"/>
              <a:t>Entire virtual machine moved (VHDs + running state) with no downtime</a:t>
            </a:r>
          </a:p>
        </p:txBody>
      </p:sp>
    </p:spTree>
    <p:extLst>
      <p:ext uri="{BB962C8B-B14F-4D97-AF65-F5344CB8AC3E}">
        <p14:creationId xmlns:p14="http://schemas.microsoft.com/office/powerpoint/2010/main" val="3705739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2045" y="990600"/>
            <a:ext cx="2539339" cy="4419600"/>
          </a:xfrm>
          <a:prstGeom prst="rect">
            <a:avLst/>
          </a:prstGeom>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dirty="0" err="1"/>
              <a:t>Hyper-V</a:t>
            </a:r>
            <a:r>
              <a:rPr lang="en-US" dirty="0"/>
              <a:t> Server 1</a:t>
            </a:r>
            <a:endParaRPr lang="en-US" dirty="0"/>
          </a:p>
        </p:txBody>
      </p:sp>
      <p:sp>
        <p:nvSpPr>
          <p:cNvPr id="5" name="Rectangle 4"/>
          <p:cNvSpPr/>
          <p:nvPr/>
        </p:nvSpPr>
        <p:spPr>
          <a:xfrm>
            <a:off x="7822751" y="990600"/>
            <a:ext cx="2539339" cy="4419600"/>
          </a:xfrm>
          <a:prstGeom prst="rect">
            <a:avLst/>
          </a:prstGeom>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dirty="0" err="1"/>
              <a:t>Hyper-V</a:t>
            </a:r>
            <a:r>
              <a:rPr lang="en-US" dirty="0"/>
              <a:t> Server 2</a:t>
            </a:r>
            <a:endParaRPr lang="en-US" dirty="0"/>
          </a:p>
        </p:txBody>
      </p:sp>
      <p:sp>
        <p:nvSpPr>
          <p:cNvPr id="6" name="Rectangle 5"/>
          <p:cNvSpPr/>
          <p:nvPr/>
        </p:nvSpPr>
        <p:spPr>
          <a:xfrm>
            <a:off x="1626765" y="1600200"/>
            <a:ext cx="1726750" cy="762000"/>
          </a:xfrm>
          <a:prstGeom prst="rect">
            <a:avLst/>
          </a:prstGeom>
        </p:spPr>
        <p:style>
          <a:lnRef idx="3">
            <a:schemeClr val="lt1"/>
          </a:lnRef>
          <a:fillRef idx="1">
            <a:schemeClr val="accent3"/>
          </a:fillRef>
          <a:effectRef idx="1">
            <a:schemeClr val="accent3"/>
          </a:effectRef>
          <a:fontRef idx="minor">
            <a:schemeClr val="lt1"/>
          </a:fontRef>
        </p:style>
        <p:txBody>
          <a:bodyPr rtlCol="0" anchor="t" anchorCtr="0"/>
          <a:lstStyle/>
          <a:p>
            <a:pPr algn="ctr"/>
            <a:r>
              <a:rPr lang="en-US" dirty="0"/>
              <a:t>VMMS</a:t>
            </a:r>
            <a:endParaRPr lang="en-US" dirty="0"/>
          </a:p>
        </p:txBody>
      </p:sp>
      <p:sp>
        <p:nvSpPr>
          <p:cNvPr id="7" name="Rectangle 6"/>
          <p:cNvSpPr/>
          <p:nvPr/>
        </p:nvSpPr>
        <p:spPr>
          <a:xfrm>
            <a:off x="8229045" y="1600200"/>
            <a:ext cx="1726750" cy="762000"/>
          </a:xfrm>
          <a:prstGeom prst="rect">
            <a:avLst/>
          </a:prstGeom>
        </p:spPr>
        <p:style>
          <a:lnRef idx="3">
            <a:schemeClr val="lt1"/>
          </a:lnRef>
          <a:fillRef idx="1">
            <a:schemeClr val="accent3"/>
          </a:fillRef>
          <a:effectRef idx="1">
            <a:schemeClr val="accent3"/>
          </a:effectRef>
          <a:fontRef idx="minor">
            <a:schemeClr val="lt1"/>
          </a:fontRef>
        </p:style>
        <p:txBody>
          <a:bodyPr rtlCol="0" anchor="t" anchorCtr="0"/>
          <a:lstStyle/>
          <a:p>
            <a:pPr algn="ctr"/>
            <a:r>
              <a:rPr lang="en-US" dirty="0"/>
              <a:t>VMMS</a:t>
            </a:r>
            <a:endParaRPr lang="en-US" dirty="0"/>
          </a:p>
        </p:txBody>
      </p:sp>
      <p:sp>
        <p:nvSpPr>
          <p:cNvPr id="8" name="Rectangle 7"/>
          <p:cNvSpPr/>
          <p:nvPr/>
        </p:nvSpPr>
        <p:spPr>
          <a:xfrm>
            <a:off x="1626765" y="2667000"/>
            <a:ext cx="1726750" cy="762000"/>
          </a:xfrm>
          <a:prstGeom prst="rect">
            <a:avLst/>
          </a:prstGeom>
        </p:spPr>
        <p:style>
          <a:lnRef idx="3">
            <a:schemeClr val="lt1"/>
          </a:lnRef>
          <a:fillRef idx="1">
            <a:schemeClr val="accent4"/>
          </a:fillRef>
          <a:effectRef idx="1">
            <a:schemeClr val="accent4"/>
          </a:effectRef>
          <a:fontRef idx="minor">
            <a:schemeClr val="lt1"/>
          </a:fontRef>
        </p:style>
        <p:txBody>
          <a:bodyPr rtlCol="0" anchor="t" anchorCtr="0"/>
          <a:lstStyle/>
          <a:p>
            <a:pPr algn="ctr"/>
            <a:r>
              <a:rPr lang="en-US" dirty="0"/>
              <a:t>Virtual Machine</a:t>
            </a:r>
            <a:endParaRPr lang="en-US" dirty="0"/>
          </a:p>
        </p:txBody>
      </p:sp>
      <p:sp>
        <p:nvSpPr>
          <p:cNvPr id="9" name="Rectangle 8"/>
          <p:cNvSpPr/>
          <p:nvPr/>
        </p:nvSpPr>
        <p:spPr>
          <a:xfrm>
            <a:off x="1626765" y="3810000"/>
            <a:ext cx="1726750" cy="762000"/>
          </a:xfrm>
          <a:prstGeom prst="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en-US" dirty="0"/>
              <a:t>Virtual Hard Disks</a:t>
            </a:r>
            <a:endParaRPr lang="en-US" dirty="0"/>
          </a:p>
        </p:txBody>
      </p:sp>
      <p:sp>
        <p:nvSpPr>
          <p:cNvPr id="10" name="Right Arrow 9"/>
          <p:cNvSpPr/>
          <p:nvPr/>
        </p:nvSpPr>
        <p:spPr>
          <a:xfrm>
            <a:off x="3759810" y="1738884"/>
            <a:ext cx="4164515" cy="48463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a:t>Negotiation</a:t>
            </a:r>
            <a:endParaRPr lang="en-US" sz="1400" dirty="0"/>
          </a:p>
        </p:txBody>
      </p:sp>
    </p:spTree>
    <p:extLst>
      <p:ext uri="{BB962C8B-B14F-4D97-AF65-F5344CB8AC3E}">
        <p14:creationId xmlns:p14="http://schemas.microsoft.com/office/powerpoint/2010/main" val="1462718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2045" y="990600"/>
            <a:ext cx="2539339" cy="4419600"/>
          </a:xfrm>
          <a:prstGeom prst="rect">
            <a:avLst/>
          </a:prstGeom>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dirty="0" err="1"/>
              <a:t>Hyper-V</a:t>
            </a:r>
            <a:r>
              <a:rPr lang="en-US" dirty="0"/>
              <a:t> Server 1</a:t>
            </a:r>
            <a:endParaRPr lang="en-US" dirty="0"/>
          </a:p>
        </p:txBody>
      </p:sp>
      <p:sp>
        <p:nvSpPr>
          <p:cNvPr id="5" name="Rectangle 4"/>
          <p:cNvSpPr/>
          <p:nvPr/>
        </p:nvSpPr>
        <p:spPr>
          <a:xfrm>
            <a:off x="7814537" y="990600"/>
            <a:ext cx="2539339" cy="4419600"/>
          </a:xfrm>
          <a:prstGeom prst="rect">
            <a:avLst/>
          </a:prstGeom>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dirty="0" err="1"/>
              <a:t>Hyper-V</a:t>
            </a:r>
            <a:r>
              <a:rPr lang="en-US" dirty="0"/>
              <a:t> Server 2</a:t>
            </a:r>
            <a:endParaRPr lang="en-US" dirty="0"/>
          </a:p>
        </p:txBody>
      </p:sp>
      <p:sp>
        <p:nvSpPr>
          <p:cNvPr id="6" name="Rectangle 5"/>
          <p:cNvSpPr/>
          <p:nvPr/>
        </p:nvSpPr>
        <p:spPr>
          <a:xfrm>
            <a:off x="1626765" y="1600200"/>
            <a:ext cx="1726750" cy="762000"/>
          </a:xfrm>
          <a:prstGeom prst="rect">
            <a:avLst/>
          </a:prstGeom>
        </p:spPr>
        <p:style>
          <a:lnRef idx="3">
            <a:schemeClr val="lt1"/>
          </a:lnRef>
          <a:fillRef idx="1">
            <a:schemeClr val="accent3"/>
          </a:fillRef>
          <a:effectRef idx="1">
            <a:schemeClr val="accent3"/>
          </a:effectRef>
          <a:fontRef idx="minor">
            <a:schemeClr val="lt1"/>
          </a:fontRef>
        </p:style>
        <p:txBody>
          <a:bodyPr rtlCol="0" anchor="t" anchorCtr="0"/>
          <a:lstStyle/>
          <a:p>
            <a:pPr algn="ctr"/>
            <a:r>
              <a:rPr lang="en-US" dirty="0"/>
              <a:t>VMMS</a:t>
            </a:r>
            <a:endParaRPr lang="en-US" dirty="0"/>
          </a:p>
        </p:txBody>
      </p:sp>
      <p:sp>
        <p:nvSpPr>
          <p:cNvPr id="7" name="Rectangle 6"/>
          <p:cNvSpPr/>
          <p:nvPr/>
        </p:nvSpPr>
        <p:spPr>
          <a:xfrm>
            <a:off x="8229045" y="1600200"/>
            <a:ext cx="1726750" cy="762000"/>
          </a:xfrm>
          <a:prstGeom prst="rect">
            <a:avLst/>
          </a:prstGeom>
        </p:spPr>
        <p:style>
          <a:lnRef idx="3">
            <a:schemeClr val="lt1"/>
          </a:lnRef>
          <a:fillRef idx="1">
            <a:schemeClr val="accent3"/>
          </a:fillRef>
          <a:effectRef idx="1">
            <a:schemeClr val="accent3"/>
          </a:effectRef>
          <a:fontRef idx="minor">
            <a:schemeClr val="lt1"/>
          </a:fontRef>
        </p:style>
        <p:txBody>
          <a:bodyPr rtlCol="0" anchor="t" anchorCtr="0"/>
          <a:lstStyle/>
          <a:p>
            <a:pPr algn="ctr"/>
            <a:r>
              <a:rPr lang="en-US" dirty="0"/>
              <a:t>VMMS</a:t>
            </a:r>
            <a:endParaRPr lang="en-US" dirty="0"/>
          </a:p>
        </p:txBody>
      </p:sp>
      <p:sp>
        <p:nvSpPr>
          <p:cNvPr id="8" name="Rectangle 7"/>
          <p:cNvSpPr/>
          <p:nvPr/>
        </p:nvSpPr>
        <p:spPr>
          <a:xfrm>
            <a:off x="1626765" y="2667000"/>
            <a:ext cx="1726750" cy="762000"/>
          </a:xfrm>
          <a:prstGeom prst="rect">
            <a:avLst/>
          </a:prstGeom>
        </p:spPr>
        <p:style>
          <a:lnRef idx="3">
            <a:schemeClr val="lt1"/>
          </a:lnRef>
          <a:fillRef idx="1">
            <a:schemeClr val="accent4"/>
          </a:fillRef>
          <a:effectRef idx="1">
            <a:schemeClr val="accent4"/>
          </a:effectRef>
          <a:fontRef idx="minor">
            <a:schemeClr val="lt1"/>
          </a:fontRef>
        </p:style>
        <p:txBody>
          <a:bodyPr rtlCol="0" anchor="t" anchorCtr="0"/>
          <a:lstStyle/>
          <a:p>
            <a:pPr algn="ctr"/>
            <a:r>
              <a:rPr lang="en-US" dirty="0"/>
              <a:t>Virtual Machine</a:t>
            </a:r>
            <a:endParaRPr lang="en-US" dirty="0"/>
          </a:p>
        </p:txBody>
      </p:sp>
      <p:sp>
        <p:nvSpPr>
          <p:cNvPr id="9" name="Rectangle 8"/>
          <p:cNvSpPr/>
          <p:nvPr/>
        </p:nvSpPr>
        <p:spPr>
          <a:xfrm>
            <a:off x="1626765" y="3810000"/>
            <a:ext cx="1726750" cy="762000"/>
          </a:xfrm>
          <a:prstGeom prst="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en-US" dirty="0"/>
              <a:t>Virtual Hard Disks</a:t>
            </a:r>
            <a:endParaRPr lang="en-US" dirty="0"/>
          </a:p>
        </p:txBody>
      </p:sp>
      <p:sp>
        <p:nvSpPr>
          <p:cNvPr id="2" name="Left-Right Arrow 1"/>
          <p:cNvSpPr/>
          <p:nvPr/>
        </p:nvSpPr>
        <p:spPr>
          <a:xfrm>
            <a:off x="3658236" y="1738884"/>
            <a:ext cx="4367662" cy="484632"/>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a:t>LM Connection</a:t>
            </a:r>
            <a:endParaRPr lang="en-US" sz="1400" dirty="0"/>
          </a:p>
        </p:txBody>
      </p:sp>
    </p:spTree>
    <p:extLst>
      <p:ext uri="{BB962C8B-B14F-4D97-AF65-F5344CB8AC3E}">
        <p14:creationId xmlns:p14="http://schemas.microsoft.com/office/powerpoint/2010/main" val="3890983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2045" y="990600"/>
            <a:ext cx="2539339" cy="4419600"/>
          </a:xfrm>
          <a:prstGeom prst="rect">
            <a:avLst/>
          </a:prstGeom>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dirty="0" err="1"/>
              <a:t>Hyper-V</a:t>
            </a:r>
            <a:r>
              <a:rPr lang="en-US" dirty="0"/>
              <a:t> Server 1</a:t>
            </a:r>
            <a:endParaRPr lang="en-US" dirty="0"/>
          </a:p>
        </p:txBody>
      </p:sp>
      <p:sp>
        <p:nvSpPr>
          <p:cNvPr id="5" name="Rectangle 4"/>
          <p:cNvSpPr/>
          <p:nvPr/>
        </p:nvSpPr>
        <p:spPr>
          <a:xfrm>
            <a:off x="7822751" y="990600"/>
            <a:ext cx="2539339" cy="4419600"/>
          </a:xfrm>
          <a:prstGeom prst="rect">
            <a:avLst/>
          </a:prstGeom>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dirty="0" err="1"/>
              <a:t>Hyper-V</a:t>
            </a:r>
            <a:r>
              <a:rPr lang="en-US" dirty="0"/>
              <a:t> Server 2</a:t>
            </a:r>
            <a:endParaRPr lang="en-US" dirty="0"/>
          </a:p>
        </p:txBody>
      </p:sp>
      <p:sp>
        <p:nvSpPr>
          <p:cNvPr id="6" name="Rectangle 5"/>
          <p:cNvSpPr/>
          <p:nvPr/>
        </p:nvSpPr>
        <p:spPr>
          <a:xfrm>
            <a:off x="1626765" y="1600200"/>
            <a:ext cx="1726750" cy="762000"/>
          </a:xfrm>
          <a:prstGeom prst="rect">
            <a:avLst/>
          </a:prstGeom>
        </p:spPr>
        <p:style>
          <a:lnRef idx="3">
            <a:schemeClr val="lt1"/>
          </a:lnRef>
          <a:fillRef idx="1">
            <a:schemeClr val="accent3"/>
          </a:fillRef>
          <a:effectRef idx="1">
            <a:schemeClr val="accent3"/>
          </a:effectRef>
          <a:fontRef idx="minor">
            <a:schemeClr val="lt1"/>
          </a:fontRef>
        </p:style>
        <p:txBody>
          <a:bodyPr rtlCol="0" anchor="t" anchorCtr="0"/>
          <a:lstStyle/>
          <a:p>
            <a:pPr algn="ctr"/>
            <a:r>
              <a:rPr lang="en-US" dirty="0"/>
              <a:t>VMMS</a:t>
            </a:r>
            <a:endParaRPr lang="en-US" dirty="0"/>
          </a:p>
        </p:txBody>
      </p:sp>
      <p:sp>
        <p:nvSpPr>
          <p:cNvPr id="7" name="Rectangle 6"/>
          <p:cNvSpPr/>
          <p:nvPr/>
        </p:nvSpPr>
        <p:spPr>
          <a:xfrm>
            <a:off x="8229045" y="1600200"/>
            <a:ext cx="1726750" cy="762000"/>
          </a:xfrm>
          <a:prstGeom prst="rect">
            <a:avLst/>
          </a:prstGeom>
        </p:spPr>
        <p:style>
          <a:lnRef idx="3">
            <a:schemeClr val="lt1"/>
          </a:lnRef>
          <a:fillRef idx="1">
            <a:schemeClr val="accent3"/>
          </a:fillRef>
          <a:effectRef idx="1">
            <a:schemeClr val="accent3"/>
          </a:effectRef>
          <a:fontRef idx="minor">
            <a:schemeClr val="lt1"/>
          </a:fontRef>
        </p:style>
        <p:txBody>
          <a:bodyPr rtlCol="0" anchor="t" anchorCtr="0"/>
          <a:lstStyle/>
          <a:p>
            <a:pPr algn="ctr"/>
            <a:r>
              <a:rPr lang="en-US" dirty="0"/>
              <a:t>VMMS</a:t>
            </a:r>
            <a:endParaRPr lang="en-US" dirty="0"/>
          </a:p>
        </p:txBody>
      </p:sp>
      <p:sp>
        <p:nvSpPr>
          <p:cNvPr id="8" name="Rectangle 7"/>
          <p:cNvSpPr/>
          <p:nvPr/>
        </p:nvSpPr>
        <p:spPr>
          <a:xfrm>
            <a:off x="1626765" y="2667000"/>
            <a:ext cx="1726750" cy="762000"/>
          </a:xfrm>
          <a:prstGeom prst="rect">
            <a:avLst/>
          </a:prstGeom>
        </p:spPr>
        <p:style>
          <a:lnRef idx="3">
            <a:schemeClr val="lt1"/>
          </a:lnRef>
          <a:fillRef idx="1">
            <a:schemeClr val="accent4"/>
          </a:fillRef>
          <a:effectRef idx="1">
            <a:schemeClr val="accent4"/>
          </a:effectRef>
          <a:fontRef idx="minor">
            <a:schemeClr val="lt1"/>
          </a:fontRef>
        </p:style>
        <p:txBody>
          <a:bodyPr rtlCol="0" anchor="t" anchorCtr="0"/>
          <a:lstStyle/>
          <a:p>
            <a:pPr algn="ctr"/>
            <a:r>
              <a:rPr lang="en-US" dirty="0"/>
              <a:t>Virtual Machine</a:t>
            </a:r>
            <a:endParaRPr lang="en-US" dirty="0"/>
          </a:p>
        </p:txBody>
      </p:sp>
      <p:sp>
        <p:nvSpPr>
          <p:cNvPr id="9" name="Rectangle 8"/>
          <p:cNvSpPr/>
          <p:nvPr/>
        </p:nvSpPr>
        <p:spPr>
          <a:xfrm>
            <a:off x="1626765" y="3810000"/>
            <a:ext cx="1726750" cy="762000"/>
          </a:xfrm>
          <a:prstGeom prst="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en-US" dirty="0"/>
              <a:t>Virtual Hard Disks</a:t>
            </a:r>
            <a:endParaRPr lang="en-US" dirty="0"/>
          </a:p>
        </p:txBody>
      </p:sp>
      <p:sp>
        <p:nvSpPr>
          <p:cNvPr id="2" name="Left-Right Arrow 1"/>
          <p:cNvSpPr/>
          <p:nvPr/>
        </p:nvSpPr>
        <p:spPr>
          <a:xfrm>
            <a:off x="3658236" y="1738884"/>
            <a:ext cx="4367662" cy="484632"/>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a:t>LM Connection</a:t>
            </a:r>
            <a:endParaRPr lang="en-US" sz="1400" dirty="0"/>
          </a:p>
        </p:txBody>
      </p:sp>
      <p:sp>
        <p:nvSpPr>
          <p:cNvPr id="10" name="Right Arrow 9"/>
          <p:cNvSpPr/>
          <p:nvPr/>
        </p:nvSpPr>
        <p:spPr>
          <a:xfrm>
            <a:off x="3769044" y="3948684"/>
            <a:ext cx="4164515" cy="48463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a:t>Storage Migration</a:t>
            </a:r>
            <a:endParaRPr lang="en-US" sz="1400" dirty="0"/>
          </a:p>
        </p:txBody>
      </p:sp>
    </p:spTree>
    <p:extLst>
      <p:ext uri="{BB962C8B-B14F-4D97-AF65-F5344CB8AC3E}">
        <p14:creationId xmlns:p14="http://schemas.microsoft.com/office/powerpoint/2010/main" val="3690311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2045" y="990600"/>
            <a:ext cx="2539339" cy="4419600"/>
          </a:xfrm>
          <a:prstGeom prst="rect">
            <a:avLst/>
          </a:prstGeom>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dirty="0" err="1"/>
              <a:t>Hyper-V</a:t>
            </a:r>
            <a:r>
              <a:rPr lang="en-US" dirty="0"/>
              <a:t> Server 1</a:t>
            </a:r>
            <a:endParaRPr lang="en-US" dirty="0"/>
          </a:p>
        </p:txBody>
      </p:sp>
      <p:sp>
        <p:nvSpPr>
          <p:cNvPr id="5" name="Rectangle 4"/>
          <p:cNvSpPr/>
          <p:nvPr/>
        </p:nvSpPr>
        <p:spPr>
          <a:xfrm>
            <a:off x="7822751" y="990600"/>
            <a:ext cx="2539339" cy="4419600"/>
          </a:xfrm>
          <a:prstGeom prst="rect">
            <a:avLst/>
          </a:prstGeom>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dirty="0" err="1"/>
              <a:t>Hyper-V</a:t>
            </a:r>
            <a:r>
              <a:rPr lang="en-US" dirty="0"/>
              <a:t> Server 2</a:t>
            </a:r>
            <a:endParaRPr lang="en-US" dirty="0"/>
          </a:p>
        </p:txBody>
      </p:sp>
      <p:sp>
        <p:nvSpPr>
          <p:cNvPr id="6" name="Rectangle 5"/>
          <p:cNvSpPr/>
          <p:nvPr/>
        </p:nvSpPr>
        <p:spPr>
          <a:xfrm>
            <a:off x="1626765" y="1600200"/>
            <a:ext cx="1726750" cy="762000"/>
          </a:xfrm>
          <a:prstGeom prst="rect">
            <a:avLst/>
          </a:prstGeom>
        </p:spPr>
        <p:style>
          <a:lnRef idx="3">
            <a:schemeClr val="lt1"/>
          </a:lnRef>
          <a:fillRef idx="1">
            <a:schemeClr val="accent3"/>
          </a:fillRef>
          <a:effectRef idx="1">
            <a:schemeClr val="accent3"/>
          </a:effectRef>
          <a:fontRef idx="minor">
            <a:schemeClr val="lt1"/>
          </a:fontRef>
        </p:style>
        <p:txBody>
          <a:bodyPr rtlCol="0" anchor="t" anchorCtr="0"/>
          <a:lstStyle/>
          <a:p>
            <a:pPr algn="ctr"/>
            <a:r>
              <a:rPr lang="en-US" dirty="0"/>
              <a:t>VMMS</a:t>
            </a:r>
            <a:endParaRPr lang="en-US" dirty="0"/>
          </a:p>
        </p:txBody>
      </p:sp>
      <p:sp>
        <p:nvSpPr>
          <p:cNvPr id="7" name="Rectangle 6"/>
          <p:cNvSpPr/>
          <p:nvPr/>
        </p:nvSpPr>
        <p:spPr>
          <a:xfrm>
            <a:off x="8229045" y="1600200"/>
            <a:ext cx="1726750" cy="762000"/>
          </a:xfrm>
          <a:prstGeom prst="rect">
            <a:avLst/>
          </a:prstGeom>
        </p:spPr>
        <p:style>
          <a:lnRef idx="3">
            <a:schemeClr val="lt1"/>
          </a:lnRef>
          <a:fillRef idx="1">
            <a:schemeClr val="accent3"/>
          </a:fillRef>
          <a:effectRef idx="1">
            <a:schemeClr val="accent3"/>
          </a:effectRef>
          <a:fontRef idx="minor">
            <a:schemeClr val="lt1"/>
          </a:fontRef>
        </p:style>
        <p:txBody>
          <a:bodyPr rtlCol="0" anchor="t" anchorCtr="0"/>
          <a:lstStyle/>
          <a:p>
            <a:pPr algn="ctr"/>
            <a:r>
              <a:rPr lang="en-US" dirty="0"/>
              <a:t>VMMS</a:t>
            </a:r>
            <a:endParaRPr lang="en-US" dirty="0"/>
          </a:p>
        </p:txBody>
      </p:sp>
      <p:sp>
        <p:nvSpPr>
          <p:cNvPr id="8" name="Rectangle 7"/>
          <p:cNvSpPr/>
          <p:nvPr/>
        </p:nvSpPr>
        <p:spPr>
          <a:xfrm>
            <a:off x="1626765" y="2667000"/>
            <a:ext cx="1726750" cy="762000"/>
          </a:xfrm>
          <a:prstGeom prst="rect">
            <a:avLst/>
          </a:prstGeom>
        </p:spPr>
        <p:style>
          <a:lnRef idx="3">
            <a:schemeClr val="lt1"/>
          </a:lnRef>
          <a:fillRef idx="1">
            <a:schemeClr val="accent4"/>
          </a:fillRef>
          <a:effectRef idx="1">
            <a:schemeClr val="accent4"/>
          </a:effectRef>
          <a:fontRef idx="minor">
            <a:schemeClr val="lt1"/>
          </a:fontRef>
        </p:style>
        <p:txBody>
          <a:bodyPr rtlCol="0" anchor="t" anchorCtr="0"/>
          <a:lstStyle/>
          <a:p>
            <a:pPr algn="ctr"/>
            <a:r>
              <a:rPr lang="en-US" dirty="0"/>
              <a:t>Virtual Machine</a:t>
            </a:r>
            <a:endParaRPr lang="en-US" dirty="0"/>
          </a:p>
        </p:txBody>
      </p:sp>
      <p:sp>
        <p:nvSpPr>
          <p:cNvPr id="9" name="Rectangle 8"/>
          <p:cNvSpPr/>
          <p:nvPr/>
        </p:nvSpPr>
        <p:spPr>
          <a:xfrm>
            <a:off x="1626765" y="3810000"/>
            <a:ext cx="1726750" cy="762000"/>
          </a:xfrm>
          <a:prstGeom prst="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en-US" dirty="0"/>
              <a:t>Virtual Hard Disks</a:t>
            </a:r>
            <a:endParaRPr lang="en-US" dirty="0"/>
          </a:p>
        </p:txBody>
      </p:sp>
      <p:sp>
        <p:nvSpPr>
          <p:cNvPr id="2" name="Left-Right Arrow 1"/>
          <p:cNvSpPr/>
          <p:nvPr/>
        </p:nvSpPr>
        <p:spPr>
          <a:xfrm>
            <a:off x="3658236" y="1738884"/>
            <a:ext cx="4367662" cy="484632"/>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a:t>LM Connection</a:t>
            </a:r>
            <a:endParaRPr lang="en-US" sz="1400" dirty="0"/>
          </a:p>
        </p:txBody>
      </p:sp>
      <p:sp>
        <p:nvSpPr>
          <p:cNvPr id="11" name="Rectangle 10"/>
          <p:cNvSpPr/>
          <p:nvPr/>
        </p:nvSpPr>
        <p:spPr>
          <a:xfrm>
            <a:off x="8229045" y="3823993"/>
            <a:ext cx="1726750" cy="762000"/>
          </a:xfrm>
          <a:prstGeom prst="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en-US" dirty="0"/>
              <a:t>Virtual Hard Disks</a:t>
            </a:r>
            <a:endParaRPr lang="en-US" dirty="0"/>
          </a:p>
        </p:txBody>
      </p:sp>
      <p:sp>
        <p:nvSpPr>
          <p:cNvPr id="12" name="Left-Right Arrow 11"/>
          <p:cNvSpPr/>
          <p:nvPr/>
        </p:nvSpPr>
        <p:spPr>
          <a:xfrm>
            <a:off x="3658236" y="3962677"/>
            <a:ext cx="4367662" cy="484632"/>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a:t>Storage Mirror</a:t>
            </a:r>
            <a:endParaRPr lang="en-US" sz="1400" dirty="0"/>
          </a:p>
        </p:txBody>
      </p:sp>
    </p:spTree>
    <p:extLst>
      <p:ext uri="{BB962C8B-B14F-4D97-AF65-F5344CB8AC3E}">
        <p14:creationId xmlns:p14="http://schemas.microsoft.com/office/powerpoint/2010/main" val="1677050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2045" y="990600"/>
            <a:ext cx="2539339" cy="4419600"/>
          </a:xfrm>
          <a:prstGeom prst="rect">
            <a:avLst/>
          </a:prstGeom>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dirty="0" err="1"/>
              <a:t>Hyper-V</a:t>
            </a:r>
            <a:r>
              <a:rPr lang="en-US" dirty="0"/>
              <a:t> Server 1</a:t>
            </a:r>
            <a:endParaRPr lang="en-US" dirty="0"/>
          </a:p>
        </p:txBody>
      </p:sp>
      <p:sp>
        <p:nvSpPr>
          <p:cNvPr id="5" name="Rectangle 4"/>
          <p:cNvSpPr/>
          <p:nvPr/>
        </p:nvSpPr>
        <p:spPr>
          <a:xfrm>
            <a:off x="7822751" y="990600"/>
            <a:ext cx="2539339" cy="4419600"/>
          </a:xfrm>
          <a:prstGeom prst="rect">
            <a:avLst/>
          </a:prstGeom>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dirty="0" err="1"/>
              <a:t>Hyper-V</a:t>
            </a:r>
            <a:r>
              <a:rPr lang="en-US" dirty="0"/>
              <a:t> Server 2</a:t>
            </a:r>
            <a:endParaRPr lang="en-US" dirty="0"/>
          </a:p>
        </p:txBody>
      </p:sp>
      <p:sp>
        <p:nvSpPr>
          <p:cNvPr id="6" name="Rectangle 5"/>
          <p:cNvSpPr/>
          <p:nvPr/>
        </p:nvSpPr>
        <p:spPr>
          <a:xfrm>
            <a:off x="1626765" y="1600200"/>
            <a:ext cx="1726750" cy="762000"/>
          </a:xfrm>
          <a:prstGeom prst="rect">
            <a:avLst/>
          </a:prstGeom>
        </p:spPr>
        <p:style>
          <a:lnRef idx="3">
            <a:schemeClr val="lt1"/>
          </a:lnRef>
          <a:fillRef idx="1">
            <a:schemeClr val="accent3"/>
          </a:fillRef>
          <a:effectRef idx="1">
            <a:schemeClr val="accent3"/>
          </a:effectRef>
          <a:fontRef idx="minor">
            <a:schemeClr val="lt1"/>
          </a:fontRef>
        </p:style>
        <p:txBody>
          <a:bodyPr rtlCol="0" anchor="t" anchorCtr="0"/>
          <a:lstStyle/>
          <a:p>
            <a:pPr algn="ctr"/>
            <a:r>
              <a:rPr lang="en-US" dirty="0"/>
              <a:t>VMMS</a:t>
            </a:r>
            <a:endParaRPr lang="en-US" dirty="0"/>
          </a:p>
        </p:txBody>
      </p:sp>
      <p:sp>
        <p:nvSpPr>
          <p:cNvPr id="7" name="Rectangle 6"/>
          <p:cNvSpPr/>
          <p:nvPr/>
        </p:nvSpPr>
        <p:spPr>
          <a:xfrm>
            <a:off x="8229045" y="1600200"/>
            <a:ext cx="1726750" cy="762000"/>
          </a:xfrm>
          <a:prstGeom prst="rect">
            <a:avLst/>
          </a:prstGeom>
        </p:spPr>
        <p:style>
          <a:lnRef idx="3">
            <a:schemeClr val="lt1"/>
          </a:lnRef>
          <a:fillRef idx="1">
            <a:schemeClr val="accent3"/>
          </a:fillRef>
          <a:effectRef idx="1">
            <a:schemeClr val="accent3"/>
          </a:effectRef>
          <a:fontRef idx="minor">
            <a:schemeClr val="lt1"/>
          </a:fontRef>
        </p:style>
        <p:txBody>
          <a:bodyPr rtlCol="0" anchor="t" anchorCtr="0"/>
          <a:lstStyle/>
          <a:p>
            <a:pPr algn="ctr"/>
            <a:r>
              <a:rPr lang="en-US" dirty="0"/>
              <a:t>VMMS</a:t>
            </a:r>
            <a:endParaRPr lang="en-US" dirty="0"/>
          </a:p>
        </p:txBody>
      </p:sp>
      <p:sp>
        <p:nvSpPr>
          <p:cNvPr id="8" name="Rectangle 7"/>
          <p:cNvSpPr/>
          <p:nvPr/>
        </p:nvSpPr>
        <p:spPr>
          <a:xfrm>
            <a:off x="1626765" y="2667000"/>
            <a:ext cx="1726750" cy="762000"/>
          </a:xfrm>
          <a:prstGeom prst="rect">
            <a:avLst/>
          </a:prstGeom>
        </p:spPr>
        <p:style>
          <a:lnRef idx="3">
            <a:schemeClr val="lt1"/>
          </a:lnRef>
          <a:fillRef idx="1">
            <a:schemeClr val="accent4"/>
          </a:fillRef>
          <a:effectRef idx="1">
            <a:schemeClr val="accent4"/>
          </a:effectRef>
          <a:fontRef idx="minor">
            <a:schemeClr val="lt1"/>
          </a:fontRef>
        </p:style>
        <p:txBody>
          <a:bodyPr rtlCol="0" anchor="t" anchorCtr="0"/>
          <a:lstStyle/>
          <a:p>
            <a:pPr algn="ctr"/>
            <a:r>
              <a:rPr lang="en-US" dirty="0"/>
              <a:t>Virtual Machine</a:t>
            </a:r>
            <a:endParaRPr lang="en-US" dirty="0"/>
          </a:p>
        </p:txBody>
      </p:sp>
      <p:sp>
        <p:nvSpPr>
          <p:cNvPr id="9" name="Rectangle 8"/>
          <p:cNvSpPr/>
          <p:nvPr/>
        </p:nvSpPr>
        <p:spPr>
          <a:xfrm>
            <a:off x="1626765" y="3810000"/>
            <a:ext cx="1726750" cy="762000"/>
          </a:xfrm>
          <a:prstGeom prst="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en-US" dirty="0"/>
              <a:t>Virtual Hard Disks</a:t>
            </a:r>
            <a:endParaRPr lang="en-US" dirty="0"/>
          </a:p>
        </p:txBody>
      </p:sp>
      <p:sp>
        <p:nvSpPr>
          <p:cNvPr id="2" name="Left-Right Arrow 1"/>
          <p:cNvSpPr/>
          <p:nvPr/>
        </p:nvSpPr>
        <p:spPr>
          <a:xfrm>
            <a:off x="3658236" y="1738884"/>
            <a:ext cx="4367662" cy="484632"/>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a:t>LM Connection</a:t>
            </a:r>
            <a:endParaRPr lang="en-US" sz="1400" dirty="0"/>
          </a:p>
        </p:txBody>
      </p:sp>
      <p:sp>
        <p:nvSpPr>
          <p:cNvPr id="11" name="Rectangle 10"/>
          <p:cNvSpPr/>
          <p:nvPr/>
        </p:nvSpPr>
        <p:spPr>
          <a:xfrm>
            <a:off x="8229045" y="3823993"/>
            <a:ext cx="1726750" cy="762000"/>
          </a:xfrm>
          <a:prstGeom prst="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en-US" dirty="0"/>
              <a:t>Virtual Hard Disks</a:t>
            </a:r>
            <a:endParaRPr lang="en-US" dirty="0"/>
          </a:p>
        </p:txBody>
      </p:sp>
      <p:sp>
        <p:nvSpPr>
          <p:cNvPr id="12" name="Left-Right Arrow 11"/>
          <p:cNvSpPr/>
          <p:nvPr/>
        </p:nvSpPr>
        <p:spPr>
          <a:xfrm>
            <a:off x="3658236" y="3962677"/>
            <a:ext cx="4367662" cy="484632"/>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a:t>Storage Mirror</a:t>
            </a:r>
            <a:endParaRPr lang="en-US" sz="1400" dirty="0"/>
          </a:p>
        </p:txBody>
      </p:sp>
      <p:sp>
        <p:nvSpPr>
          <p:cNvPr id="13" name="Right Arrow 12"/>
          <p:cNvSpPr/>
          <p:nvPr/>
        </p:nvSpPr>
        <p:spPr>
          <a:xfrm>
            <a:off x="3796746" y="2805684"/>
            <a:ext cx="4164515" cy="48463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a:t>Live Migration</a:t>
            </a:r>
            <a:endParaRPr lang="en-US" sz="1400" dirty="0"/>
          </a:p>
        </p:txBody>
      </p:sp>
    </p:spTree>
    <p:extLst>
      <p:ext uri="{BB962C8B-B14F-4D97-AF65-F5344CB8AC3E}">
        <p14:creationId xmlns:p14="http://schemas.microsoft.com/office/powerpoint/2010/main" val="2341534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2045" y="990600"/>
            <a:ext cx="2539339" cy="4419600"/>
          </a:xfrm>
          <a:prstGeom prst="rect">
            <a:avLst/>
          </a:prstGeom>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dirty="0" err="1"/>
              <a:t>Hyper-V</a:t>
            </a:r>
            <a:r>
              <a:rPr lang="en-US" dirty="0"/>
              <a:t> Server 1</a:t>
            </a:r>
            <a:endParaRPr lang="en-US" dirty="0"/>
          </a:p>
        </p:txBody>
      </p:sp>
      <p:sp>
        <p:nvSpPr>
          <p:cNvPr id="5" name="Rectangle 4"/>
          <p:cNvSpPr/>
          <p:nvPr/>
        </p:nvSpPr>
        <p:spPr>
          <a:xfrm>
            <a:off x="7822751" y="990600"/>
            <a:ext cx="2539339" cy="4419600"/>
          </a:xfrm>
          <a:prstGeom prst="rect">
            <a:avLst/>
          </a:prstGeom>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dirty="0" err="1"/>
              <a:t>Hyper-V</a:t>
            </a:r>
            <a:r>
              <a:rPr lang="en-US" dirty="0"/>
              <a:t> Server 2</a:t>
            </a:r>
            <a:endParaRPr lang="en-US" dirty="0"/>
          </a:p>
        </p:txBody>
      </p:sp>
      <p:sp>
        <p:nvSpPr>
          <p:cNvPr id="6" name="Rectangle 5"/>
          <p:cNvSpPr/>
          <p:nvPr/>
        </p:nvSpPr>
        <p:spPr>
          <a:xfrm>
            <a:off x="1626765" y="1600200"/>
            <a:ext cx="1726750" cy="762000"/>
          </a:xfrm>
          <a:prstGeom prst="rect">
            <a:avLst/>
          </a:prstGeom>
        </p:spPr>
        <p:style>
          <a:lnRef idx="3">
            <a:schemeClr val="lt1"/>
          </a:lnRef>
          <a:fillRef idx="1">
            <a:schemeClr val="accent3"/>
          </a:fillRef>
          <a:effectRef idx="1">
            <a:schemeClr val="accent3"/>
          </a:effectRef>
          <a:fontRef idx="minor">
            <a:schemeClr val="lt1"/>
          </a:fontRef>
        </p:style>
        <p:txBody>
          <a:bodyPr rtlCol="0" anchor="t" anchorCtr="0"/>
          <a:lstStyle/>
          <a:p>
            <a:pPr algn="ctr"/>
            <a:r>
              <a:rPr lang="en-US" dirty="0"/>
              <a:t>VMMS</a:t>
            </a:r>
            <a:endParaRPr lang="en-US" dirty="0"/>
          </a:p>
        </p:txBody>
      </p:sp>
      <p:sp>
        <p:nvSpPr>
          <p:cNvPr id="7" name="Rectangle 6"/>
          <p:cNvSpPr/>
          <p:nvPr/>
        </p:nvSpPr>
        <p:spPr>
          <a:xfrm>
            <a:off x="8229045" y="1600200"/>
            <a:ext cx="1726750" cy="762000"/>
          </a:xfrm>
          <a:prstGeom prst="rect">
            <a:avLst/>
          </a:prstGeom>
        </p:spPr>
        <p:style>
          <a:lnRef idx="3">
            <a:schemeClr val="lt1"/>
          </a:lnRef>
          <a:fillRef idx="1">
            <a:schemeClr val="accent3"/>
          </a:fillRef>
          <a:effectRef idx="1">
            <a:schemeClr val="accent3"/>
          </a:effectRef>
          <a:fontRef idx="minor">
            <a:schemeClr val="lt1"/>
          </a:fontRef>
        </p:style>
        <p:txBody>
          <a:bodyPr rtlCol="0" anchor="t" anchorCtr="0"/>
          <a:lstStyle/>
          <a:p>
            <a:pPr algn="ctr"/>
            <a:r>
              <a:rPr lang="en-US" dirty="0"/>
              <a:t>VMMS</a:t>
            </a:r>
            <a:endParaRPr lang="en-US" dirty="0"/>
          </a:p>
        </p:txBody>
      </p:sp>
      <p:sp>
        <p:nvSpPr>
          <p:cNvPr id="8" name="Rectangle 7"/>
          <p:cNvSpPr/>
          <p:nvPr/>
        </p:nvSpPr>
        <p:spPr>
          <a:xfrm>
            <a:off x="8229045" y="2667000"/>
            <a:ext cx="1726750" cy="762000"/>
          </a:xfrm>
          <a:prstGeom prst="rect">
            <a:avLst/>
          </a:prstGeom>
        </p:spPr>
        <p:style>
          <a:lnRef idx="3">
            <a:schemeClr val="lt1"/>
          </a:lnRef>
          <a:fillRef idx="1">
            <a:schemeClr val="accent4"/>
          </a:fillRef>
          <a:effectRef idx="1">
            <a:schemeClr val="accent4"/>
          </a:effectRef>
          <a:fontRef idx="minor">
            <a:schemeClr val="lt1"/>
          </a:fontRef>
        </p:style>
        <p:txBody>
          <a:bodyPr rtlCol="0" anchor="t" anchorCtr="0"/>
          <a:lstStyle/>
          <a:p>
            <a:pPr algn="ctr"/>
            <a:r>
              <a:rPr lang="en-US" dirty="0"/>
              <a:t>Virtual Machine</a:t>
            </a:r>
            <a:endParaRPr lang="en-US" dirty="0"/>
          </a:p>
        </p:txBody>
      </p:sp>
      <p:sp>
        <p:nvSpPr>
          <p:cNvPr id="9" name="Rectangle 8"/>
          <p:cNvSpPr/>
          <p:nvPr/>
        </p:nvSpPr>
        <p:spPr>
          <a:xfrm>
            <a:off x="1626765" y="3810000"/>
            <a:ext cx="1726750" cy="762000"/>
          </a:xfrm>
          <a:prstGeom prst="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en-US" dirty="0"/>
              <a:t>Virtual Hard Disks</a:t>
            </a:r>
            <a:endParaRPr lang="en-US" dirty="0"/>
          </a:p>
        </p:txBody>
      </p:sp>
      <p:sp>
        <p:nvSpPr>
          <p:cNvPr id="2" name="Left-Right Arrow 1"/>
          <p:cNvSpPr/>
          <p:nvPr/>
        </p:nvSpPr>
        <p:spPr>
          <a:xfrm>
            <a:off x="3658236" y="1738884"/>
            <a:ext cx="4367662" cy="484632"/>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a:t>LM Connection</a:t>
            </a:r>
            <a:endParaRPr lang="en-US" sz="1400" dirty="0"/>
          </a:p>
        </p:txBody>
      </p:sp>
      <p:sp>
        <p:nvSpPr>
          <p:cNvPr id="11" name="Rectangle 10"/>
          <p:cNvSpPr/>
          <p:nvPr/>
        </p:nvSpPr>
        <p:spPr>
          <a:xfrm>
            <a:off x="8229045" y="3823993"/>
            <a:ext cx="1726750" cy="762000"/>
          </a:xfrm>
          <a:prstGeom prst="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en-US" dirty="0"/>
              <a:t>Virtual Hard Disks</a:t>
            </a:r>
            <a:endParaRPr lang="en-US" dirty="0"/>
          </a:p>
        </p:txBody>
      </p:sp>
      <p:sp>
        <p:nvSpPr>
          <p:cNvPr id="12" name="Left-Right Arrow 11"/>
          <p:cNvSpPr/>
          <p:nvPr/>
        </p:nvSpPr>
        <p:spPr>
          <a:xfrm>
            <a:off x="3658236" y="3962677"/>
            <a:ext cx="4367662" cy="484632"/>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a:t>Storage Mirror</a:t>
            </a:r>
            <a:endParaRPr lang="en-US" sz="1400" dirty="0"/>
          </a:p>
        </p:txBody>
      </p:sp>
      <p:sp>
        <p:nvSpPr>
          <p:cNvPr id="13" name="Right Arrow 12"/>
          <p:cNvSpPr/>
          <p:nvPr/>
        </p:nvSpPr>
        <p:spPr>
          <a:xfrm>
            <a:off x="3796746" y="2805684"/>
            <a:ext cx="4164515" cy="48463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a:t>Live Migration</a:t>
            </a:r>
            <a:endParaRPr lang="en-US" sz="1400" dirty="0"/>
          </a:p>
        </p:txBody>
      </p:sp>
    </p:spTree>
    <p:extLst>
      <p:ext uri="{BB962C8B-B14F-4D97-AF65-F5344CB8AC3E}">
        <p14:creationId xmlns:p14="http://schemas.microsoft.com/office/powerpoint/2010/main" val="2974106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2045" y="990600"/>
            <a:ext cx="2539339" cy="4419600"/>
          </a:xfrm>
          <a:prstGeom prst="rect">
            <a:avLst/>
          </a:prstGeom>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dirty="0" err="1"/>
              <a:t>Hyper-V</a:t>
            </a:r>
            <a:r>
              <a:rPr lang="en-US" dirty="0"/>
              <a:t> Server 1</a:t>
            </a:r>
            <a:endParaRPr lang="en-US" dirty="0"/>
          </a:p>
        </p:txBody>
      </p:sp>
      <p:sp>
        <p:nvSpPr>
          <p:cNvPr id="5" name="Rectangle 4"/>
          <p:cNvSpPr/>
          <p:nvPr/>
        </p:nvSpPr>
        <p:spPr>
          <a:xfrm>
            <a:off x="7822751" y="990600"/>
            <a:ext cx="2539339" cy="4419600"/>
          </a:xfrm>
          <a:prstGeom prst="rect">
            <a:avLst/>
          </a:prstGeom>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dirty="0" err="1"/>
              <a:t>Hyper-V</a:t>
            </a:r>
            <a:r>
              <a:rPr lang="en-US" dirty="0"/>
              <a:t> Server 2</a:t>
            </a:r>
            <a:endParaRPr lang="en-US" dirty="0"/>
          </a:p>
        </p:txBody>
      </p:sp>
      <p:sp>
        <p:nvSpPr>
          <p:cNvPr id="6" name="Rectangle 5"/>
          <p:cNvSpPr/>
          <p:nvPr/>
        </p:nvSpPr>
        <p:spPr>
          <a:xfrm>
            <a:off x="1626765" y="1600200"/>
            <a:ext cx="1726750" cy="762000"/>
          </a:xfrm>
          <a:prstGeom prst="rect">
            <a:avLst/>
          </a:prstGeom>
        </p:spPr>
        <p:style>
          <a:lnRef idx="3">
            <a:schemeClr val="lt1"/>
          </a:lnRef>
          <a:fillRef idx="1">
            <a:schemeClr val="accent3"/>
          </a:fillRef>
          <a:effectRef idx="1">
            <a:schemeClr val="accent3"/>
          </a:effectRef>
          <a:fontRef idx="minor">
            <a:schemeClr val="lt1"/>
          </a:fontRef>
        </p:style>
        <p:txBody>
          <a:bodyPr rtlCol="0" anchor="t" anchorCtr="0"/>
          <a:lstStyle/>
          <a:p>
            <a:pPr algn="ctr"/>
            <a:r>
              <a:rPr lang="en-US" dirty="0"/>
              <a:t>VMMS</a:t>
            </a:r>
            <a:endParaRPr lang="en-US" dirty="0"/>
          </a:p>
        </p:txBody>
      </p:sp>
      <p:sp>
        <p:nvSpPr>
          <p:cNvPr id="7" name="Rectangle 6"/>
          <p:cNvSpPr/>
          <p:nvPr/>
        </p:nvSpPr>
        <p:spPr>
          <a:xfrm>
            <a:off x="8229045" y="1600200"/>
            <a:ext cx="1726750" cy="762000"/>
          </a:xfrm>
          <a:prstGeom prst="rect">
            <a:avLst/>
          </a:prstGeom>
        </p:spPr>
        <p:style>
          <a:lnRef idx="3">
            <a:schemeClr val="lt1"/>
          </a:lnRef>
          <a:fillRef idx="1">
            <a:schemeClr val="accent3"/>
          </a:fillRef>
          <a:effectRef idx="1">
            <a:schemeClr val="accent3"/>
          </a:effectRef>
          <a:fontRef idx="minor">
            <a:schemeClr val="lt1"/>
          </a:fontRef>
        </p:style>
        <p:txBody>
          <a:bodyPr rtlCol="0" anchor="t" anchorCtr="0"/>
          <a:lstStyle/>
          <a:p>
            <a:pPr algn="ctr"/>
            <a:r>
              <a:rPr lang="en-US" dirty="0"/>
              <a:t>VMMS</a:t>
            </a:r>
            <a:endParaRPr lang="en-US" dirty="0"/>
          </a:p>
        </p:txBody>
      </p:sp>
      <p:sp>
        <p:nvSpPr>
          <p:cNvPr id="8" name="Rectangle 7"/>
          <p:cNvSpPr/>
          <p:nvPr/>
        </p:nvSpPr>
        <p:spPr>
          <a:xfrm>
            <a:off x="8229045" y="2667000"/>
            <a:ext cx="1726750" cy="762000"/>
          </a:xfrm>
          <a:prstGeom prst="rect">
            <a:avLst/>
          </a:prstGeom>
        </p:spPr>
        <p:style>
          <a:lnRef idx="3">
            <a:schemeClr val="lt1"/>
          </a:lnRef>
          <a:fillRef idx="1">
            <a:schemeClr val="accent4"/>
          </a:fillRef>
          <a:effectRef idx="1">
            <a:schemeClr val="accent4"/>
          </a:effectRef>
          <a:fontRef idx="minor">
            <a:schemeClr val="lt1"/>
          </a:fontRef>
        </p:style>
        <p:txBody>
          <a:bodyPr rtlCol="0" anchor="t" anchorCtr="0"/>
          <a:lstStyle/>
          <a:p>
            <a:pPr algn="ctr"/>
            <a:r>
              <a:rPr lang="en-US" dirty="0"/>
              <a:t>Virtual Machine</a:t>
            </a:r>
            <a:endParaRPr lang="en-US" dirty="0"/>
          </a:p>
        </p:txBody>
      </p:sp>
      <p:sp>
        <p:nvSpPr>
          <p:cNvPr id="9" name="Rectangle 8"/>
          <p:cNvSpPr/>
          <p:nvPr/>
        </p:nvSpPr>
        <p:spPr>
          <a:xfrm>
            <a:off x="1626765" y="3810000"/>
            <a:ext cx="1726750" cy="762000"/>
          </a:xfrm>
          <a:prstGeom prst="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en-US" dirty="0"/>
              <a:t>Virtual Hard Disks</a:t>
            </a:r>
            <a:endParaRPr lang="en-US" dirty="0"/>
          </a:p>
        </p:txBody>
      </p:sp>
      <p:sp>
        <p:nvSpPr>
          <p:cNvPr id="2" name="Left-Right Arrow 1"/>
          <p:cNvSpPr/>
          <p:nvPr/>
        </p:nvSpPr>
        <p:spPr>
          <a:xfrm>
            <a:off x="3658236" y="1738884"/>
            <a:ext cx="4367662" cy="484632"/>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a:t>LM Connection</a:t>
            </a:r>
            <a:endParaRPr lang="en-US" sz="1400" dirty="0"/>
          </a:p>
        </p:txBody>
      </p:sp>
      <p:sp>
        <p:nvSpPr>
          <p:cNvPr id="11" name="Rectangle 10"/>
          <p:cNvSpPr/>
          <p:nvPr/>
        </p:nvSpPr>
        <p:spPr>
          <a:xfrm>
            <a:off x="8229045" y="3823993"/>
            <a:ext cx="1726750" cy="762000"/>
          </a:xfrm>
          <a:prstGeom prst="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en-US" dirty="0"/>
              <a:t>Virtual Hard Disks</a:t>
            </a:r>
            <a:endParaRPr lang="en-US" dirty="0"/>
          </a:p>
        </p:txBody>
      </p:sp>
    </p:spTree>
    <p:extLst>
      <p:ext uri="{BB962C8B-B14F-4D97-AF65-F5344CB8AC3E}">
        <p14:creationId xmlns:p14="http://schemas.microsoft.com/office/powerpoint/2010/main" val="1590702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Agenda</a:t>
            </a:r>
            <a:endParaRPr lang="en-US" dirty="0"/>
          </a:p>
        </p:txBody>
      </p:sp>
      <p:sp>
        <p:nvSpPr>
          <p:cNvPr id="10" name="Text Placeholder 9"/>
          <p:cNvSpPr>
            <a:spLocks noGrp="1"/>
          </p:cNvSpPr>
          <p:nvPr>
            <p:ph type="body" sz="quarter" idx="10"/>
          </p:nvPr>
        </p:nvSpPr>
        <p:spPr>
          <a:xfrm>
            <a:off x="519248" y="1058333"/>
            <a:ext cx="10986952" cy="6358664"/>
          </a:xfrm>
        </p:spPr>
        <p:txBody>
          <a:bodyPr/>
          <a:lstStyle/>
          <a:p>
            <a:r>
              <a:rPr lang="en-US" sz="2400" dirty="0" smtClean="0"/>
              <a:t>Introduction and Architecture of Hyper-V</a:t>
            </a:r>
          </a:p>
          <a:p>
            <a:r>
              <a:rPr lang="en-US" sz="2400" dirty="0" smtClean="0"/>
              <a:t>High Availability</a:t>
            </a:r>
          </a:p>
          <a:p>
            <a:pPr lvl="1"/>
            <a:r>
              <a:rPr lang="en-US" sz="2000" dirty="0" smtClean="0"/>
              <a:t>Live Migration</a:t>
            </a:r>
          </a:p>
          <a:p>
            <a:pPr lvl="1"/>
            <a:r>
              <a:rPr lang="en-US" sz="2000" dirty="0" smtClean="0"/>
              <a:t>Storage Migration</a:t>
            </a:r>
          </a:p>
          <a:p>
            <a:pPr lvl="1"/>
            <a:r>
              <a:rPr lang="en-US" sz="2000" dirty="0" smtClean="0"/>
              <a:t>Live cloning</a:t>
            </a:r>
          </a:p>
          <a:p>
            <a:pPr lvl="1"/>
            <a:r>
              <a:rPr lang="en-US" sz="2000" dirty="0" smtClean="0"/>
              <a:t>Hyper-V Replica</a:t>
            </a:r>
          </a:p>
          <a:p>
            <a:pPr lvl="1"/>
            <a:r>
              <a:rPr lang="en-US" sz="2000" dirty="0" smtClean="0"/>
              <a:t>Application Clustering and Load balancing</a:t>
            </a:r>
          </a:p>
          <a:p>
            <a:r>
              <a:rPr lang="en-US" sz="2400" dirty="0" smtClean="0"/>
              <a:t>Other features</a:t>
            </a:r>
          </a:p>
          <a:p>
            <a:pPr lvl="1"/>
            <a:r>
              <a:rPr lang="en-US" sz="2000" dirty="0" smtClean="0"/>
              <a:t>New Generation Virtual Machines</a:t>
            </a:r>
          </a:p>
          <a:p>
            <a:pPr lvl="1"/>
            <a:r>
              <a:rPr lang="en-US" sz="2000" dirty="0" smtClean="0"/>
              <a:t>Dynamic RAM and Paging</a:t>
            </a:r>
          </a:p>
          <a:p>
            <a:pPr lvl="1"/>
            <a:r>
              <a:rPr lang="en-US" sz="2000" dirty="0" smtClean="0"/>
              <a:t>NIC Teaming</a:t>
            </a:r>
          </a:p>
          <a:p>
            <a:r>
              <a:rPr lang="en-US" sz="2800" dirty="0" smtClean="0"/>
              <a:t>Licensing</a:t>
            </a:r>
          </a:p>
          <a:p>
            <a:r>
              <a:rPr lang="en-US" sz="2400" dirty="0" smtClean="0"/>
              <a:t>Project Architecture</a:t>
            </a:r>
          </a:p>
          <a:p>
            <a:pPr lvl="1"/>
            <a:endParaRPr lang="en-US" sz="2000" dirty="0" smtClean="0"/>
          </a:p>
          <a:p>
            <a:endParaRPr lang="en-US" sz="2400" dirty="0" smtClean="0"/>
          </a:p>
          <a:p>
            <a:pPr lvl="1"/>
            <a:endParaRPr lang="en-US" sz="2000" dirty="0" smtClean="0"/>
          </a:p>
          <a:p>
            <a:endParaRPr lang="en-US" sz="2400" dirty="0"/>
          </a:p>
        </p:txBody>
      </p:sp>
    </p:spTree>
    <p:extLst>
      <p:ext uri="{BB962C8B-B14F-4D97-AF65-F5344CB8AC3E}">
        <p14:creationId xmlns:p14="http://schemas.microsoft.com/office/powerpoint/2010/main" val="88700141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2045" y="990600"/>
            <a:ext cx="2539339" cy="4419600"/>
          </a:xfrm>
          <a:prstGeom prst="rect">
            <a:avLst/>
          </a:prstGeom>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dirty="0" err="1"/>
              <a:t>Hyper-V</a:t>
            </a:r>
            <a:r>
              <a:rPr lang="en-US" dirty="0"/>
              <a:t> Server 1</a:t>
            </a:r>
            <a:endParaRPr lang="en-US" dirty="0"/>
          </a:p>
        </p:txBody>
      </p:sp>
      <p:sp>
        <p:nvSpPr>
          <p:cNvPr id="5" name="Rectangle 4"/>
          <p:cNvSpPr/>
          <p:nvPr/>
        </p:nvSpPr>
        <p:spPr>
          <a:xfrm>
            <a:off x="7822751" y="990600"/>
            <a:ext cx="2539339" cy="4419600"/>
          </a:xfrm>
          <a:prstGeom prst="rect">
            <a:avLst/>
          </a:prstGeom>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dirty="0" err="1"/>
              <a:t>Hyper-V</a:t>
            </a:r>
            <a:r>
              <a:rPr lang="en-US" dirty="0"/>
              <a:t> Server 2</a:t>
            </a:r>
            <a:endParaRPr lang="en-US" dirty="0"/>
          </a:p>
        </p:txBody>
      </p:sp>
      <p:sp>
        <p:nvSpPr>
          <p:cNvPr id="6" name="Rectangle 5"/>
          <p:cNvSpPr/>
          <p:nvPr/>
        </p:nvSpPr>
        <p:spPr>
          <a:xfrm>
            <a:off x="1626765" y="1600200"/>
            <a:ext cx="1726750" cy="762000"/>
          </a:xfrm>
          <a:prstGeom prst="rect">
            <a:avLst/>
          </a:prstGeom>
        </p:spPr>
        <p:style>
          <a:lnRef idx="3">
            <a:schemeClr val="lt1"/>
          </a:lnRef>
          <a:fillRef idx="1">
            <a:schemeClr val="accent3"/>
          </a:fillRef>
          <a:effectRef idx="1">
            <a:schemeClr val="accent3"/>
          </a:effectRef>
          <a:fontRef idx="minor">
            <a:schemeClr val="lt1"/>
          </a:fontRef>
        </p:style>
        <p:txBody>
          <a:bodyPr rtlCol="0" anchor="t" anchorCtr="0"/>
          <a:lstStyle/>
          <a:p>
            <a:pPr algn="ctr"/>
            <a:r>
              <a:rPr lang="en-US" dirty="0"/>
              <a:t>VMMS</a:t>
            </a:r>
            <a:endParaRPr lang="en-US" dirty="0"/>
          </a:p>
        </p:txBody>
      </p:sp>
      <p:sp>
        <p:nvSpPr>
          <p:cNvPr id="7" name="Rectangle 6"/>
          <p:cNvSpPr/>
          <p:nvPr/>
        </p:nvSpPr>
        <p:spPr>
          <a:xfrm>
            <a:off x="8229045" y="1600200"/>
            <a:ext cx="1726750" cy="762000"/>
          </a:xfrm>
          <a:prstGeom prst="rect">
            <a:avLst/>
          </a:prstGeom>
        </p:spPr>
        <p:style>
          <a:lnRef idx="3">
            <a:schemeClr val="lt1"/>
          </a:lnRef>
          <a:fillRef idx="1">
            <a:schemeClr val="accent3"/>
          </a:fillRef>
          <a:effectRef idx="1">
            <a:schemeClr val="accent3"/>
          </a:effectRef>
          <a:fontRef idx="minor">
            <a:schemeClr val="lt1"/>
          </a:fontRef>
        </p:style>
        <p:txBody>
          <a:bodyPr rtlCol="0" anchor="t" anchorCtr="0"/>
          <a:lstStyle/>
          <a:p>
            <a:pPr algn="ctr"/>
            <a:r>
              <a:rPr lang="en-US" dirty="0"/>
              <a:t>VMMS</a:t>
            </a:r>
            <a:endParaRPr lang="en-US" dirty="0"/>
          </a:p>
        </p:txBody>
      </p:sp>
      <p:sp>
        <p:nvSpPr>
          <p:cNvPr id="8" name="Rectangle 7"/>
          <p:cNvSpPr/>
          <p:nvPr/>
        </p:nvSpPr>
        <p:spPr>
          <a:xfrm>
            <a:off x="8229045" y="2667000"/>
            <a:ext cx="1726750" cy="762000"/>
          </a:xfrm>
          <a:prstGeom prst="rect">
            <a:avLst/>
          </a:prstGeom>
        </p:spPr>
        <p:style>
          <a:lnRef idx="3">
            <a:schemeClr val="lt1"/>
          </a:lnRef>
          <a:fillRef idx="1">
            <a:schemeClr val="accent4"/>
          </a:fillRef>
          <a:effectRef idx="1">
            <a:schemeClr val="accent4"/>
          </a:effectRef>
          <a:fontRef idx="minor">
            <a:schemeClr val="lt1"/>
          </a:fontRef>
        </p:style>
        <p:txBody>
          <a:bodyPr rtlCol="0" anchor="t" anchorCtr="0"/>
          <a:lstStyle/>
          <a:p>
            <a:pPr algn="ctr"/>
            <a:r>
              <a:rPr lang="en-US" dirty="0"/>
              <a:t>Virtual Machine</a:t>
            </a:r>
            <a:endParaRPr lang="en-US" dirty="0"/>
          </a:p>
        </p:txBody>
      </p:sp>
      <p:sp>
        <p:nvSpPr>
          <p:cNvPr id="2" name="Left-Right Arrow 1"/>
          <p:cNvSpPr/>
          <p:nvPr/>
        </p:nvSpPr>
        <p:spPr>
          <a:xfrm>
            <a:off x="3658236" y="1738884"/>
            <a:ext cx="4367662" cy="484632"/>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a:t>LM Connection</a:t>
            </a:r>
            <a:endParaRPr lang="en-US" sz="1400" dirty="0"/>
          </a:p>
        </p:txBody>
      </p:sp>
      <p:sp>
        <p:nvSpPr>
          <p:cNvPr id="11" name="Rectangle 10"/>
          <p:cNvSpPr/>
          <p:nvPr/>
        </p:nvSpPr>
        <p:spPr>
          <a:xfrm>
            <a:off x="8229045" y="3823993"/>
            <a:ext cx="1726750" cy="762000"/>
          </a:xfrm>
          <a:prstGeom prst="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en-US" dirty="0"/>
              <a:t>Virtual Hard Disks</a:t>
            </a:r>
            <a:endParaRPr lang="en-US" dirty="0"/>
          </a:p>
        </p:txBody>
      </p:sp>
    </p:spTree>
    <p:extLst>
      <p:ext uri="{BB962C8B-B14F-4D97-AF65-F5344CB8AC3E}">
        <p14:creationId xmlns:p14="http://schemas.microsoft.com/office/powerpoint/2010/main" val="2834233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2045" y="990600"/>
            <a:ext cx="2539339" cy="4419600"/>
          </a:xfrm>
          <a:prstGeom prst="rect">
            <a:avLst/>
          </a:prstGeom>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dirty="0" err="1"/>
              <a:t>Hyper-V</a:t>
            </a:r>
            <a:r>
              <a:rPr lang="en-US" dirty="0"/>
              <a:t> Server 1</a:t>
            </a:r>
            <a:endParaRPr lang="en-US" dirty="0"/>
          </a:p>
        </p:txBody>
      </p:sp>
      <p:sp>
        <p:nvSpPr>
          <p:cNvPr id="5" name="Rectangle 4"/>
          <p:cNvSpPr/>
          <p:nvPr/>
        </p:nvSpPr>
        <p:spPr>
          <a:xfrm>
            <a:off x="7822751" y="990600"/>
            <a:ext cx="2539339" cy="4419600"/>
          </a:xfrm>
          <a:prstGeom prst="rect">
            <a:avLst/>
          </a:prstGeom>
        </p:spPr>
        <p:style>
          <a:lnRef idx="3">
            <a:schemeClr val="lt1"/>
          </a:lnRef>
          <a:fillRef idx="1">
            <a:schemeClr val="accent1"/>
          </a:fillRef>
          <a:effectRef idx="1">
            <a:schemeClr val="accent1"/>
          </a:effectRef>
          <a:fontRef idx="minor">
            <a:schemeClr val="lt1"/>
          </a:fontRef>
        </p:style>
        <p:txBody>
          <a:bodyPr rtlCol="0" anchor="t" anchorCtr="0"/>
          <a:lstStyle/>
          <a:p>
            <a:pPr algn="ctr"/>
            <a:r>
              <a:rPr lang="en-US" dirty="0" err="1"/>
              <a:t>Hyper-V</a:t>
            </a:r>
            <a:r>
              <a:rPr lang="en-US" dirty="0"/>
              <a:t> Server 2</a:t>
            </a:r>
            <a:endParaRPr lang="en-US" dirty="0"/>
          </a:p>
        </p:txBody>
      </p:sp>
      <p:sp>
        <p:nvSpPr>
          <p:cNvPr id="6" name="Rectangle 5"/>
          <p:cNvSpPr/>
          <p:nvPr/>
        </p:nvSpPr>
        <p:spPr>
          <a:xfrm>
            <a:off x="1626765" y="1600200"/>
            <a:ext cx="1726750" cy="762000"/>
          </a:xfrm>
          <a:prstGeom prst="rect">
            <a:avLst/>
          </a:prstGeom>
        </p:spPr>
        <p:style>
          <a:lnRef idx="3">
            <a:schemeClr val="lt1"/>
          </a:lnRef>
          <a:fillRef idx="1">
            <a:schemeClr val="accent3"/>
          </a:fillRef>
          <a:effectRef idx="1">
            <a:schemeClr val="accent3"/>
          </a:effectRef>
          <a:fontRef idx="minor">
            <a:schemeClr val="lt1"/>
          </a:fontRef>
        </p:style>
        <p:txBody>
          <a:bodyPr rtlCol="0" anchor="t" anchorCtr="0"/>
          <a:lstStyle/>
          <a:p>
            <a:pPr algn="ctr"/>
            <a:r>
              <a:rPr lang="en-US" dirty="0"/>
              <a:t>VMMS</a:t>
            </a:r>
            <a:endParaRPr lang="en-US" dirty="0"/>
          </a:p>
        </p:txBody>
      </p:sp>
      <p:sp>
        <p:nvSpPr>
          <p:cNvPr id="7" name="Rectangle 6"/>
          <p:cNvSpPr/>
          <p:nvPr/>
        </p:nvSpPr>
        <p:spPr>
          <a:xfrm>
            <a:off x="8229045" y="1600200"/>
            <a:ext cx="1726750" cy="762000"/>
          </a:xfrm>
          <a:prstGeom prst="rect">
            <a:avLst/>
          </a:prstGeom>
        </p:spPr>
        <p:style>
          <a:lnRef idx="3">
            <a:schemeClr val="lt1"/>
          </a:lnRef>
          <a:fillRef idx="1">
            <a:schemeClr val="accent3"/>
          </a:fillRef>
          <a:effectRef idx="1">
            <a:schemeClr val="accent3"/>
          </a:effectRef>
          <a:fontRef idx="minor">
            <a:schemeClr val="lt1"/>
          </a:fontRef>
        </p:style>
        <p:txBody>
          <a:bodyPr rtlCol="0" anchor="t" anchorCtr="0"/>
          <a:lstStyle/>
          <a:p>
            <a:pPr algn="ctr"/>
            <a:r>
              <a:rPr lang="en-US" dirty="0"/>
              <a:t>VMMS</a:t>
            </a:r>
            <a:endParaRPr lang="en-US" dirty="0"/>
          </a:p>
        </p:txBody>
      </p:sp>
      <p:sp>
        <p:nvSpPr>
          <p:cNvPr id="8" name="Rectangle 7"/>
          <p:cNvSpPr/>
          <p:nvPr/>
        </p:nvSpPr>
        <p:spPr>
          <a:xfrm>
            <a:off x="8229045" y="2667000"/>
            <a:ext cx="1726750" cy="762000"/>
          </a:xfrm>
          <a:prstGeom prst="rect">
            <a:avLst/>
          </a:prstGeom>
        </p:spPr>
        <p:style>
          <a:lnRef idx="3">
            <a:schemeClr val="lt1"/>
          </a:lnRef>
          <a:fillRef idx="1">
            <a:schemeClr val="accent4"/>
          </a:fillRef>
          <a:effectRef idx="1">
            <a:schemeClr val="accent4"/>
          </a:effectRef>
          <a:fontRef idx="minor">
            <a:schemeClr val="lt1"/>
          </a:fontRef>
        </p:style>
        <p:txBody>
          <a:bodyPr rtlCol="0" anchor="t" anchorCtr="0"/>
          <a:lstStyle/>
          <a:p>
            <a:pPr algn="ctr"/>
            <a:r>
              <a:rPr lang="en-US" dirty="0"/>
              <a:t>Virtual Machine</a:t>
            </a:r>
            <a:endParaRPr lang="en-US" dirty="0"/>
          </a:p>
        </p:txBody>
      </p:sp>
      <p:sp>
        <p:nvSpPr>
          <p:cNvPr id="11" name="Rectangle 10"/>
          <p:cNvSpPr/>
          <p:nvPr/>
        </p:nvSpPr>
        <p:spPr>
          <a:xfrm>
            <a:off x="8229045" y="3823993"/>
            <a:ext cx="1726750" cy="762000"/>
          </a:xfrm>
          <a:prstGeom prst="rect">
            <a:avLst/>
          </a:prstGeom>
        </p:spPr>
        <p:style>
          <a:lnRef idx="3">
            <a:schemeClr val="lt1"/>
          </a:lnRef>
          <a:fillRef idx="1">
            <a:schemeClr val="accent5"/>
          </a:fillRef>
          <a:effectRef idx="1">
            <a:schemeClr val="accent5"/>
          </a:effectRef>
          <a:fontRef idx="minor">
            <a:schemeClr val="lt1"/>
          </a:fontRef>
        </p:style>
        <p:txBody>
          <a:bodyPr rtlCol="0" anchor="t" anchorCtr="0"/>
          <a:lstStyle/>
          <a:p>
            <a:pPr algn="ctr"/>
            <a:r>
              <a:rPr lang="en-US" dirty="0"/>
              <a:t>Virtual Hard Disks</a:t>
            </a:r>
            <a:endParaRPr lang="en-US" dirty="0"/>
          </a:p>
        </p:txBody>
      </p:sp>
    </p:spTree>
    <p:extLst>
      <p:ext uri="{BB962C8B-B14F-4D97-AF65-F5344CB8AC3E}">
        <p14:creationId xmlns:p14="http://schemas.microsoft.com/office/powerpoint/2010/main" val="1978820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Agenda</a:t>
            </a:r>
            <a:endParaRPr lang="en-US" dirty="0"/>
          </a:p>
        </p:txBody>
      </p:sp>
      <p:sp>
        <p:nvSpPr>
          <p:cNvPr id="2" name="Subtitle 1"/>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smtClean="0"/>
              <a:t>Storage Migration</a:t>
            </a:r>
            <a:endParaRPr lang="en-US" dirty="0"/>
          </a:p>
        </p:txBody>
      </p:sp>
    </p:spTree>
    <p:extLst>
      <p:ext uri="{BB962C8B-B14F-4D97-AF65-F5344CB8AC3E}">
        <p14:creationId xmlns:p14="http://schemas.microsoft.com/office/powerpoint/2010/main" val="1586726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Storage Migration</a:t>
            </a:r>
            <a:endParaRPr lang="en-US" dirty="0"/>
          </a:p>
        </p:txBody>
      </p:sp>
      <p:sp>
        <p:nvSpPr>
          <p:cNvPr id="12" name="Content Placeholder 11"/>
          <p:cNvSpPr>
            <a:spLocks noGrp="1"/>
          </p:cNvSpPr>
          <p:nvPr>
            <p:ph type="body" sz="quarter" idx="10"/>
          </p:nvPr>
        </p:nvSpPr>
        <p:spPr>
          <a:xfrm>
            <a:off x="519248" y="1447800"/>
            <a:ext cx="11151917" cy="3865674"/>
          </a:xfrm>
        </p:spPr>
        <p:txBody>
          <a:bodyPr/>
          <a:lstStyle/>
          <a:p>
            <a:r>
              <a:rPr lang="en-US" dirty="0" smtClean="0"/>
              <a:t>Move any part of a running virtual machine with no need to turn it off</a:t>
            </a:r>
          </a:p>
          <a:p>
            <a:pPr lvl="1"/>
            <a:r>
              <a:rPr lang="en-US" dirty="0" smtClean="0"/>
              <a:t>VHDs</a:t>
            </a:r>
          </a:p>
          <a:p>
            <a:pPr lvl="1"/>
            <a:r>
              <a:rPr lang="en-US" dirty="0" err="1" smtClean="0"/>
              <a:t>Config</a:t>
            </a:r>
            <a:r>
              <a:rPr lang="en-US" dirty="0" smtClean="0"/>
              <a:t> files</a:t>
            </a:r>
          </a:p>
          <a:p>
            <a:pPr lvl="1"/>
            <a:r>
              <a:rPr lang="en-US" dirty="0" smtClean="0"/>
              <a:t>Snapshots</a:t>
            </a:r>
          </a:p>
          <a:p>
            <a:pPr lvl="1"/>
            <a:r>
              <a:rPr lang="en-US" dirty="0" smtClean="0"/>
              <a:t>Etc…</a:t>
            </a:r>
          </a:p>
          <a:p>
            <a:r>
              <a:rPr lang="en-US" dirty="0" smtClean="0"/>
              <a:t>Perform storage upgrades with no downtime</a:t>
            </a:r>
          </a:p>
          <a:p>
            <a:r>
              <a:rPr lang="en-US" dirty="0" smtClean="0"/>
              <a:t>Respond to I/O bottlenecks with no downtime</a:t>
            </a:r>
            <a:endParaRPr lang="en-US" dirty="0"/>
          </a:p>
        </p:txBody>
      </p:sp>
    </p:spTree>
    <p:extLst>
      <p:ext uri="{BB962C8B-B14F-4D97-AF65-F5344CB8AC3E}">
        <p14:creationId xmlns:p14="http://schemas.microsoft.com/office/powerpoint/2010/main" val="39544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945556" y="1371600"/>
            <a:ext cx="4648559" cy="3124200"/>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Hyper-V</a:t>
            </a:r>
          </a:p>
        </p:txBody>
      </p:sp>
      <p:sp>
        <p:nvSpPr>
          <p:cNvPr id="20" name="Rounded Rectangle 19"/>
          <p:cNvSpPr/>
          <p:nvPr/>
        </p:nvSpPr>
        <p:spPr bwMode="auto">
          <a:xfrm>
            <a:off x="4742967" y="3276600"/>
            <a:ext cx="3208866" cy="854266"/>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VHD Software</a:t>
            </a:r>
          </a:p>
        </p:txBody>
      </p:sp>
      <p:sp>
        <p:nvSpPr>
          <p:cNvPr id="6" name="Title 5"/>
          <p:cNvSpPr>
            <a:spLocks noGrp="1"/>
          </p:cNvSpPr>
          <p:nvPr>
            <p:ph type="title"/>
          </p:nvPr>
        </p:nvSpPr>
        <p:spPr/>
        <p:txBody>
          <a:bodyPr/>
          <a:lstStyle/>
          <a:p>
            <a:r>
              <a:rPr lang="en-US" dirty="0" smtClean="0"/>
              <a:t>Storage Migration Architecture</a:t>
            </a:r>
            <a:endParaRPr lang="en-US" dirty="0"/>
          </a:p>
        </p:txBody>
      </p:sp>
      <p:sp>
        <p:nvSpPr>
          <p:cNvPr id="2" name="Rounded Rectangle 1"/>
          <p:cNvSpPr/>
          <p:nvPr/>
        </p:nvSpPr>
        <p:spPr bwMode="auto">
          <a:xfrm>
            <a:off x="4718229" y="2286000"/>
            <a:ext cx="3208866" cy="854266"/>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Virtual Machine</a:t>
            </a:r>
          </a:p>
        </p:txBody>
      </p:sp>
      <p:sp>
        <p:nvSpPr>
          <p:cNvPr id="18" name="Can 17"/>
          <p:cNvSpPr/>
          <p:nvPr/>
        </p:nvSpPr>
        <p:spPr>
          <a:xfrm>
            <a:off x="3505200" y="5168036"/>
            <a:ext cx="2743200" cy="1258432"/>
          </a:xfrm>
          <a:prstGeom prst="ca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dirty="0">
                <a:solidFill>
                  <a:schemeClr val="bg1"/>
                </a:solidFill>
              </a:rPr>
              <a:t>   </a:t>
            </a:r>
          </a:p>
          <a:p>
            <a:pPr algn="ctr"/>
            <a:endParaRPr lang="en-US" sz="1200" dirty="0">
              <a:solidFill>
                <a:schemeClr val="bg1"/>
              </a:solidFill>
            </a:endParaRPr>
          </a:p>
        </p:txBody>
      </p:sp>
      <p:sp>
        <p:nvSpPr>
          <p:cNvPr id="21" name="Can 20"/>
          <p:cNvSpPr/>
          <p:nvPr/>
        </p:nvSpPr>
        <p:spPr>
          <a:xfrm>
            <a:off x="6461484" y="5168036"/>
            <a:ext cx="2528401" cy="1258432"/>
          </a:xfrm>
          <a:prstGeom prst="can">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200">
              <a:solidFill>
                <a:schemeClr val="bg1"/>
              </a:solidFill>
            </a:endParaRPr>
          </a:p>
        </p:txBody>
      </p:sp>
      <p:sp>
        <p:nvSpPr>
          <p:cNvPr id="22" name="TextBox 21"/>
          <p:cNvSpPr txBox="1"/>
          <p:nvPr/>
        </p:nvSpPr>
        <p:spPr>
          <a:xfrm>
            <a:off x="3886200" y="5969914"/>
            <a:ext cx="1934632" cy="430887"/>
          </a:xfrm>
          <a:prstGeom prst="rect">
            <a:avLst/>
          </a:prstGeom>
          <a:noFill/>
        </p:spPr>
        <p:txBody>
          <a:bodyPr wrap="none" rtlCol="0">
            <a:spAutoFit/>
          </a:bodyPr>
          <a:lstStyle/>
          <a:p>
            <a:r>
              <a:rPr lang="en-US" sz="2200" dirty="0">
                <a:latin typeface="+mj-lt"/>
              </a:rPr>
              <a:t>Source Device</a:t>
            </a:r>
          </a:p>
        </p:txBody>
      </p:sp>
      <p:sp>
        <p:nvSpPr>
          <p:cNvPr id="23" name="TextBox 22"/>
          <p:cNvSpPr txBox="1"/>
          <p:nvPr/>
        </p:nvSpPr>
        <p:spPr>
          <a:xfrm>
            <a:off x="6477659" y="5943601"/>
            <a:ext cx="2512226" cy="430887"/>
          </a:xfrm>
          <a:prstGeom prst="rect">
            <a:avLst/>
          </a:prstGeom>
          <a:noFill/>
        </p:spPr>
        <p:txBody>
          <a:bodyPr wrap="none" rtlCol="0">
            <a:spAutoFit/>
          </a:bodyPr>
          <a:lstStyle/>
          <a:p>
            <a:r>
              <a:rPr lang="en-US" sz="2200" dirty="0">
                <a:latin typeface="+mj-lt"/>
              </a:rPr>
              <a:t>Destination Device</a:t>
            </a:r>
          </a:p>
        </p:txBody>
      </p:sp>
      <p:sp>
        <p:nvSpPr>
          <p:cNvPr id="26" name="Can 25"/>
          <p:cNvSpPr/>
          <p:nvPr/>
        </p:nvSpPr>
        <p:spPr>
          <a:xfrm>
            <a:off x="4800600" y="5605195"/>
            <a:ext cx="735572" cy="384117"/>
          </a:xfrm>
          <a:prstGeom prst="can">
            <a:avLst/>
          </a:prstGeom>
        </p:spPr>
        <p:style>
          <a:lnRef idx="3">
            <a:schemeClr val="lt1"/>
          </a:lnRef>
          <a:fillRef idx="1">
            <a:schemeClr val="accent4"/>
          </a:fillRef>
          <a:effectRef idx="1">
            <a:schemeClr val="accent4"/>
          </a:effectRef>
          <a:fontRef idx="minor">
            <a:schemeClr val="lt1"/>
          </a:fontRef>
        </p:style>
        <p:txBody>
          <a:bodyPr rtlCol="0" anchor="t"/>
          <a:lstStyle/>
          <a:p>
            <a:pPr algn="ctr"/>
            <a:r>
              <a:rPr lang="en-US" sz="1200" dirty="0"/>
              <a:t>VHD</a:t>
            </a:r>
          </a:p>
        </p:txBody>
      </p:sp>
      <p:cxnSp>
        <p:nvCxnSpPr>
          <p:cNvPr id="24" name="Straight Arrow Connector 23"/>
          <p:cNvCxnSpPr/>
          <p:nvPr/>
        </p:nvCxnSpPr>
        <p:spPr>
          <a:xfrm>
            <a:off x="5151562" y="2749503"/>
            <a:ext cx="30056" cy="2950439"/>
          </a:xfrm>
          <a:prstGeom prst="straightConnector1">
            <a:avLst/>
          </a:prstGeom>
          <a:ln>
            <a:headEnd type="arrow" w="med" len="med"/>
            <a:tailEnd type="arrow"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085068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945556" y="1371600"/>
            <a:ext cx="4648559" cy="3124200"/>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Hyper-V</a:t>
            </a:r>
          </a:p>
        </p:txBody>
      </p:sp>
      <p:sp>
        <p:nvSpPr>
          <p:cNvPr id="20" name="Rounded Rectangle 19"/>
          <p:cNvSpPr/>
          <p:nvPr/>
        </p:nvSpPr>
        <p:spPr bwMode="auto">
          <a:xfrm>
            <a:off x="4742967" y="3276600"/>
            <a:ext cx="3208866" cy="854266"/>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VHD Software</a:t>
            </a:r>
          </a:p>
        </p:txBody>
      </p:sp>
      <p:sp>
        <p:nvSpPr>
          <p:cNvPr id="6" name="Title 5"/>
          <p:cNvSpPr>
            <a:spLocks noGrp="1"/>
          </p:cNvSpPr>
          <p:nvPr>
            <p:ph type="title"/>
          </p:nvPr>
        </p:nvSpPr>
        <p:spPr/>
        <p:txBody>
          <a:bodyPr/>
          <a:lstStyle/>
          <a:p>
            <a:r>
              <a:rPr lang="en-US" dirty="0" smtClean="0"/>
              <a:t>Storage Migration Architecture</a:t>
            </a:r>
            <a:endParaRPr lang="en-US" dirty="0"/>
          </a:p>
        </p:txBody>
      </p:sp>
      <p:sp>
        <p:nvSpPr>
          <p:cNvPr id="2" name="Rounded Rectangle 1"/>
          <p:cNvSpPr/>
          <p:nvPr/>
        </p:nvSpPr>
        <p:spPr bwMode="auto">
          <a:xfrm>
            <a:off x="4718229" y="2286000"/>
            <a:ext cx="3208866" cy="854266"/>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Virtual Machine</a:t>
            </a:r>
          </a:p>
        </p:txBody>
      </p:sp>
      <p:grpSp>
        <p:nvGrpSpPr>
          <p:cNvPr id="29" name="Group 28"/>
          <p:cNvGrpSpPr/>
          <p:nvPr/>
        </p:nvGrpSpPr>
        <p:grpSpPr>
          <a:xfrm>
            <a:off x="3505201" y="2749502"/>
            <a:ext cx="5484685" cy="3676966"/>
            <a:chOff x="2329339" y="2399867"/>
            <a:chExt cx="4623565" cy="3784982"/>
          </a:xfrm>
        </p:grpSpPr>
        <p:sp>
          <p:nvSpPr>
            <p:cNvPr id="12" name="Can 11"/>
            <p:cNvSpPr/>
            <p:nvPr/>
          </p:nvSpPr>
          <p:spPr>
            <a:xfrm>
              <a:off x="2329339" y="4889449"/>
              <a:ext cx="2312505" cy="1295400"/>
            </a:xfrm>
            <a:prstGeom prst="ca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dirty="0">
                  <a:solidFill>
                    <a:schemeClr val="bg1"/>
                  </a:solidFill>
                </a:rPr>
                <a:t>   </a:t>
              </a:r>
            </a:p>
            <a:p>
              <a:pPr algn="ctr"/>
              <a:endParaRPr lang="en-US" sz="1200" dirty="0">
                <a:solidFill>
                  <a:schemeClr val="bg1"/>
                </a:solidFill>
              </a:endParaRPr>
            </a:p>
          </p:txBody>
        </p:sp>
        <p:sp>
          <p:nvSpPr>
            <p:cNvPr id="13" name="Can 12"/>
            <p:cNvSpPr/>
            <p:nvPr/>
          </p:nvSpPr>
          <p:spPr>
            <a:xfrm>
              <a:off x="4821472" y="4889449"/>
              <a:ext cx="2131431" cy="1295400"/>
            </a:xfrm>
            <a:prstGeom prst="can">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200">
                <a:solidFill>
                  <a:schemeClr val="bg1"/>
                </a:solidFill>
              </a:endParaRPr>
            </a:p>
          </p:txBody>
        </p:sp>
        <p:sp>
          <p:nvSpPr>
            <p:cNvPr id="14" name="TextBox 13"/>
            <p:cNvSpPr txBox="1"/>
            <p:nvPr/>
          </p:nvSpPr>
          <p:spPr>
            <a:xfrm>
              <a:off x="2650520" y="5714882"/>
              <a:ext cx="1630886" cy="443545"/>
            </a:xfrm>
            <a:prstGeom prst="rect">
              <a:avLst/>
            </a:prstGeom>
            <a:noFill/>
          </p:spPr>
          <p:txBody>
            <a:bodyPr wrap="none" rtlCol="0">
              <a:spAutoFit/>
            </a:bodyPr>
            <a:lstStyle/>
            <a:p>
              <a:r>
                <a:rPr lang="en-US" sz="2200" dirty="0">
                  <a:latin typeface="+mj-lt"/>
                </a:rPr>
                <a:t>Source Device</a:t>
              </a:r>
            </a:p>
          </p:txBody>
        </p:sp>
        <p:sp>
          <p:nvSpPr>
            <p:cNvPr id="15" name="TextBox 14"/>
            <p:cNvSpPr txBox="1"/>
            <p:nvPr/>
          </p:nvSpPr>
          <p:spPr>
            <a:xfrm>
              <a:off x="4835109" y="5687796"/>
              <a:ext cx="2117795" cy="443545"/>
            </a:xfrm>
            <a:prstGeom prst="rect">
              <a:avLst/>
            </a:prstGeom>
            <a:noFill/>
          </p:spPr>
          <p:txBody>
            <a:bodyPr wrap="none" rtlCol="0">
              <a:spAutoFit/>
            </a:bodyPr>
            <a:lstStyle/>
            <a:p>
              <a:r>
                <a:rPr lang="en-US" sz="2200" dirty="0">
                  <a:latin typeface="+mj-lt"/>
                </a:rPr>
                <a:t>Destination Device</a:t>
              </a:r>
            </a:p>
          </p:txBody>
        </p:sp>
        <p:sp>
          <p:nvSpPr>
            <p:cNvPr id="16" name="Can 15"/>
            <p:cNvSpPr/>
            <p:nvPr/>
          </p:nvSpPr>
          <p:spPr>
            <a:xfrm>
              <a:off x="3421355" y="5339449"/>
              <a:ext cx="620084" cy="395401"/>
            </a:xfrm>
            <a:prstGeom prst="can">
              <a:avLst/>
            </a:prstGeom>
          </p:spPr>
          <p:style>
            <a:lnRef idx="3">
              <a:schemeClr val="lt1"/>
            </a:lnRef>
            <a:fillRef idx="1">
              <a:schemeClr val="accent4"/>
            </a:fillRef>
            <a:effectRef idx="1">
              <a:schemeClr val="accent4"/>
            </a:effectRef>
            <a:fontRef idx="minor">
              <a:schemeClr val="lt1"/>
            </a:fontRef>
          </p:style>
          <p:txBody>
            <a:bodyPr rtlCol="0" anchor="t"/>
            <a:lstStyle/>
            <a:p>
              <a:pPr algn="ctr"/>
              <a:r>
                <a:rPr lang="en-US" sz="1200" dirty="0"/>
                <a:t>VHD</a:t>
              </a:r>
            </a:p>
          </p:txBody>
        </p:sp>
        <p:sp>
          <p:nvSpPr>
            <p:cNvPr id="17" name="Can 16"/>
            <p:cNvSpPr/>
            <p:nvPr/>
          </p:nvSpPr>
          <p:spPr>
            <a:xfrm>
              <a:off x="5306486" y="5353578"/>
              <a:ext cx="620084" cy="395401"/>
            </a:xfrm>
            <a:prstGeom prst="can">
              <a:avLst/>
            </a:prstGeom>
          </p:spPr>
          <p:style>
            <a:lnRef idx="3">
              <a:schemeClr val="lt1"/>
            </a:lnRef>
            <a:fillRef idx="1">
              <a:schemeClr val="accent4"/>
            </a:fillRef>
            <a:effectRef idx="1">
              <a:schemeClr val="accent4"/>
            </a:effectRef>
            <a:fontRef idx="minor">
              <a:schemeClr val="lt1"/>
            </a:fontRef>
          </p:style>
          <p:txBody>
            <a:bodyPr rtlCol="0" anchor="t"/>
            <a:lstStyle/>
            <a:p>
              <a:pPr algn="ctr"/>
              <a:r>
                <a:rPr lang="en-US" sz="1200" dirty="0"/>
                <a:t>VHD</a:t>
              </a:r>
            </a:p>
          </p:txBody>
        </p:sp>
        <p:cxnSp>
          <p:nvCxnSpPr>
            <p:cNvPr id="24" name="Straight Arrow Connector 23"/>
            <p:cNvCxnSpPr/>
            <p:nvPr/>
          </p:nvCxnSpPr>
          <p:spPr>
            <a:xfrm>
              <a:off x="3717200" y="2399867"/>
              <a:ext cx="25337" cy="3037112"/>
            </a:xfrm>
            <a:prstGeom prst="straightConnector1">
              <a:avLst/>
            </a:prstGeom>
            <a:ln>
              <a:headEnd type="arrow"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25" name="Elbow Connector 24"/>
            <p:cNvCxnSpPr/>
            <p:nvPr/>
          </p:nvCxnSpPr>
          <p:spPr>
            <a:xfrm rot="16200000" flipH="1">
              <a:off x="3140558" y="3036385"/>
              <a:ext cx="2977237" cy="1823950"/>
            </a:xfrm>
            <a:prstGeom prst="bentConnector3">
              <a:avLst>
                <a:gd name="adj1" fmla="val 23224"/>
              </a:avLst>
            </a:prstGeom>
            <a:ln>
              <a:prstDash val="sysDash"/>
              <a:tailEnd type="arrow"/>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1474303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945556" y="1371600"/>
            <a:ext cx="4648559" cy="3124200"/>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Hyper-V</a:t>
            </a:r>
          </a:p>
        </p:txBody>
      </p:sp>
      <p:sp>
        <p:nvSpPr>
          <p:cNvPr id="20" name="Rounded Rectangle 19"/>
          <p:cNvSpPr/>
          <p:nvPr/>
        </p:nvSpPr>
        <p:spPr bwMode="auto">
          <a:xfrm>
            <a:off x="4742967" y="3276600"/>
            <a:ext cx="3208866" cy="854266"/>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VHD Software</a:t>
            </a:r>
          </a:p>
        </p:txBody>
      </p:sp>
      <p:sp>
        <p:nvSpPr>
          <p:cNvPr id="6" name="Title 5"/>
          <p:cNvSpPr>
            <a:spLocks noGrp="1"/>
          </p:cNvSpPr>
          <p:nvPr>
            <p:ph type="title"/>
          </p:nvPr>
        </p:nvSpPr>
        <p:spPr/>
        <p:txBody>
          <a:bodyPr/>
          <a:lstStyle/>
          <a:p>
            <a:r>
              <a:rPr lang="en-US" dirty="0" smtClean="0"/>
              <a:t>Storage Migration Architecture</a:t>
            </a:r>
            <a:endParaRPr lang="en-US" dirty="0"/>
          </a:p>
        </p:txBody>
      </p:sp>
      <p:sp>
        <p:nvSpPr>
          <p:cNvPr id="2" name="Rounded Rectangle 1"/>
          <p:cNvSpPr/>
          <p:nvPr/>
        </p:nvSpPr>
        <p:spPr bwMode="auto">
          <a:xfrm>
            <a:off x="4718229" y="2286000"/>
            <a:ext cx="3208866" cy="854266"/>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Virtual Machine</a:t>
            </a:r>
          </a:p>
        </p:txBody>
      </p:sp>
      <p:grpSp>
        <p:nvGrpSpPr>
          <p:cNvPr id="29" name="Group 28"/>
          <p:cNvGrpSpPr/>
          <p:nvPr/>
        </p:nvGrpSpPr>
        <p:grpSpPr>
          <a:xfrm>
            <a:off x="3505201" y="2749502"/>
            <a:ext cx="5484685" cy="3676966"/>
            <a:chOff x="2329339" y="2399867"/>
            <a:chExt cx="4623565" cy="3784982"/>
          </a:xfrm>
        </p:grpSpPr>
        <p:sp>
          <p:nvSpPr>
            <p:cNvPr id="12" name="Can 11"/>
            <p:cNvSpPr/>
            <p:nvPr/>
          </p:nvSpPr>
          <p:spPr>
            <a:xfrm>
              <a:off x="2329339" y="4889449"/>
              <a:ext cx="2312505" cy="1295400"/>
            </a:xfrm>
            <a:prstGeom prst="ca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dirty="0">
                  <a:solidFill>
                    <a:schemeClr val="bg1"/>
                  </a:solidFill>
                </a:rPr>
                <a:t>   </a:t>
              </a:r>
            </a:p>
            <a:p>
              <a:pPr algn="ctr"/>
              <a:endParaRPr lang="en-US" sz="1200" dirty="0">
                <a:solidFill>
                  <a:schemeClr val="bg1"/>
                </a:solidFill>
              </a:endParaRPr>
            </a:p>
          </p:txBody>
        </p:sp>
        <p:sp>
          <p:nvSpPr>
            <p:cNvPr id="13" name="Can 12"/>
            <p:cNvSpPr/>
            <p:nvPr/>
          </p:nvSpPr>
          <p:spPr>
            <a:xfrm>
              <a:off x="4821472" y="4889449"/>
              <a:ext cx="2131431" cy="1295400"/>
            </a:xfrm>
            <a:prstGeom prst="can">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200">
                <a:solidFill>
                  <a:schemeClr val="bg1"/>
                </a:solidFill>
              </a:endParaRPr>
            </a:p>
          </p:txBody>
        </p:sp>
        <p:sp>
          <p:nvSpPr>
            <p:cNvPr id="14" name="TextBox 13"/>
            <p:cNvSpPr txBox="1"/>
            <p:nvPr/>
          </p:nvSpPr>
          <p:spPr>
            <a:xfrm>
              <a:off x="2650520" y="5714882"/>
              <a:ext cx="1630886" cy="443545"/>
            </a:xfrm>
            <a:prstGeom prst="rect">
              <a:avLst/>
            </a:prstGeom>
            <a:noFill/>
          </p:spPr>
          <p:txBody>
            <a:bodyPr wrap="none" rtlCol="0">
              <a:spAutoFit/>
            </a:bodyPr>
            <a:lstStyle/>
            <a:p>
              <a:r>
                <a:rPr lang="en-US" sz="2200" dirty="0">
                  <a:latin typeface="+mj-lt"/>
                </a:rPr>
                <a:t>Source Device</a:t>
              </a:r>
            </a:p>
          </p:txBody>
        </p:sp>
        <p:sp>
          <p:nvSpPr>
            <p:cNvPr id="15" name="TextBox 14"/>
            <p:cNvSpPr txBox="1"/>
            <p:nvPr/>
          </p:nvSpPr>
          <p:spPr>
            <a:xfrm>
              <a:off x="4835109" y="5687796"/>
              <a:ext cx="2117795" cy="443545"/>
            </a:xfrm>
            <a:prstGeom prst="rect">
              <a:avLst/>
            </a:prstGeom>
            <a:noFill/>
          </p:spPr>
          <p:txBody>
            <a:bodyPr wrap="none" rtlCol="0">
              <a:spAutoFit/>
            </a:bodyPr>
            <a:lstStyle/>
            <a:p>
              <a:r>
                <a:rPr lang="en-US" sz="2200" dirty="0">
                  <a:latin typeface="+mj-lt"/>
                </a:rPr>
                <a:t>Destination Device</a:t>
              </a:r>
            </a:p>
          </p:txBody>
        </p:sp>
        <p:sp>
          <p:nvSpPr>
            <p:cNvPr id="16" name="Can 15"/>
            <p:cNvSpPr/>
            <p:nvPr/>
          </p:nvSpPr>
          <p:spPr>
            <a:xfrm>
              <a:off x="3421355" y="5339449"/>
              <a:ext cx="620084" cy="395401"/>
            </a:xfrm>
            <a:prstGeom prst="can">
              <a:avLst/>
            </a:prstGeom>
          </p:spPr>
          <p:style>
            <a:lnRef idx="3">
              <a:schemeClr val="lt1"/>
            </a:lnRef>
            <a:fillRef idx="1">
              <a:schemeClr val="accent4"/>
            </a:fillRef>
            <a:effectRef idx="1">
              <a:schemeClr val="accent4"/>
            </a:effectRef>
            <a:fontRef idx="minor">
              <a:schemeClr val="lt1"/>
            </a:fontRef>
          </p:style>
          <p:txBody>
            <a:bodyPr rtlCol="0" anchor="t"/>
            <a:lstStyle/>
            <a:p>
              <a:pPr algn="ctr"/>
              <a:r>
                <a:rPr lang="en-US" sz="1200" dirty="0"/>
                <a:t>VHD</a:t>
              </a:r>
            </a:p>
          </p:txBody>
        </p:sp>
        <p:sp>
          <p:nvSpPr>
            <p:cNvPr id="17" name="Can 16"/>
            <p:cNvSpPr/>
            <p:nvPr/>
          </p:nvSpPr>
          <p:spPr>
            <a:xfrm>
              <a:off x="5306486" y="5353578"/>
              <a:ext cx="620084" cy="395401"/>
            </a:xfrm>
            <a:prstGeom prst="can">
              <a:avLst/>
            </a:prstGeom>
          </p:spPr>
          <p:style>
            <a:lnRef idx="3">
              <a:schemeClr val="lt1"/>
            </a:lnRef>
            <a:fillRef idx="1">
              <a:schemeClr val="accent4"/>
            </a:fillRef>
            <a:effectRef idx="1">
              <a:schemeClr val="accent4"/>
            </a:effectRef>
            <a:fontRef idx="minor">
              <a:schemeClr val="lt1"/>
            </a:fontRef>
          </p:style>
          <p:txBody>
            <a:bodyPr rtlCol="0" anchor="t"/>
            <a:lstStyle/>
            <a:p>
              <a:pPr algn="ctr"/>
              <a:r>
                <a:rPr lang="en-US" sz="1200" dirty="0"/>
                <a:t>VHD</a:t>
              </a:r>
            </a:p>
          </p:txBody>
        </p:sp>
        <p:sp>
          <p:nvSpPr>
            <p:cNvPr id="19" name="Freeform 18"/>
            <p:cNvSpPr/>
            <p:nvPr/>
          </p:nvSpPr>
          <p:spPr>
            <a:xfrm>
              <a:off x="4010684" y="3608179"/>
              <a:ext cx="1298460" cy="1733252"/>
            </a:xfrm>
            <a:custGeom>
              <a:avLst/>
              <a:gdLst>
                <a:gd name="connsiteX0" fmla="*/ 0 w 2536372"/>
                <a:gd name="connsiteY0" fmla="*/ 1741725 h 1763496"/>
                <a:gd name="connsiteX1" fmla="*/ 1371600 w 2536372"/>
                <a:gd name="connsiteY1" fmla="*/ 11 h 1763496"/>
                <a:gd name="connsiteX2" fmla="*/ 2536372 w 2536372"/>
                <a:gd name="connsiteY2" fmla="*/ 1763496 h 1763496"/>
              </a:gdLst>
              <a:ahLst/>
              <a:cxnLst>
                <a:cxn ang="0">
                  <a:pos x="connsiteX0" y="connsiteY0"/>
                </a:cxn>
                <a:cxn ang="0">
                  <a:pos x="connsiteX1" y="connsiteY1"/>
                </a:cxn>
                <a:cxn ang="0">
                  <a:pos x="connsiteX2" y="connsiteY2"/>
                </a:cxn>
              </a:cxnLst>
              <a:rect l="l" t="t" r="r" b="b"/>
              <a:pathLst>
                <a:path w="2536372" h="1763496">
                  <a:moveTo>
                    <a:pt x="0" y="1741725"/>
                  </a:moveTo>
                  <a:cubicBezTo>
                    <a:pt x="474435" y="869054"/>
                    <a:pt x="948871" y="-3617"/>
                    <a:pt x="1371600" y="11"/>
                  </a:cubicBezTo>
                  <a:cubicBezTo>
                    <a:pt x="1794329" y="3639"/>
                    <a:pt x="2345872" y="1464139"/>
                    <a:pt x="2536372" y="1763496"/>
                  </a:cubicBezTo>
                </a:path>
              </a:pathLst>
            </a:custGeom>
            <a:ln>
              <a:tailEnd type="arrow"/>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sz="1200"/>
            </a:p>
          </p:txBody>
        </p:sp>
        <p:cxnSp>
          <p:nvCxnSpPr>
            <p:cNvPr id="24" name="Straight Arrow Connector 23"/>
            <p:cNvCxnSpPr/>
            <p:nvPr/>
          </p:nvCxnSpPr>
          <p:spPr>
            <a:xfrm>
              <a:off x="3717200" y="2399867"/>
              <a:ext cx="25337" cy="3037112"/>
            </a:xfrm>
            <a:prstGeom prst="straightConnector1">
              <a:avLst/>
            </a:prstGeom>
            <a:ln>
              <a:headEnd type="arrow"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25" name="Elbow Connector 24"/>
            <p:cNvCxnSpPr/>
            <p:nvPr/>
          </p:nvCxnSpPr>
          <p:spPr>
            <a:xfrm rot="16200000" flipH="1">
              <a:off x="3140558" y="3036385"/>
              <a:ext cx="2977237" cy="1823950"/>
            </a:xfrm>
            <a:prstGeom prst="bentConnector3">
              <a:avLst>
                <a:gd name="adj1" fmla="val 23224"/>
              </a:avLst>
            </a:prstGeom>
            <a:ln>
              <a:prstDash val="sysDash"/>
              <a:tailEnd type="arrow"/>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231309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945556" y="1371600"/>
            <a:ext cx="4648559" cy="3124200"/>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Hyper-V</a:t>
            </a:r>
          </a:p>
        </p:txBody>
      </p:sp>
      <p:sp>
        <p:nvSpPr>
          <p:cNvPr id="20" name="Rounded Rectangle 19"/>
          <p:cNvSpPr/>
          <p:nvPr/>
        </p:nvSpPr>
        <p:spPr bwMode="auto">
          <a:xfrm>
            <a:off x="4742967" y="3276600"/>
            <a:ext cx="3208866" cy="854266"/>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VHD Software</a:t>
            </a:r>
          </a:p>
        </p:txBody>
      </p:sp>
      <p:sp>
        <p:nvSpPr>
          <p:cNvPr id="6" name="Title 5"/>
          <p:cNvSpPr>
            <a:spLocks noGrp="1"/>
          </p:cNvSpPr>
          <p:nvPr>
            <p:ph type="title"/>
          </p:nvPr>
        </p:nvSpPr>
        <p:spPr/>
        <p:txBody>
          <a:bodyPr/>
          <a:lstStyle/>
          <a:p>
            <a:r>
              <a:rPr lang="en-US" dirty="0" smtClean="0"/>
              <a:t>Storage Migration Architecture</a:t>
            </a:r>
            <a:endParaRPr lang="en-US" dirty="0"/>
          </a:p>
        </p:txBody>
      </p:sp>
      <p:sp>
        <p:nvSpPr>
          <p:cNvPr id="2" name="Rounded Rectangle 1"/>
          <p:cNvSpPr/>
          <p:nvPr/>
        </p:nvSpPr>
        <p:spPr bwMode="auto">
          <a:xfrm>
            <a:off x="4718229" y="2286000"/>
            <a:ext cx="3208866" cy="854266"/>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Virtual Machine</a:t>
            </a:r>
          </a:p>
        </p:txBody>
      </p:sp>
      <p:grpSp>
        <p:nvGrpSpPr>
          <p:cNvPr id="29" name="Group 28"/>
          <p:cNvGrpSpPr/>
          <p:nvPr/>
        </p:nvGrpSpPr>
        <p:grpSpPr>
          <a:xfrm>
            <a:off x="3505201" y="2840762"/>
            <a:ext cx="5484685" cy="3585707"/>
            <a:chOff x="2329339" y="2493807"/>
            <a:chExt cx="4623565" cy="3691042"/>
          </a:xfrm>
        </p:grpSpPr>
        <p:sp>
          <p:nvSpPr>
            <p:cNvPr id="12" name="Can 11"/>
            <p:cNvSpPr/>
            <p:nvPr/>
          </p:nvSpPr>
          <p:spPr>
            <a:xfrm>
              <a:off x="2329339" y="4889449"/>
              <a:ext cx="2312505" cy="1295400"/>
            </a:xfrm>
            <a:prstGeom prst="ca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dirty="0">
                  <a:solidFill>
                    <a:schemeClr val="bg1"/>
                  </a:solidFill>
                </a:rPr>
                <a:t>   </a:t>
              </a:r>
            </a:p>
            <a:p>
              <a:pPr algn="ctr"/>
              <a:endParaRPr lang="en-US" sz="1200" dirty="0">
                <a:solidFill>
                  <a:schemeClr val="bg1"/>
                </a:solidFill>
              </a:endParaRPr>
            </a:p>
          </p:txBody>
        </p:sp>
        <p:sp>
          <p:nvSpPr>
            <p:cNvPr id="13" name="Can 12"/>
            <p:cNvSpPr/>
            <p:nvPr/>
          </p:nvSpPr>
          <p:spPr>
            <a:xfrm>
              <a:off x="4821472" y="4889449"/>
              <a:ext cx="2131431" cy="1295400"/>
            </a:xfrm>
            <a:prstGeom prst="can">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200">
                <a:solidFill>
                  <a:schemeClr val="bg1"/>
                </a:solidFill>
              </a:endParaRPr>
            </a:p>
          </p:txBody>
        </p:sp>
        <p:sp>
          <p:nvSpPr>
            <p:cNvPr id="14" name="TextBox 13"/>
            <p:cNvSpPr txBox="1"/>
            <p:nvPr/>
          </p:nvSpPr>
          <p:spPr>
            <a:xfrm>
              <a:off x="2650520" y="5714882"/>
              <a:ext cx="1630886" cy="443545"/>
            </a:xfrm>
            <a:prstGeom prst="rect">
              <a:avLst/>
            </a:prstGeom>
            <a:noFill/>
          </p:spPr>
          <p:txBody>
            <a:bodyPr wrap="none" rtlCol="0">
              <a:spAutoFit/>
            </a:bodyPr>
            <a:lstStyle/>
            <a:p>
              <a:r>
                <a:rPr lang="en-US" sz="2200" dirty="0">
                  <a:latin typeface="+mj-lt"/>
                </a:rPr>
                <a:t>Source Device</a:t>
              </a:r>
            </a:p>
          </p:txBody>
        </p:sp>
        <p:sp>
          <p:nvSpPr>
            <p:cNvPr id="15" name="TextBox 14"/>
            <p:cNvSpPr txBox="1"/>
            <p:nvPr/>
          </p:nvSpPr>
          <p:spPr>
            <a:xfrm>
              <a:off x="4835109" y="5687796"/>
              <a:ext cx="2117795" cy="443545"/>
            </a:xfrm>
            <a:prstGeom prst="rect">
              <a:avLst/>
            </a:prstGeom>
            <a:noFill/>
          </p:spPr>
          <p:txBody>
            <a:bodyPr wrap="none" rtlCol="0">
              <a:spAutoFit/>
            </a:bodyPr>
            <a:lstStyle/>
            <a:p>
              <a:r>
                <a:rPr lang="en-US" sz="2200" dirty="0">
                  <a:latin typeface="+mj-lt"/>
                </a:rPr>
                <a:t>Destination Device</a:t>
              </a:r>
            </a:p>
          </p:txBody>
        </p:sp>
        <p:sp>
          <p:nvSpPr>
            <p:cNvPr id="16" name="Can 15"/>
            <p:cNvSpPr/>
            <p:nvPr/>
          </p:nvSpPr>
          <p:spPr>
            <a:xfrm>
              <a:off x="3421355" y="5339449"/>
              <a:ext cx="620084" cy="395401"/>
            </a:xfrm>
            <a:prstGeom prst="can">
              <a:avLst/>
            </a:prstGeom>
          </p:spPr>
          <p:style>
            <a:lnRef idx="3">
              <a:schemeClr val="lt1"/>
            </a:lnRef>
            <a:fillRef idx="1">
              <a:schemeClr val="accent4"/>
            </a:fillRef>
            <a:effectRef idx="1">
              <a:schemeClr val="accent4"/>
            </a:effectRef>
            <a:fontRef idx="minor">
              <a:schemeClr val="lt1"/>
            </a:fontRef>
          </p:style>
          <p:txBody>
            <a:bodyPr rtlCol="0" anchor="t"/>
            <a:lstStyle/>
            <a:p>
              <a:pPr algn="ctr"/>
              <a:r>
                <a:rPr lang="en-US" sz="1200" dirty="0"/>
                <a:t>VHD</a:t>
              </a:r>
            </a:p>
          </p:txBody>
        </p:sp>
        <p:sp>
          <p:nvSpPr>
            <p:cNvPr id="17" name="Can 16"/>
            <p:cNvSpPr/>
            <p:nvPr/>
          </p:nvSpPr>
          <p:spPr>
            <a:xfrm>
              <a:off x="5306486" y="5353578"/>
              <a:ext cx="620084" cy="395401"/>
            </a:xfrm>
            <a:prstGeom prst="can">
              <a:avLst/>
            </a:prstGeom>
          </p:spPr>
          <p:style>
            <a:lnRef idx="3">
              <a:schemeClr val="lt1"/>
            </a:lnRef>
            <a:fillRef idx="1">
              <a:schemeClr val="accent4"/>
            </a:fillRef>
            <a:effectRef idx="1">
              <a:schemeClr val="accent4"/>
            </a:effectRef>
            <a:fontRef idx="minor">
              <a:schemeClr val="lt1"/>
            </a:fontRef>
          </p:style>
          <p:txBody>
            <a:bodyPr rtlCol="0" anchor="t"/>
            <a:lstStyle/>
            <a:p>
              <a:pPr algn="ctr"/>
              <a:r>
                <a:rPr lang="en-US" sz="1200" dirty="0"/>
                <a:t>VHD</a:t>
              </a:r>
            </a:p>
          </p:txBody>
        </p:sp>
        <p:cxnSp>
          <p:nvCxnSpPr>
            <p:cNvPr id="24" name="Straight Arrow Connector 23"/>
            <p:cNvCxnSpPr/>
            <p:nvPr/>
          </p:nvCxnSpPr>
          <p:spPr>
            <a:xfrm>
              <a:off x="5541152" y="2493807"/>
              <a:ext cx="0" cy="2845642"/>
            </a:xfrm>
            <a:prstGeom prst="straightConnector1">
              <a:avLst/>
            </a:prstGeom>
            <a:ln>
              <a:headEnd type="arrow" w="med" len="med"/>
              <a:tailEnd type="arrow" w="med" len="med"/>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3751046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945556" y="1371600"/>
            <a:ext cx="4648559" cy="3124200"/>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Hyper-V</a:t>
            </a:r>
          </a:p>
        </p:txBody>
      </p:sp>
      <p:sp>
        <p:nvSpPr>
          <p:cNvPr id="20" name="Rounded Rectangle 19"/>
          <p:cNvSpPr/>
          <p:nvPr/>
        </p:nvSpPr>
        <p:spPr bwMode="auto">
          <a:xfrm>
            <a:off x="4742967" y="3276600"/>
            <a:ext cx="3208866" cy="854266"/>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VHD Software</a:t>
            </a:r>
          </a:p>
        </p:txBody>
      </p:sp>
      <p:sp>
        <p:nvSpPr>
          <p:cNvPr id="6" name="Title 5"/>
          <p:cNvSpPr>
            <a:spLocks noGrp="1"/>
          </p:cNvSpPr>
          <p:nvPr>
            <p:ph type="title"/>
          </p:nvPr>
        </p:nvSpPr>
        <p:spPr/>
        <p:txBody>
          <a:bodyPr/>
          <a:lstStyle/>
          <a:p>
            <a:r>
              <a:rPr lang="en-US" dirty="0" smtClean="0"/>
              <a:t>Storage Migration Architecture</a:t>
            </a:r>
            <a:endParaRPr lang="en-US" dirty="0"/>
          </a:p>
        </p:txBody>
      </p:sp>
      <p:sp>
        <p:nvSpPr>
          <p:cNvPr id="2" name="Rounded Rectangle 1"/>
          <p:cNvSpPr/>
          <p:nvPr/>
        </p:nvSpPr>
        <p:spPr bwMode="auto">
          <a:xfrm>
            <a:off x="4718229" y="2286000"/>
            <a:ext cx="3208866" cy="854266"/>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Virtual Machine</a:t>
            </a:r>
          </a:p>
        </p:txBody>
      </p:sp>
      <p:grpSp>
        <p:nvGrpSpPr>
          <p:cNvPr id="29" name="Group 28"/>
          <p:cNvGrpSpPr/>
          <p:nvPr/>
        </p:nvGrpSpPr>
        <p:grpSpPr>
          <a:xfrm>
            <a:off x="3505201" y="5168037"/>
            <a:ext cx="5484685" cy="1258432"/>
            <a:chOff x="2329339" y="4889449"/>
            <a:chExt cx="4623565" cy="1295400"/>
          </a:xfrm>
        </p:grpSpPr>
        <p:sp>
          <p:nvSpPr>
            <p:cNvPr id="12" name="Can 11"/>
            <p:cNvSpPr/>
            <p:nvPr/>
          </p:nvSpPr>
          <p:spPr>
            <a:xfrm>
              <a:off x="2329339" y="4889449"/>
              <a:ext cx="2312505" cy="1295400"/>
            </a:xfrm>
            <a:prstGeom prst="ca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dirty="0">
                  <a:solidFill>
                    <a:schemeClr val="bg1"/>
                  </a:solidFill>
                </a:rPr>
                <a:t>   </a:t>
              </a:r>
            </a:p>
            <a:p>
              <a:pPr algn="ctr"/>
              <a:endParaRPr lang="en-US" sz="1200" dirty="0">
                <a:solidFill>
                  <a:schemeClr val="bg1"/>
                </a:solidFill>
              </a:endParaRPr>
            </a:p>
          </p:txBody>
        </p:sp>
        <p:sp>
          <p:nvSpPr>
            <p:cNvPr id="13" name="Can 12"/>
            <p:cNvSpPr/>
            <p:nvPr/>
          </p:nvSpPr>
          <p:spPr>
            <a:xfrm>
              <a:off x="4821472" y="4889449"/>
              <a:ext cx="2131431" cy="1295400"/>
            </a:xfrm>
            <a:prstGeom prst="can">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200">
                <a:solidFill>
                  <a:schemeClr val="bg1"/>
                </a:solidFill>
              </a:endParaRPr>
            </a:p>
          </p:txBody>
        </p:sp>
        <p:sp>
          <p:nvSpPr>
            <p:cNvPr id="14" name="TextBox 13"/>
            <p:cNvSpPr txBox="1"/>
            <p:nvPr/>
          </p:nvSpPr>
          <p:spPr>
            <a:xfrm>
              <a:off x="2650520" y="5714882"/>
              <a:ext cx="1630886" cy="443545"/>
            </a:xfrm>
            <a:prstGeom prst="rect">
              <a:avLst/>
            </a:prstGeom>
            <a:noFill/>
          </p:spPr>
          <p:txBody>
            <a:bodyPr wrap="none" rtlCol="0">
              <a:spAutoFit/>
            </a:bodyPr>
            <a:lstStyle/>
            <a:p>
              <a:r>
                <a:rPr lang="en-US" sz="2200" dirty="0">
                  <a:latin typeface="+mj-lt"/>
                </a:rPr>
                <a:t>Source Device</a:t>
              </a:r>
            </a:p>
          </p:txBody>
        </p:sp>
        <p:sp>
          <p:nvSpPr>
            <p:cNvPr id="15" name="TextBox 14"/>
            <p:cNvSpPr txBox="1"/>
            <p:nvPr/>
          </p:nvSpPr>
          <p:spPr>
            <a:xfrm>
              <a:off x="4835109" y="5687796"/>
              <a:ext cx="2117795" cy="443545"/>
            </a:xfrm>
            <a:prstGeom prst="rect">
              <a:avLst/>
            </a:prstGeom>
            <a:noFill/>
          </p:spPr>
          <p:txBody>
            <a:bodyPr wrap="none" rtlCol="0">
              <a:spAutoFit/>
            </a:bodyPr>
            <a:lstStyle/>
            <a:p>
              <a:r>
                <a:rPr lang="en-US" sz="2200" dirty="0">
                  <a:latin typeface="+mj-lt"/>
                </a:rPr>
                <a:t>Destination Device</a:t>
              </a:r>
            </a:p>
          </p:txBody>
        </p:sp>
        <p:sp>
          <p:nvSpPr>
            <p:cNvPr id="17" name="Can 16"/>
            <p:cNvSpPr/>
            <p:nvPr/>
          </p:nvSpPr>
          <p:spPr>
            <a:xfrm>
              <a:off x="5306486" y="5353578"/>
              <a:ext cx="620084" cy="395401"/>
            </a:xfrm>
            <a:prstGeom prst="can">
              <a:avLst/>
            </a:prstGeom>
          </p:spPr>
          <p:style>
            <a:lnRef idx="3">
              <a:schemeClr val="lt1"/>
            </a:lnRef>
            <a:fillRef idx="1">
              <a:schemeClr val="accent4"/>
            </a:fillRef>
            <a:effectRef idx="1">
              <a:schemeClr val="accent4"/>
            </a:effectRef>
            <a:fontRef idx="minor">
              <a:schemeClr val="lt1"/>
            </a:fontRef>
          </p:style>
          <p:txBody>
            <a:bodyPr rtlCol="0" anchor="t"/>
            <a:lstStyle/>
            <a:p>
              <a:pPr algn="ctr"/>
              <a:r>
                <a:rPr lang="en-US" sz="1200" dirty="0"/>
                <a:t>VHD</a:t>
              </a:r>
            </a:p>
          </p:txBody>
        </p:sp>
      </p:grpSp>
      <p:cxnSp>
        <p:nvCxnSpPr>
          <p:cNvPr id="18" name="Straight Arrow Connector 17"/>
          <p:cNvCxnSpPr/>
          <p:nvPr/>
        </p:nvCxnSpPr>
        <p:spPr>
          <a:xfrm>
            <a:off x="7315200" y="2840762"/>
            <a:ext cx="0" cy="2764433"/>
          </a:xfrm>
          <a:prstGeom prst="straightConnector1">
            <a:avLst/>
          </a:prstGeom>
          <a:ln>
            <a:headEnd type="arrow" w="med" len="med"/>
            <a:tailEnd type="arrow"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187889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95" y="230724"/>
            <a:ext cx="11141627" cy="609398"/>
          </a:xfrm>
        </p:spPr>
        <p:txBody>
          <a:bodyPr/>
          <a:lstStyle/>
          <a:p>
            <a:r>
              <a:rPr lang="en-US" dirty="0" smtClean="0"/>
              <a:t>Virtual Machine Live Cloning</a:t>
            </a:r>
            <a:endParaRPr lang="en-US" sz="2398" dirty="0">
              <a:solidFill>
                <a:schemeClr val="tx1"/>
              </a:solidFill>
            </a:endParaRPr>
          </a:p>
        </p:txBody>
      </p:sp>
      <p:sp>
        <p:nvSpPr>
          <p:cNvPr id="6" name="Right Triangle 5"/>
          <p:cNvSpPr/>
          <p:nvPr/>
        </p:nvSpPr>
        <p:spPr bwMode="auto">
          <a:xfrm flipH="1" flipV="1">
            <a:off x="524396" y="2314965"/>
            <a:ext cx="224018" cy="224018"/>
          </a:xfrm>
          <a:prstGeom prst="rtTriangle">
            <a:avLst/>
          </a:prstGeom>
          <a:solidFill>
            <a:srgbClr val="FFB900"/>
          </a:solidFill>
          <a:ln w="10795" cap="flat" cmpd="sng" algn="ctr">
            <a:noFill/>
            <a:prstDash val="solid"/>
            <a:headEnd type="none" w="med" len="med"/>
            <a:tailEnd type="none" w="med" len="med"/>
          </a:ln>
          <a:effectLst/>
        </p:spPr>
        <p:txBody>
          <a:bodyPr vert="horz" wrap="square" lIns="91399" tIns="45699" rIns="91399" bIns="45699" numCol="1" rtlCol="0" anchor="ctr" anchorCtr="0" compatLnSpc="1">
            <a:prstTxWarp prst="textNoShape">
              <a:avLst/>
            </a:prstTxWarp>
          </a:bodyPr>
          <a:lstStyle/>
          <a:p>
            <a:pPr algn="ctr" defTabSz="913737" fontAlgn="base">
              <a:lnSpc>
                <a:spcPct val="90000"/>
              </a:lnSpc>
              <a:spcBef>
                <a:spcPct val="0"/>
              </a:spcBef>
              <a:spcAft>
                <a:spcPct val="0"/>
              </a:spcAft>
              <a:defRPr/>
            </a:pPr>
            <a:endParaRPr lang="en-US" sz="1999" kern="0" spc="-50" dirty="0">
              <a:gradFill>
                <a:gsLst>
                  <a:gs pos="0">
                    <a:srgbClr val="EFEFEF"/>
                  </a:gs>
                  <a:gs pos="100000">
                    <a:srgbClr val="EFEFEF"/>
                  </a:gs>
                </a:gsLst>
                <a:lin ang="5400000" scaled="0"/>
              </a:gradFill>
            </a:endParaRPr>
          </a:p>
        </p:txBody>
      </p:sp>
      <p:sp>
        <p:nvSpPr>
          <p:cNvPr id="7" name="Trapezoid 6"/>
          <p:cNvSpPr/>
          <p:nvPr/>
        </p:nvSpPr>
        <p:spPr bwMode="auto">
          <a:xfrm rot="16200000">
            <a:off x="710535" y="1639321"/>
            <a:ext cx="4566667" cy="4512769"/>
          </a:xfrm>
          <a:prstGeom prst="trapezoid">
            <a:avLst>
              <a:gd name="adj" fmla="val 9839"/>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39822" bIns="137105" numCol="1" rtlCol="0" anchor="t" anchorCtr="0" compatLnSpc="1">
            <a:prstTxWarp prst="textNoShape">
              <a:avLst/>
            </a:prstTxWarp>
          </a:bodyPr>
          <a:lstStyle/>
          <a:p>
            <a:pPr marL="0" lvl="1" defTabSz="462211">
              <a:lnSpc>
                <a:spcPct val="90000"/>
              </a:lnSpc>
              <a:spcBef>
                <a:spcPts val="300"/>
              </a:spcBef>
              <a:spcAft>
                <a:spcPts val="600"/>
              </a:spcAft>
              <a:buClr>
                <a:srgbClr val="EFEFEF"/>
              </a:buClr>
            </a:pPr>
            <a:r>
              <a:rPr lang="en-US" sz="1600" b="1" dirty="0">
                <a:solidFill>
                  <a:srgbClr val="EFEFEF"/>
                </a:solidFill>
                <a:cs typeface="Segoe UI" pitchFamily="34" charset="0"/>
              </a:rPr>
              <a:t>Export a clone of a running VM</a:t>
            </a:r>
          </a:p>
          <a:p>
            <a:pPr marL="285636" lvl="1" indent="-285636" defTabSz="462211">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Point-time image of running VM</a:t>
            </a:r>
            <a:br>
              <a:rPr lang="en-US" sz="1600" dirty="0">
                <a:solidFill>
                  <a:srgbClr val="EFEFEF"/>
                </a:solidFill>
                <a:cs typeface="Segoe UI" pitchFamily="34" charset="0"/>
              </a:rPr>
            </a:br>
            <a:r>
              <a:rPr lang="en-US" sz="1600" dirty="0">
                <a:solidFill>
                  <a:srgbClr val="EFEFEF"/>
                </a:solidFill>
                <a:cs typeface="Segoe UI" pitchFamily="34" charset="0"/>
              </a:rPr>
              <a:t>exported to an alternate location</a:t>
            </a:r>
          </a:p>
          <a:p>
            <a:pPr marL="285636" lvl="1" indent="-285636" defTabSz="462211">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Useful for troubleshooting VM</a:t>
            </a:r>
            <a:br>
              <a:rPr lang="en-US" sz="1600" dirty="0">
                <a:solidFill>
                  <a:srgbClr val="EFEFEF"/>
                </a:solidFill>
                <a:cs typeface="Segoe UI" pitchFamily="34" charset="0"/>
              </a:rPr>
            </a:br>
            <a:r>
              <a:rPr lang="en-US" sz="1600" dirty="0">
                <a:solidFill>
                  <a:srgbClr val="EFEFEF"/>
                </a:solidFill>
                <a:cs typeface="Segoe UI" pitchFamily="34" charset="0"/>
              </a:rPr>
              <a:t>without downtime for primary VM</a:t>
            </a:r>
          </a:p>
          <a:p>
            <a:pPr marL="0" lvl="1" defTabSz="462211">
              <a:lnSpc>
                <a:spcPct val="90000"/>
              </a:lnSpc>
              <a:spcBef>
                <a:spcPts val="300"/>
              </a:spcBef>
              <a:spcAft>
                <a:spcPts val="600"/>
              </a:spcAft>
              <a:buClr>
                <a:srgbClr val="EFEFEF"/>
              </a:buClr>
            </a:pPr>
            <a:r>
              <a:rPr lang="en-US" sz="1600" b="1" dirty="0">
                <a:solidFill>
                  <a:srgbClr val="EFEFEF"/>
                </a:solidFill>
                <a:cs typeface="Segoe UI" pitchFamily="34" charset="0"/>
              </a:rPr>
              <a:t>Export from an existing checkpoint</a:t>
            </a:r>
          </a:p>
          <a:p>
            <a:pPr marL="285636" lvl="1" indent="-285636" defTabSz="462211">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Export a full cloned virtual machine</a:t>
            </a:r>
            <a:br>
              <a:rPr lang="en-US" sz="1600" dirty="0">
                <a:solidFill>
                  <a:srgbClr val="EFEFEF"/>
                </a:solidFill>
                <a:cs typeface="Segoe UI" pitchFamily="34" charset="0"/>
              </a:rPr>
            </a:br>
            <a:r>
              <a:rPr lang="en-US" sz="1600" dirty="0">
                <a:solidFill>
                  <a:srgbClr val="EFEFEF"/>
                </a:solidFill>
                <a:cs typeface="Segoe UI" pitchFamily="34" charset="0"/>
              </a:rPr>
              <a:t>from a point-in-time, existing checkpoint of a virtual machine</a:t>
            </a:r>
          </a:p>
          <a:p>
            <a:pPr marL="285636" lvl="1" indent="-285636" defTabSz="462211">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Checkpoints automatically merged into single virtual disk</a:t>
            </a:r>
          </a:p>
        </p:txBody>
      </p:sp>
      <p:sp>
        <p:nvSpPr>
          <p:cNvPr id="8" name="Rectangle 7"/>
          <p:cNvSpPr/>
          <p:nvPr/>
        </p:nvSpPr>
        <p:spPr>
          <a:xfrm>
            <a:off x="524395" y="1324765"/>
            <a:ext cx="4292707" cy="990200"/>
          </a:xfrm>
          <a:prstGeom prst="rect">
            <a:avLst/>
          </a:prstGeom>
          <a:solidFill>
            <a:srgbClr val="002050"/>
          </a:solidFill>
          <a:ln w="57150" cmpd="sng">
            <a:solidFill>
              <a:srgbClr val="FFFFFF"/>
            </a:solidFill>
          </a:ln>
        </p:spPr>
        <p:txBody>
          <a:bodyPr wrap="square" lIns="182807" tIns="91403" rIns="182807" bIns="91403" anchor="ctr">
            <a:noAutofit/>
          </a:bodyPr>
          <a:lstStyle/>
          <a:p>
            <a:pPr>
              <a:spcBef>
                <a:spcPct val="75000"/>
              </a:spcBef>
              <a:buClr>
                <a:srgbClr val="002050"/>
              </a:buClr>
            </a:pPr>
            <a:r>
              <a:rPr lang="en-US" sz="2399" kern="0" dirty="0">
                <a:solidFill>
                  <a:srgbClr val="FFFFFF"/>
                </a:solidFill>
                <a:latin typeface="Segoe UI Light"/>
              </a:rPr>
              <a:t>Duplication of a Virtual Machine while Running</a:t>
            </a:r>
            <a:endParaRPr lang="en-US" sz="2399" kern="0" dirty="0">
              <a:solidFill>
                <a:srgbClr val="FFFFFF"/>
              </a:solidFill>
            </a:endParaRPr>
          </a:p>
        </p:txBody>
      </p:sp>
      <p:sp>
        <p:nvSpPr>
          <p:cNvPr id="14" name="Freeform 79"/>
          <p:cNvSpPr>
            <a:spLocks noEditPoints="1"/>
          </p:cNvSpPr>
          <p:nvPr/>
        </p:nvSpPr>
        <p:spPr bwMode="black">
          <a:xfrm rot="16200000">
            <a:off x="9895174" y="1767944"/>
            <a:ext cx="1360096" cy="1687738"/>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rgbClr val="3C3C3C"/>
          </a:solidFill>
          <a:ln>
            <a:noFill/>
          </a:ln>
          <a:extLst/>
        </p:spPr>
        <p:txBody>
          <a:bodyPr vert="horz" wrap="square" lIns="82251" tIns="41126" rIns="82251" bIns="41126" numCol="1" anchor="t" anchorCtr="0" compatLnSpc="1">
            <a:prstTxWarp prst="textNoShape">
              <a:avLst/>
            </a:prstTxWarp>
          </a:bodyPr>
          <a:lstStyle/>
          <a:p>
            <a:pPr defTabSz="914001"/>
            <a:endParaRPr lang="en-US" sz="1600" dirty="0">
              <a:solidFill>
                <a:srgbClr val="505050"/>
              </a:solidFill>
            </a:endParaRPr>
          </a:p>
        </p:txBody>
      </p:sp>
      <p:sp>
        <p:nvSpPr>
          <p:cNvPr id="12" name="Freeform 207"/>
          <p:cNvSpPr>
            <a:spLocks noEditPoints="1"/>
          </p:cNvSpPr>
          <p:nvPr/>
        </p:nvSpPr>
        <p:spPr bwMode="gray">
          <a:xfrm>
            <a:off x="5962549" y="1859594"/>
            <a:ext cx="2330275" cy="1787361"/>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bg1">
              <a:lumMod val="25000"/>
            </a:schemeClr>
          </a:solidFill>
          <a:ln>
            <a:noFill/>
          </a:ln>
          <a:extLst/>
        </p:spPr>
        <p:txBody>
          <a:bodyPr vert="horz" wrap="square" lIns="914032" tIns="0" rIns="0" bIns="210228" numCol="1" anchor="b" anchorCtr="0" compatLnSpc="1">
            <a:prstTxWarp prst="textNoShape">
              <a:avLst/>
            </a:prstTxWarp>
          </a:bodyPr>
          <a:lstStyle/>
          <a:p>
            <a:endParaRPr lang="en-US" sz="1400" dirty="0">
              <a:solidFill>
                <a:srgbClr val="EFEFEF"/>
              </a:solidFill>
            </a:endParaRPr>
          </a:p>
        </p:txBody>
      </p:sp>
      <p:pic>
        <p:nvPicPr>
          <p:cNvPr id="13" name="Picture 19474"/>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bwMode="auto">
          <a:xfrm>
            <a:off x="6251625" y="1181680"/>
            <a:ext cx="938646" cy="157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79"/>
          <p:cNvSpPr>
            <a:spLocks noEditPoints="1"/>
          </p:cNvSpPr>
          <p:nvPr/>
        </p:nvSpPr>
        <p:spPr bwMode="black">
          <a:xfrm>
            <a:off x="10042551" y="2468153"/>
            <a:ext cx="384965" cy="52042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92D050"/>
          </a:solidFill>
          <a:ln>
            <a:noFill/>
          </a:ln>
        </p:spPr>
        <p:txBody>
          <a:bodyPr vert="horz" wrap="square" lIns="82242" tIns="41122" rIns="82242" bIns="41122" numCol="1" anchor="t" anchorCtr="0" compatLnSpc="1">
            <a:prstTxWarp prst="textNoShape">
              <a:avLst/>
            </a:prstTxWarp>
          </a:bodyPr>
          <a:lstStyle/>
          <a:p>
            <a:pPr defTabSz="913482"/>
            <a:endParaRPr lang="en-US" sz="1600" dirty="0">
              <a:solidFill>
                <a:srgbClr val="505050"/>
              </a:solidFill>
            </a:endParaRPr>
          </a:p>
        </p:txBody>
      </p:sp>
      <p:sp>
        <p:nvSpPr>
          <p:cNvPr id="3" name="TextBox 2"/>
          <p:cNvSpPr txBox="1"/>
          <p:nvPr/>
        </p:nvSpPr>
        <p:spPr>
          <a:xfrm>
            <a:off x="10042551" y="3020321"/>
            <a:ext cx="384965" cy="193899"/>
          </a:xfrm>
          <a:prstGeom prst="rect">
            <a:avLst/>
          </a:prstGeom>
          <a:noFill/>
        </p:spPr>
        <p:txBody>
          <a:bodyPr wrap="square" lIns="0" tIns="0" rIns="0" bIns="0" rtlCol="0">
            <a:spAutoFit/>
          </a:bodyPr>
          <a:lstStyle/>
          <a:p>
            <a:pPr algn="ctr">
              <a:lnSpc>
                <a:spcPct val="90000"/>
              </a:lnSpc>
            </a:pPr>
            <a:r>
              <a:rPr lang="en-US" sz="1400" spc="-50" dirty="0">
                <a:solidFill>
                  <a:schemeClr val="bg1"/>
                </a:solidFill>
              </a:rPr>
              <a:t>VM1</a:t>
            </a:r>
          </a:p>
        </p:txBody>
      </p:sp>
      <p:pic>
        <p:nvPicPr>
          <p:cNvPr id="16" name="Picture 19474"/>
          <p:cNvPicPr>
            <a:picLocks noChangeAspect="1"/>
          </p:cNvPicPr>
          <p:nvPr/>
        </p:nvPicPr>
        <p:blipFill>
          <a:blip r:embed="rId3" cstate="email">
            <a:duotone>
              <a:prstClr val="black"/>
              <a:srgbClr val="C00000">
                <a:tint val="45000"/>
                <a:satMod val="400000"/>
              </a:srgbClr>
            </a:duotone>
            <a:extLst>
              <a:ext uri="{28A0092B-C50C-407E-A947-70E740481C1C}">
                <a14:useLocalDpi xmlns:a14="http://schemas.microsoft.com/office/drawing/2010/main"/>
              </a:ext>
            </a:extLst>
          </a:blip>
          <a:stretch>
            <a:fillRect/>
          </a:stretch>
        </p:blipFill>
        <p:spPr bwMode="auto">
          <a:xfrm>
            <a:off x="6831921" y="1448725"/>
            <a:ext cx="938646" cy="157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79"/>
          <p:cNvSpPr>
            <a:spLocks noEditPoints="1"/>
          </p:cNvSpPr>
          <p:nvPr/>
        </p:nvSpPr>
        <p:spPr bwMode="black">
          <a:xfrm>
            <a:off x="10546230" y="2465654"/>
            <a:ext cx="384965" cy="52042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9191"/>
          </a:solidFill>
          <a:ln>
            <a:noFill/>
          </a:ln>
        </p:spPr>
        <p:txBody>
          <a:bodyPr vert="horz" wrap="square" lIns="82242" tIns="41122" rIns="82242" bIns="41122" numCol="1" anchor="t" anchorCtr="0" compatLnSpc="1">
            <a:prstTxWarp prst="textNoShape">
              <a:avLst/>
            </a:prstTxWarp>
          </a:bodyPr>
          <a:lstStyle/>
          <a:p>
            <a:pPr defTabSz="913482"/>
            <a:endParaRPr lang="en-US" sz="1600" dirty="0">
              <a:solidFill>
                <a:srgbClr val="505050"/>
              </a:solidFill>
            </a:endParaRPr>
          </a:p>
        </p:txBody>
      </p:sp>
      <p:sp>
        <p:nvSpPr>
          <p:cNvPr id="18" name="TextBox 17"/>
          <p:cNvSpPr txBox="1"/>
          <p:nvPr/>
        </p:nvSpPr>
        <p:spPr>
          <a:xfrm>
            <a:off x="10546230" y="3020320"/>
            <a:ext cx="384965" cy="193899"/>
          </a:xfrm>
          <a:prstGeom prst="rect">
            <a:avLst/>
          </a:prstGeom>
          <a:noFill/>
        </p:spPr>
        <p:txBody>
          <a:bodyPr wrap="square" lIns="0" tIns="0" rIns="0" bIns="0" rtlCol="0">
            <a:spAutoFit/>
          </a:bodyPr>
          <a:lstStyle/>
          <a:p>
            <a:pPr algn="ctr">
              <a:lnSpc>
                <a:spcPct val="90000"/>
              </a:lnSpc>
            </a:pPr>
            <a:r>
              <a:rPr lang="en-US" sz="1400" spc="-50" dirty="0">
                <a:solidFill>
                  <a:schemeClr val="bg1"/>
                </a:solidFill>
              </a:rPr>
              <a:t>VM2</a:t>
            </a:r>
          </a:p>
        </p:txBody>
      </p:sp>
      <p:cxnSp>
        <p:nvCxnSpPr>
          <p:cNvPr id="5" name="Straight Connector 4"/>
          <p:cNvCxnSpPr/>
          <p:nvPr/>
        </p:nvCxnSpPr>
        <p:spPr>
          <a:xfrm>
            <a:off x="8292821" y="2717074"/>
            <a:ext cx="1438532" cy="0"/>
          </a:xfrm>
          <a:prstGeom prst="line">
            <a:avLst/>
          </a:prstGeom>
          <a:ln w="57150">
            <a:solidFill>
              <a:srgbClr val="3C3C3C"/>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5790600" y="3636157"/>
            <a:ext cx="6016524" cy="551275"/>
            <a:chOff x="5832042" y="3747079"/>
            <a:chExt cx="6018944" cy="551497"/>
          </a:xfrm>
        </p:grpSpPr>
        <p:sp>
          <p:nvSpPr>
            <p:cNvPr id="20" name="Oval 19"/>
            <p:cNvSpPr/>
            <p:nvPr/>
          </p:nvSpPr>
          <p:spPr bwMode="auto">
            <a:xfrm>
              <a:off x="5832042" y="3747079"/>
              <a:ext cx="551497" cy="551497"/>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9" tIns="45699" rIns="91399" bIns="45699" numCol="1" rtlCol="0" anchor="ctr" anchorCtr="0" compatLnSpc="1">
              <a:prstTxWarp prst="textNoShape">
                <a:avLst/>
              </a:prstTxWarp>
            </a:bodyPr>
            <a:lstStyle/>
            <a:p>
              <a:pPr algn="ctr" defTabSz="913737" fontAlgn="base">
                <a:lnSpc>
                  <a:spcPct val="90000"/>
                </a:lnSpc>
                <a:spcBef>
                  <a:spcPct val="0"/>
                </a:spcBef>
                <a:spcAft>
                  <a:spcPct val="0"/>
                </a:spcAft>
              </a:pPr>
              <a:r>
                <a:rPr lang="en-US" sz="1999" b="1" spc="-50" dirty="0">
                  <a:solidFill>
                    <a:srgbClr val="FFFFFF"/>
                  </a:solidFill>
                </a:rPr>
                <a:t>1</a:t>
              </a:r>
            </a:p>
          </p:txBody>
        </p:sp>
        <p:sp>
          <p:nvSpPr>
            <p:cNvPr id="21" name="TextBox 20"/>
            <p:cNvSpPr txBox="1"/>
            <p:nvPr/>
          </p:nvSpPr>
          <p:spPr>
            <a:xfrm>
              <a:off x="6590747" y="3874605"/>
              <a:ext cx="5260239" cy="276982"/>
            </a:xfrm>
            <a:prstGeom prst="rect">
              <a:avLst/>
            </a:prstGeom>
            <a:noFill/>
          </p:spPr>
          <p:txBody>
            <a:bodyPr wrap="square" lIns="0" tIns="0" rIns="0" bIns="0" rtlCol="0">
              <a:spAutoFit/>
            </a:bodyPr>
            <a:lstStyle/>
            <a:p>
              <a:pPr>
                <a:lnSpc>
                  <a:spcPct val="90000"/>
                </a:lnSpc>
              </a:pPr>
              <a:r>
                <a:rPr lang="en-US" sz="1999" spc="-50" dirty="0"/>
                <a:t>User Initiates an export of a running VM</a:t>
              </a:r>
            </a:p>
          </p:txBody>
        </p:sp>
      </p:grpSp>
      <p:grpSp>
        <p:nvGrpSpPr>
          <p:cNvPr id="10" name="Group 9"/>
          <p:cNvGrpSpPr/>
          <p:nvPr/>
        </p:nvGrpSpPr>
        <p:grpSpPr>
          <a:xfrm>
            <a:off x="5790600" y="4232204"/>
            <a:ext cx="6016524" cy="830612"/>
            <a:chOff x="5832042" y="4250834"/>
            <a:chExt cx="6018944" cy="830947"/>
          </a:xfrm>
        </p:grpSpPr>
        <p:sp>
          <p:nvSpPr>
            <p:cNvPr id="22" name="Oval 21"/>
            <p:cNvSpPr/>
            <p:nvPr/>
          </p:nvSpPr>
          <p:spPr bwMode="auto">
            <a:xfrm>
              <a:off x="5832042" y="4373278"/>
              <a:ext cx="551497" cy="551497"/>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9" tIns="45699" rIns="91399" bIns="45699" numCol="1" rtlCol="0" anchor="ctr" anchorCtr="0" compatLnSpc="1">
              <a:prstTxWarp prst="textNoShape">
                <a:avLst/>
              </a:prstTxWarp>
            </a:bodyPr>
            <a:lstStyle/>
            <a:p>
              <a:pPr algn="ctr" defTabSz="913737" fontAlgn="base">
                <a:lnSpc>
                  <a:spcPct val="90000"/>
                </a:lnSpc>
                <a:spcBef>
                  <a:spcPct val="0"/>
                </a:spcBef>
                <a:spcAft>
                  <a:spcPct val="0"/>
                </a:spcAft>
              </a:pPr>
              <a:r>
                <a:rPr lang="en-US" sz="1999" b="1" spc="-50" dirty="0">
                  <a:solidFill>
                    <a:srgbClr val="FFFFFF"/>
                  </a:solidFill>
                </a:rPr>
                <a:t>2</a:t>
              </a:r>
            </a:p>
          </p:txBody>
        </p:sp>
        <p:sp>
          <p:nvSpPr>
            <p:cNvPr id="23" name="TextBox 22"/>
            <p:cNvSpPr txBox="1"/>
            <p:nvPr/>
          </p:nvSpPr>
          <p:spPr>
            <a:xfrm>
              <a:off x="6590747" y="4250834"/>
              <a:ext cx="5260239" cy="830947"/>
            </a:xfrm>
            <a:prstGeom prst="rect">
              <a:avLst/>
            </a:prstGeom>
            <a:noFill/>
          </p:spPr>
          <p:txBody>
            <a:bodyPr wrap="square" lIns="0" tIns="0" rIns="0" bIns="0" rtlCol="0">
              <a:spAutoFit/>
            </a:bodyPr>
            <a:lstStyle/>
            <a:p>
              <a:pPr>
                <a:lnSpc>
                  <a:spcPct val="90000"/>
                </a:lnSpc>
              </a:pPr>
              <a:r>
                <a:rPr lang="en-US" sz="1999" spc="-50" dirty="0"/>
                <a:t>Hyper-V performs a live, point-in-time export of the VM, which remains running, creating the new files in the target location</a:t>
              </a:r>
            </a:p>
          </p:txBody>
        </p:sp>
      </p:grpSp>
      <p:grpSp>
        <p:nvGrpSpPr>
          <p:cNvPr id="11" name="Group 10"/>
          <p:cNvGrpSpPr/>
          <p:nvPr/>
        </p:nvGrpSpPr>
        <p:grpSpPr>
          <a:xfrm>
            <a:off x="5790600" y="5107649"/>
            <a:ext cx="6016524" cy="584272"/>
            <a:chOff x="5832042" y="5029007"/>
            <a:chExt cx="6018944" cy="584507"/>
          </a:xfrm>
        </p:grpSpPr>
        <p:sp>
          <p:nvSpPr>
            <p:cNvPr id="24" name="Oval 23"/>
            <p:cNvSpPr/>
            <p:nvPr/>
          </p:nvSpPr>
          <p:spPr bwMode="auto">
            <a:xfrm>
              <a:off x="5832042" y="5029007"/>
              <a:ext cx="551497" cy="551497"/>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9" tIns="45699" rIns="91399" bIns="45699" numCol="1" rtlCol="0" anchor="ctr" anchorCtr="0" compatLnSpc="1">
              <a:prstTxWarp prst="textNoShape">
                <a:avLst/>
              </a:prstTxWarp>
            </a:bodyPr>
            <a:lstStyle/>
            <a:p>
              <a:pPr algn="ctr" defTabSz="913737" fontAlgn="base">
                <a:lnSpc>
                  <a:spcPct val="90000"/>
                </a:lnSpc>
                <a:spcBef>
                  <a:spcPct val="0"/>
                </a:spcBef>
                <a:spcAft>
                  <a:spcPct val="0"/>
                </a:spcAft>
              </a:pPr>
              <a:r>
                <a:rPr lang="en-US" sz="1999" b="1" spc="-50" dirty="0">
                  <a:solidFill>
                    <a:srgbClr val="FFFFFF"/>
                  </a:solidFill>
                </a:rPr>
                <a:t>3</a:t>
              </a:r>
            </a:p>
          </p:txBody>
        </p:sp>
        <p:sp>
          <p:nvSpPr>
            <p:cNvPr id="25" name="TextBox 24"/>
            <p:cNvSpPr txBox="1"/>
            <p:nvPr/>
          </p:nvSpPr>
          <p:spPr>
            <a:xfrm>
              <a:off x="6590747" y="5059550"/>
              <a:ext cx="5260239" cy="553964"/>
            </a:xfrm>
            <a:prstGeom prst="rect">
              <a:avLst/>
            </a:prstGeom>
            <a:noFill/>
          </p:spPr>
          <p:txBody>
            <a:bodyPr wrap="square" lIns="0" tIns="0" rIns="0" bIns="0" rtlCol="0">
              <a:spAutoFit/>
            </a:bodyPr>
            <a:lstStyle/>
            <a:p>
              <a:pPr>
                <a:lnSpc>
                  <a:spcPct val="90000"/>
                </a:lnSpc>
              </a:pPr>
              <a:r>
                <a:rPr lang="en-US" sz="1999" spc="-50" dirty="0"/>
                <a:t>Admin imports new, powered-off VM on the target host, finalizes configuration and starts VM</a:t>
              </a:r>
            </a:p>
          </p:txBody>
        </p:sp>
      </p:grpSp>
      <p:grpSp>
        <p:nvGrpSpPr>
          <p:cNvPr id="19" name="Group 18"/>
          <p:cNvGrpSpPr/>
          <p:nvPr/>
        </p:nvGrpSpPr>
        <p:grpSpPr>
          <a:xfrm>
            <a:off x="5790600" y="5736729"/>
            <a:ext cx="6016524" cy="584272"/>
            <a:chOff x="5832042" y="5682235"/>
            <a:chExt cx="6018944" cy="584507"/>
          </a:xfrm>
        </p:grpSpPr>
        <p:sp>
          <p:nvSpPr>
            <p:cNvPr id="26" name="Oval 25"/>
            <p:cNvSpPr/>
            <p:nvPr/>
          </p:nvSpPr>
          <p:spPr bwMode="auto">
            <a:xfrm>
              <a:off x="5832042" y="5682235"/>
              <a:ext cx="551497" cy="551497"/>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9" tIns="45699" rIns="91399" bIns="45699" numCol="1" rtlCol="0" anchor="ctr" anchorCtr="0" compatLnSpc="1">
              <a:prstTxWarp prst="textNoShape">
                <a:avLst/>
              </a:prstTxWarp>
            </a:bodyPr>
            <a:lstStyle/>
            <a:p>
              <a:pPr algn="ctr" defTabSz="913737" fontAlgn="base">
                <a:lnSpc>
                  <a:spcPct val="90000"/>
                </a:lnSpc>
                <a:spcBef>
                  <a:spcPct val="0"/>
                </a:spcBef>
                <a:spcAft>
                  <a:spcPct val="0"/>
                </a:spcAft>
              </a:pPr>
              <a:r>
                <a:rPr lang="en-US" sz="1999" b="1" spc="-50" dirty="0">
                  <a:solidFill>
                    <a:srgbClr val="FFFFFF"/>
                  </a:solidFill>
                </a:rPr>
                <a:t>4</a:t>
              </a:r>
            </a:p>
          </p:txBody>
        </p:sp>
        <p:sp>
          <p:nvSpPr>
            <p:cNvPr id="27" name="TextBox 26"/>
            <p:cNvSpPr txBox="1"/>
            <p:nvPr/>
          </p:nvSpPr>
          <p:spPr>
            <a:xfrm>
              <a:off x="6590747" y="5712778"/>
              <a:ext cx="5260239" cy="553964"/>
            </a:xfrm>
            <a:prstGeom prst="rect">
              <a:avLst/>
            </a:prstGeom>
            <a:noFill/>
          </p:spPr>
          <p:txBody>
            <a:bodyPr wrap="square" lIns="0" tIns="0" rIns="0" bIns="0" rtlCol="0">
              <a:spAutoFit/>
            </a:bodyPr>
            <a:lstStyle/>
            <a:p>
              <a:pPr>
                <a:lnSpc>
                  <a:spcPct val="90000"/>
                </a:lnSpc>
              </a:pPr>
              <a:r>
                <a:rPr lang="en-US" sz="1999" spc="-50" dirty="0"/>
                <a:t>With Virtual Machine Manager, Admin can select host as part of the clone wizard</a:t>
              </a:r>
            </a:p>
          </p:txBody>
        </p:sp>
      </p:grpSp>
      <p:pic>
        <p:nvPicPr>
          <p:cNvPr id="29" name="Picture 19474"/>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bwMode="auto">
          <a:xfrm>
            <a:off x="6839662" y="1447644"/>
            <a:ext cx="938646" cy="157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84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6" presetClass="emph" presetSubtype="0" fill="hold" nodeType="withEffect">
                                  <p:stCondLst>
                                    <p:cond delay="0"/>
                                  </p:stCondLst>
                                  <p:childTnLst>
                                    <p:animEffect transition="out" filter="fade">
                                      <p:cBhvr>
                                        <p:cTn id="9" dur="750" tmFilter="0, 0; .2, .5; .8, .5; 1, 0"/>
                                        <p:tgtEl>
                                          <p:spTgt spid="13"/>
                                        </p:tgtEl>
                                      </p:cBhvr>
                                    </p:animEffect>
                                    <p:animScale>
                                      <p:cBhvr>
                                        <p:cTn id="10" dur="375" autoRev="1" fill="hold"/>
                                        <p:tgtEl>
                                          <p:spTgt spid="13"/>
                                        </p:tgtEl>
                                      </p:cBhvr>
                                      <p:by x="105000" y="105000"/>
                                    </p:animScale>
                                  </p:childTnLst>
                                </p:cTn>
                              </p:par>
                              <p:par>
                                <p:cTn id="11" presetID="26" presetClass="emph" presetSubtype="0" fill="hold" grpId="0" nodeType="withEffect">
                                  <p:stCondLst>
                                    <p:cond delay="0"/>
                                  </p:stCondLst>
                                  <p:childTnLst>
                                    <p:animEffect transition="out" filter="fade">
                                      <p:cBhvr>
                                        <p:cTn id="12" dur="750" tmFilter="0, 0; .2, .5; .8, .5; 1, 0"/>
                                        <p:tgtEl>
                                          <p:spTgt spid="15"/>
                                        </p:tgtEl>
                                      </p:cBhvr>
                                    </p:animEffect>
                                    <p:animScale>
                                      <p:cBhvr>
                                        <p:cTn id="13" dur="375" autoRev="1" fill="hold"/>
                                        <p:tgtEl>
                                          <p:spTgt spid="15"/>
                                        </p:tgtEl>
                                      </p:cBhvr>
                                      <p:by x="105000" y="105000"/>
                                    </p:animScale>
                                  </p:childTnLst>
                                </p:cTn>
                              </p:par>
                            </p:childTnLst>
                          </p:cTn>
                        </p:par>
                        <p:par>
                          <p:cTn id="14" fill="hold">
                            <p:stCondLst>
                              <p:cond delay="75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4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500"/>
                            </p:stCondLst>
                            <p:childTnLst>
                              <p:par>
                                <p:cTn id="33" presetID="10" presetClass="entr" presetSubtype="0" fill="hold" nodeType="afterEffect">
                                  <p:stCondLst>
                                    <p:cond delay="100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9" presetClass="emph" presetSubtype="0" fill="hold" grpId="1" nodeType="withEffect">
                                  <p:stCondLst>
                                    <p:cond delay="1000"/>
                                  </p:stCondLst>
                                  <p:childTnLst>
                                    <p:animClr clrSpc="rgb" dir="cw">
                                      <p:cBhvr override="childStyle">
                                        <p:cTn id="37" dur="500" fill="hold"/>
                                        <p:tgtEl>
                                          <p:spTgt spid="17"/>
                                        </p:tgtEl>
                                        <p:attrNameLst>
                                          <p:attrName>style.color</p:attrName>
                                        </p:attrNameLst>
                                      </p:cBhvr>
                                      <p:to>
                                        <a:srgbClr val="92D050"/>
                                      </p:to>
                                    </p:animClr>
                                    <p:animClr clrSpc="rgb" dir="cw">
                                      <p:cBhvr>
                                        <p:cTn id="38" dur="500" fill="hold"/>
                                        <p:tgtEl>
                                          <p:spTgt spid="17"/>
                                        </p:tgtEl>
                                        <p:attrNameLst>
                                          <p:attrName>fillcolor</p:attrName>
                                        </p:attrNameLst>
                                      </p:cBhvr>
                                      <p:to>
                                        <a:srgbClr val="92D050"/>
                                      </p:to>
                                    </p:animClr>
                                    <p:set>
                                      <p:cBhvr>
                                        <p:cTn id="39" dur="500" fill="hold"/>
                                        <p:tgtEl>
                                          <p:spTgt spid="17"/>
                                        </p:tgtEl>
                                        <p:attrNameLst>
                                          <p:attrName>fill.type</p:attrName>
                                        </p:attrNameLst>
                                      </p:cBhvr>
                                      <p:to>
                                        <p:strVal val="solid"/>
                                      </p:to>
                                    </p:set>
                                    <p:set>
                                      <p:cBhvr>
                                        <p:cTn id="40" dur="500" fill="hold"/>
                                        <p:tgtEl>
                                          <p:spTgt spid="17"/>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7" grpId="1"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dirty="0"/>
          </a:p>
        </p:txBody>
      </p:sp>
      <p:sp>
        <p:nvSpPr>
          <p:cNvPr id="7" name="Subtitle 6"/>
          <p:cNvSpPr>
            <a:spLocks noGrp="1"/>
          </p:cNvSpPr>
          <p:nvPr>
            <p:ph type="subTitle" idx="1"/>
          </p:nvPr>
        </p:nvSpPr>
        <p:spPr/>
        <p:txBody>
          <a:bodyPr/>
          <a:lstStyle/>
          <a:p>
            <a:endParaRPr lang="en-US"/>
          </a:p>
        </p:txBody>
      </p:sp>
      <p:sp>
        <p:nvSpPr>
          <p:cNvPr id="6" name="Title 5"/>
          <p:cNvSpPr>
            <a:spLocks noGrp="1"/>
          </p:cNvSpPr>
          <p:nvPr>
            <p:ph type="ctrTitle"/>
          </p:nvPr>
        </p:nvSpPr>
        <p:spPr/>
        <p:txBody>
          <a:bodyPr/>
          <a:lstStyle/>
          <a:p>
            <a:endParaRPr lang="en-US"/>
          </a:p>
        </p:txBody>
      </p:sp>
    </p:spTree>
    <p:extLst>
      <p:ext uri="{BB962C8B-B14F-4D97-AF65-F5344CB8AC3E}">
        <p14:creationId xmlns:p14="http://schemas.microsoft.com/office/powerpoint/2010/main" val="357742848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Triangle 19"/>
          <p:cNvSpPr/>
          <p:nvPr/>
        </p:nvSpPr>
        <p:spPr bwMode="auto">
          <a:xfrm flipH="1" flipV="1">
            <a:off x="353767" y="2634362"/>
            <a:ext cx="224109" cy="224109"/>
          </a:xfrm>
          <a:prstGeom prst="rtTriangle">
            <a:avLst/>
          </a:prstGeom>
          <a:solidFill>
            <a:srgbClr val="FFB900"/>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latin typeface="Segoe UI"/>
            </a:endParaRPr>
          </a:p>
        </p:txBody>
      </p:sp>
      <p:sp>
        <p:nvSpPr>
          <p:cNvPr id="21" name="Trapezoid 20"/>
          <p:cNvSpPr/>
          <p:nvPr/>
        </p:nvSpPr>
        <p:spPr bwMode="auto">
          <a:xfrm rot="16200000">
            <a:off x="553643" y="1783993"/>
            <a:ext cx="4541171" cy="4514585"/>
          </a:xfrm>
          <a:prstGeom prst="trapezoid">
            <a:avLst>
              <a:gd name="adj" fmla="val 9839"/>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0" bIns="137160" numCol="1" rtlCol="0" anchor="t" anchorCtr="0" compatLnSpc="1">
            <a:prstTxWarp prst="textNoShape">
              <a:avLst/>
            </a:prstTxWarp>
          </a:bodyPr>
          <a:lstStyle/>
          <a:p>
            <a:pPr marL="0" lvl="1" defTabSz="462394">
              <a:lnSpc>
                <a:spcPct val="90000"/>
              </a:lnSpc>
              <a:spcAft>
                <a:spcPts val="600"/>
              </a:spcAft>
            </a:pPr>
            <a:r>
              <a:rPr lang="en-US" sz="2400" dirty="0">
                <a:solidFill>
                  <a:srgbClr val="EFEFEF"/>
                </a:solidFill>
                <a:latin typeface="Segoe UI Light"/>
                <a:cs typeface="Segoe UI" pitchFamily="34" charset="0"/>
              </a:rPr>
              <a:t>Benefits</a:t>
            </a:r>
          </a:p>
          <a:p>
            <a:pPr marL="166688" lvl="1" indent="-166688" defTabSz="462394">
              <a:lnSpc>
                <a:spcPct val="90000"/>
              </a:lnSpc>
              <a:spcAft>
                <a:spcPts val="600"/>
              </a:spcAft>
              <a:buFont typeface="Arial" pitchFamily="34" charset="0"/>
              <a:buChar char="•"/>
            </a:pPr>
            <a:r>
              <a:rPr lang="en-US" sz="1600" dirty="0">
                <a:solidFill>
                  <a:srgbClr val="EFEFEF"/>
                </a:solidFill>
                <a:cs typeface="Segoe UI" pitchFamily="34" charset="0"/>
              </a:rPr>
              <a:t>Affordable in-box business continuity and disaster recovery</a:t>
            </a:r>
          </a:p>
          <a:p>
            <a:pPr marL="166688" lvl="1" indent="-166688" defTabSz="462394">
              <a:lnSpc>
                <a:spcPct val="90000"/>
              </a:lnSpc>
              <a:spcAft>
                <a:spcPts val="600"/>
              </a:spcAft>
              <a:buFont typeface="Arial" pitchFamily="34" charset="0"/>
              <a:buChar char="•"/>
            </a:pPr>
            <a:r>
              <a:rPr lang="en-US" sz="1600" dirty="0">
                <a:solidFill>
                  <a:srgbClr val="EFEFEF"/>
                </a:solidFill>
                <a:cs typeface="Segoe UI" pitchFamily="34" charset="0"/>
              </a:rPr>
              <a:t>Failure recovery in </a:t>
            </a:r>
            <a:r>
              <a:rPr lang="en-US" sz="1600" dirty="0">
                <a:solidFill>
                  <a:srgbClr val="EFEFEF"/>
                </a:solidFill>
                <a:cs typeface="Segoe UI" pitchFamily="34" charset="0"/>
              </a:rPr>
              <a:t>minutes</a:t>
            </a:r>
          </a:p>
          <a:p>
            <a:pPr marL="166688" lvl="1" indent="-166688" defTabSz="462394">
              <a:lnSpc>
                <a:spcPct val="90000"/>
              </a:lnSpc>
              <a:spcAft>
                <a:spcPts val="600"/>
              </a:spcAft>
              <a:buFont typeface="Arial" pitchFamily="34" charset="0"/>
              <a:buChar char="•"/>
            </a:pPr>
            <a:r>
              <a:rPr lang="en-US" sz="1600" dirty="0">
                <a:solidFill>
                  <a:srgbClr val="EFEFEF"/>
                </a:solidFill>
                <a:cs typeface="Segoe UI" pitchFamily="34" charset="0"/>
              </a:rPr>
              <a:t>Replica Frequency (30sec, 5min, 15min)</a:t>
            </a:r>
            <a:endParaRPr lang="en-US" sz="1600" dirty="0">
              <a:solidFill>
                <a:srgbClr val="EFEFEF"/>
              </a:solidFill>
              <a:cs typeface="Segoe UI" pitchFamily="34" charset="0"/>
            </a:endParaRPr>
          </a:p>
          <a:p>
            <a:pPr marL="166688" lvl="1" indent="-166688" defTabSz="462394">
              <a:lnSpc>
                <a:spcPct val="90000"/>
              </a:lnSpc>
              <a:spcAft>
                <a:spcPts val="600"/>
              </a:spcAft>
              <a:buFont typeface="Arial" pitchFamily="34" charset="0"/>
              <a:buChar char="•"/>
            </a:pPr>
            <a:r>
              <a:rPr lang="en-US" sz="1600" dirty="0">
                <a:solidFill>
                  <a:srgbClr val="EFEFEF"/>
                </a:solidFill>
                <a:cs typeface="Segoe UI" pitchFamily="34" charset="0"/>
              </a:rPr>
              <a:t>More secure replication across network</a:t>
            </a:r>
          </a:p>
          <a:p>
            <a:pPr marL="166688" lvl="1" indent="-166688" defTabSz="462394">
              <a:lnSpc>
                <a:spcPct val="90000"/>
              </a:lnSpc>
              <a:spcAft>
                <a:spcPts val="600"/>
              </a:spcAft>
              <a:buFont typeface="Arial" pitchFamily="34" charset="0"/>
              <a:buChar char="•"/>
            </a:pPr>
            <a:r>
              <a:rPr lang="en-US" sz="1600" dirty="0">
                <a:solidFill>
                  <a:srgbClr val="EFEFEF"/>
                </a:solidFill>
                <a:cs typeface="Segoe UI" pitchFamily="34" charset="0"/>
              </a:rPr>
              <a:t>No need for storage arrays</a:t>
            </a:r>
          </a:p>
          <a:p>
            <a:pPr marL="166688" lvl="1" indent="-166688" defTabSz="462394">
              <a:lnSpc>
                <a:spcPct val="90000"/>
              </a:lnSpc>
              <a:spcAft>
                <a:spcPts val="600"/>
              </a:spcAft>
              <a:buFont typeface="Arial" pitchFamily="34" charset="0"/>
              <a:buChar char="•"/>
            </a:pPr>
            <a:r>
              <a:rPr lang="en-US" sz="1600" dirty="0">
                <a:solidFill>
                  <a:srgbClr val="EFEFEF"/>
                </a:solidFill>
                <a:cs typeface="Segoe UI" pitchFamily="34" charset="0"/>
              </a:rPr>
              <a:t>No need for other software replication technologies</a:t>
            </a:r>
          </a:p>
          <a:p>
            <a:pPr marL="166688" lvl="1" indent="-166688" defTabSz="462394">
              <a:lnSpc>
                <a:spcPct val="90000"/>
              </a:lnSpc>
              <a:spcAft>
                <a:spcPts val="600"/>
              </a:spcAft>
              <a:buFont typeface="Arial" pitchFamily="34" charset="0"/>
              <a:buChar char="•"/>
            </a:pPr>
            <a:r>
              <a:rPr lang="en-US" sz="1600" dirty="0">
                <a:solidFill>
                  <a:srgbClr val="EFEFEF"/>
                </a:solidFill>
                <a:cs typeface="Segoe UI" pitchFamily="34" charset="0"/>
              </a:rPr>
              <a:t>Automatic handling of live migration</a:t>
            </a:r>
          </a:p>
          <a:p>
            <a:pPr marL="166688" lvl="1" indent="-166688" defTabSz="462394">
              <a:lnSpc>
                <a:spcPct val="90000"/>
              </a:lnSpc>
              <a:spcAft>
                <a:spcPts val="600"/>
              </a:spcAft>
              <a:buFont typeface="Arial" pitchFamily="34" charset="0"/>
              <a:buChar char="•"/>
            </a:pPr>
            <a:r>
              <a:rPr lang="en-US" sz="1600" dirty="0">
                <a:solidFill>
                  <a:srgbClr val="EFEFEF"/>
                </a:solidFill>
                <a:cs typeface="Segoe UI" pitchFamily="34" charset="0"/>
              </a:rPr>
              <a:t>Simpler configuration and management</a:t>
            </a:r>
          </a:p>
        </p:txBody>
      </p:sp>
      <p:sp>
        <p:nvSpPr>
          <p:cNvPr id="22" name="Rectangle 21"/>
          <p:cNvSpPr/>
          <p:nvPr/>
        </p:nvSpPr>
        <p:spPr>
          <a:xfrm>
            <a:off x="353766" y="1643763"/>
            <a:ext cx="4294434" cy="990599"/>
          </a:xfrm>
          <a:prstGeom prst="rect">
            <a:avLst/>
          </a:prstGeom>
          <a:solidFill>
            <a:srgbClr val="002050"/>
          </a:solidFill>
          <a:ln w="57150" cmpd="sng">
            <a:solidFill>
              <a:srgbClr val="FFFFFF"/>
            </a:solidFill>
          </a:ln>
        </p:spPr>
        <p:txBody>
          <a:bodyPr wrap="square" lIns="182880" tIns="91440" rIns="182880" bIns="91440" anchor="ctr">
            <a:noAutofit/>
          </a:bodyPr>
          <a:lstStyle/>
          <a:p>
            <a:pPr lvl="0">
              <a:spcBef>
                <a:spcPct val="75000"/>
              </a:spcBef>
              <a:buClr>
                <a:srgbClr val="002050"/>
              </a:buClr>
            </a:pPr>
            <a:r>
              <a:rPr lang="en-US" sz="2400" kern="0" dirty="0">
                <a:solidFill>
                  <a:srgbClr val="FFFFFF"/>
                </a:solidFill>
                <a:latin typeface="Segoe UI Light"/>
              </a:rPr>
              <a:t>New feature</a:t>
            </a:r>
          </a:p>
          <a:p>
            <a:pPr>
              <a:lnSpc>
                <a:spcPct val="80000"/>
              </a:lnSpc>
              <a:spcBef>
                <a:spcPts val="240"/>
              </a:spcBef>
              <a:buClr>
                <a:srgbClr val="002050"/>
              </a:buClr>
              <a:defRPr/>
            </a:pPr>
            <a:r>
              <a:rPr lang="en-US" sz="1600" kern="0" dirty="0">
                <a:solidFill>
                  <a:srgbClr val="FFFFFF"/>
                </a:solidFill>
              </a:rPr>
              <a:t>Replicate </a:t>
            </a:r>
            <a:r>
              <a:rPr lang="en-US" sz="1600" kern="0" dirty="0">
                <a:solidFill>
                  <a:srgbClr val="FFFFFF"/>
                </a:solidFill>
              </a:rPr>
              <a:t>Hyper</a:t>
            </a:r>
            <a:r>
              <a:rPr lang="en-US" sz="1600" dirty="0">
                <a:solidFill>
                  <a:schemeClr val="bg1"/>
                </a:solidFill>
              </a:rPr>
              <a:t>‑</a:t>
            </a:r>
            <a:r>
              <a:rPr lang="en-US" sz="1600" kern="0" dirty="0">
                <a:solidFill>
                  <a:srgbClr val="FFFFFF"/>
                </a:solidFill>
              </a:rPr>
              <a:t>V </a:t>
            </a:r>
            <a:r>
              <a:rPr lang="en-US" sz="1600" kern="0" dirty="0">
                <a:solidFill>
                  <a:srgbClr val="FFFFFF"/>
                </a:solidFill>
              </a:rPr>
              <a:t>virtual machines from a primary site to a replica site</a:t>
            </a:r>
          </a:p>
        </p:txBody>
      </p:sp>
      <p:sp>
        <p:nvSpPr>
          <p:cNvPr id="18" name="Rectangle 17"/>
          <p:cNvSpPr/>
          <p:nvPr/>
        </p:nvSpPr>
        <p:spPr bwMode="auto">
          <a:xfrm flipH="1">
            <a:off x="757385" y="3085455"/>
            <a:ext cx="4180384" cy="256230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821" tIns="0" rIns="152357" bIns="75911" numCol="1" spcCol="0" rtlCol="0" fromWordArt="0" anchor="t" anchorCtr="0" forceAA="0" compatLnSpc="1">
            <a:prstTxWarp prst="textNoShape">
              <a:avLst/>
            </a:prstTxWarp>
            <a:noAutofit/>
          </a:bodyPr>
          <a:lstStyle/>
          <a:p>
            <a:pPr marL="0" lvl="1" defTabSz="462394">
              <a:lnSpc>
                <a:spcPct val="90000"/>
              </a:lnSpc>
              <a:spcAft>
                <a:spcPts val="600"/>
              </a:spcAft>
            </a:pPr>
            <a:endParaRPr lang="en-US" sz="1400" dirty="0">
              <a:solidFill>
                <a:srgbClr val="EFEFEF"/>
              </a:solidFill>
              <a:cs typeface="Segoe UI" pitchFamily="34" charset="0"/>
            </a:endParaRPr>
          </a:p>
        </p:txBody>
      </p:sp>
      <p:sp>
        <p:nvSpPr>
          <p:cNvPr id="2" name="Title 1"/>
          <p:cNvSpPr>
            <a:spLocks noGrp="1"/>
          </p:cNvSpPr>
          <p:nvPr>
            <p:ph type="title"/>
          </p:nvPr>
        </p:nvSpPr>
        <p:spPr>
          <a:xfrm>
            <a:off x="520701" y="228601"/>
            <a:ext cx="11149013" cy="609398"/>
          </a:xfrm>
        </p:spPr>
        <p:txBody>
          <a:bodyPr/>
          <a:lstStyle/>
          <a:p>
            <a:r>
              <a:rPr lang="en-US" dirty="0" smtClean="0"/>
              <a:t>Hyper‑V Replica</a:t>
            </a:r>
            <a:endParaRPr lang="en-US" dirty="0"/>
          </a:p>
        </p:txBody>
      </p:sp>
      <p:sp>
        <p:nvSpPr>
          <p:cNvPr id="29" name="Rectangle 28"/>
          <p:cNvSpPr/>
          <p:nvPr/>
        </p:nvSpPr>
        <p:spPr bwMode="auto">
          <a:xfrm>
            <a:off x="10199023" y="694"/>
            <a:ext cx="1510430" cy="757490"/>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137160" rIns="91440" bIns="45718" numCol="1" rtlCol="0" anchor="t" anchorCtr="0" compatLnSpc="1">
            <a:prstTxWarp prst="textNoShape">
              <a:avLst/>
            </a:prstTxWarp>
          </a:bodyPr>
          <a:lstStyle/>
          <a:p>
            <a:pPr algn="r" defTabSz="914099" fontAlgn="base">
              <a:lnSpc>
                <a:spcPct val="90000"/>
              </a:lnSpc>
              <a:spcBef>
                <a:spcPct val="0"/>
              </a:spcBef>
              <a:spcAft>
                <a:spcPct val="0"/>
              </a:spcAft>
            </a:pPr>
            <a:r>
              <a:rPr lang="en-US" sz="1200" dirty="0">
                <a:solidFill>
                  <a:srgbClr val="FFFFFE"/>
                </a:solidFill>
              </a:rPr>
              <a:t>VIRTUAL MACHINE MOBILITY</a:t>
            </a:r>
          </a:p>
          <a:p>
            <a:pPr algn="r" defTabSz="914099" fontAlgn="base">
              <a:lnSpc>
                <a:spcPct val="90000"/>
              </a:lnSpc>
              <a:spcBef>
                <a:spcPct val="0"/>
              </a:spcBef>
              <a:spcAft>
                <a:spcPct val="0"/>
              </a:spcAft>
            </a:pPr>
            <a:endParaRPr lang="en-US" sz="1200" dirty="0">
              <a:solidFill>
                <a:srgbClr val="FFFFFE"/>
              </a:solidFill>
            </a:endParaRPr>
          </a:p>
        </p:txBody>
      </p:sp>
      <p:cxnSp>
        <p:nvCxnSpPr>
          <p:cNvPr id="11" name="Straight Connector 10"/>
          <p:cNvCxnSpPr/>
          <p:nvPr/>
        </p:nvCxnSpPr>
        <p:spPr>
          <a:xfrm>
            <a:off x="10152413" y="3320534"/>
            <a:ext cx="0" cy="5715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2" name="Picture 19474"/>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016833" y="2561475"/>
            <a:ext cx="782048" cy="130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Rectangle 127"/>
          <p:cNvSpPr/>
          <p:nvPr/>
        </p:nvSpPr>
        <p:spPr bwMode="auto">
          <a:xfrm>
            <a:off x="6037617" y="4650571"/>
            <a:ext cx="1995054" cy="137160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64008" rIns="45720" bIns="45720" numCol="1" rtlCol="0" anchor="t" anchorCtr="0" compatLnSpc="1">
            <a:prstTxWarp prst="textNoShape">
              <a:avLst/>
            </a:prstTxWarp>
          </a:bodyPr>
          <a:lstStyle/>
          <a:p>
            <a:pPr algn="ctr" defTabSz="914099" fontAlgn="base">
              <a:lnSpc>
                <a:spcPct val="90000"/>
              </a:lnSpc>
              <a:spcBef>
                <a:spcPct val="0"/>
              </a:spcBef>
              <a:spcAft>
                <a:spcPct val="0"/>
              </a:spcAft>
            </a:pPr>
            <a:r>
              <a:rPr lang="en-US" sz="1100" dirty="0">
                <a:solidFill>
                  <a:srgbClr val="FFFFFE"/>
                </a:solidFill>
              </a:rPr>
              <a:t>Hyper‑V role and tools</a:t>
            </a:r>
            <a:endParaRPr lang="en-US" sz="1100" dirty="0">
              <a:solidFill>
                <a:srgbClr val="FFFFFE"/>
              </a:solidFill>
            </a:endParaRPr>
          </a:p>
        </p:txBody>
      </p:sp>
      <p:grpSp>
        <p:nvGrpSpPr>
          <p:cNvPr id="129" name="Group 128"/>
          <p:cNvGrpSpPr/>
          <p:nvPr/>
        </p:nvGrpSpPr>
        <p:grpSpPr>
          <a:xfrm>
            <a:off x="6114303" y="4920734"/>
            <a:ext cx="1841685" cy="270164"/>
            <a:chOff x="1926267" y="4966854"/>
            <a:chExt cx="1841685" cy="270164"/>
          </a:xfrm>
        </p:grpSpPr>
        <p:sp>
          <p:nvSpPr>
            <p:cNvPr id="133" name="Rectangle 132"/>
            <p:cNvSpPr/>
            <p:nvPr/>
          </p:nvSpPr>
          <p:spPr bwMode="auto">
            <a:xfrm>
              <a:off x="1926267" y="4966854"/>
              <a:ext cx="896112" cy="270164"/>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91440" rIns="91436" bIns="91440" numCol="1" rtlCol="0" anchor="ctr" anchorCtr="0" compatLnSpc="1">
              <a:prstTxWarp prst="textNoShape">
                <a:avLst/>
              </a:prstTxWarp>
            </a:bodyPr>
            <a:lstStyle/>
            <a:p>
              <a:pPr algn="ctr" defTabSz="914099" fontAlgn="base">
                <a:lnSpc>
                  <a:spcPct val="90000"/>
                </a:lnSpc>
                <a:spcBef>
                  <a:spcPct val="0"/>
                </a:spcBef>
                <a:spcAft>
                  <a:spcPct val="0"/>
                </a:spcAft>
              </a:pPr>
              <a:r>
                <a:rPr lang="en-US" sz="800" kern="0" dirty="0">
                  <a:solidFill>
                    <a:schemeClr val="tx1"/>
                  </a:solidFill>
                </a:rPr>
                <a:t>Hyper‑V cmdlets</a:t>
              </a:r>
              <a:endParaRPr lang="en-US" sz="800" kern="0" dirty="0">
                <a:solidFill>
                  <a:schemeClr val="tx1"/>
                </a:solidFill>
              </a:endParaRPr>
            </a:p>
          </p:txBody>
        </p:sp>
        <p:sp>
          <p:nvSpPr>
            <p:cNvPr id="134" name="Rectangle 133"/>
            <p:cNvSpPr/>
            <p:nvPr/>
          </p:nvSpPr>
          <p:spPr bwMode="auto">
            <a:xfrm>
              <a:off x="2871840" y="4966854"/>
              <a:ext cx="896112" cy="270164"/>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91440" rIns="91436" bIns="91440" numCol="1" rtlCol="0" anchor="ctr" anchorCtr="0" compatLnSpc="1">
              <a:prstTxWarp prst="textNoShape">
                <a:avLst/>
              </a:prstTxWarp>
            </a:bodyPr>
            <a:lstStyle/>
            <a:p>
              <a:pPr algn="ctr" defTabSz="914099" fontAlgn="base">
                <a:lnSpc>
                  <a:spcPct val="90000"/>
                </a:lnSpc>
                <a:spcBef>
                  <a:spcPct val="0"/>
                </a:spcBef>
                <a:spcAft>
                  <a:spcPct val="0"/>
                </a:spcAft>
              </a:pPr>
              <a:r>
                <a:rPr lang="en-US" sz="800" kern="0" dirty="0">
                  <a:solidFill>
                    <a:schemeClr val="tx1"/>
                  </a:solidFill>
                </a:rPr>
                <a:t>Hyper‑V PS integrated UI</a:t>
              </a:r>
              <a:endParaRPr lang="en-US" sz="800" kern="0" dirty="0">
                <a:solidFill>
                  <a:schemeClr val="tx1"/>
                </a:solidFill>
              </a:endParaRPr>
            </a:p>
          </p:txBody>
        </p:sp>
      </p:grpSp>
      <p:sp>
        <p:nvSpPr>
          <p:cNvPr id="130" name="Rectangle 129"/>
          <p:cNvSpPr/>
          <p:nvPr/>
        </p:nvSpPr>
        <p:spPr bwMode="auto">
          <a:xfrm>
            <a:off x="6116172" y="5575362"/>
            <a:ext cx="1837944" cy="363682"/>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91440" rIns="91436" bIns="91440" numCol="1" rtlCol="0" anchor="ctr" anchorCtr="0" compatLnSpc="1">
            <a:prstTxWarp prst="textNoShape">
              <a:avLst/>
            </a:prstTxWarp>
          </a:bodyPr>
          <a:lstStyle/>
          <a:p>
            <a:pPr algn="ctr" defTabSz="914099" fontAlgn="base">
              <a:lnSpc>
                <a:spcPct val="90000"/>
              </a:lnSpc>
              <a:spcBef>
                <a:spcPct val="0"/>
              </a:spcBef>
              <a:spcAft>
                <a:spcPct val="0"/>
              </a:spcAft>
            </a:pPr>
            <a:r>
              <a:rPr lang="en-US" sz="800" kern="0" dirty="0">
                <a:solidFill>
                  <a:schemeClr val="tx1"/>
                </a:solidFill>
              </a:rPr>
              <a:t>Hyper‑V Management Module tracks and replicates changes for each virtual machine</a:t>
            </a:r>
            <a:endParaRPr lang="en-US" sz="800" kern="0" dirty="0">
              <a:solidFill>
                <a:schemeClr val="tx1"/>
              </a:solidFill>
            </a:endParaRPr>
          </a:p>
        </p:txBody>
      </p:sp>
      <p:cxnSp>
        <p:nvCxnSpPr>
          <p:cNvPr id="131" name="Straight Connector 130"/>
          <p:cNvCxnSpPr/>
          <p:nvPr/>
        </p:nvCxnSpPr>
        <p:spPr>
          <a:xfrm>
            <a:off x="6536380" y="5242851"/>
            <a:ext cx="0" cy="274320"/>
          </a:xfrm>
          <a:prstGeom prst="line">
            <a:avLst/>
          </a:prstGeom>
          <a:ln w="19050">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7483829" y="5242851"/>
            <a:ext cx="0" cy="274320"/>
          </a:xfrm>
          <a:prstGeom prst="line">
            <a:avLst/>
          </a:prstGeom>
          <a:ln w="19050">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bwMode="auto">
          <a:xfrm>
            <a:off x="9222567" y="4650571"/>
            <a:ext cx="1995054" cy="137160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64008" rIns="45720" bIns="45720" numCol="1" rtlCol="0" anchor="t" anchorCtr="0" compatLnSpc="1">
            <a:prstTxWarp prst="textNoShape">
              <a:avLst/>
            </a:prstTxWarp>
          </a:bodyPr>
          <a:lstStyle/>
          <a:p>
            <a:pPr algn="ctr" defTabSz="914099" fontAlgn="base">
              <a:lnSpc>
                <a:spcPct val="90000"/>
              </a:lnSpc>
              <a:spcBef>
                <a:spcPct val="0"/>
              </a:spcBef>
              <a:spcAft>
                <a:spcPct val="0"/>
              </a:spcAft>
            </a:pPr>
            <a:r>
              <a:rPr lang="en-US" sz="1100" dirty="0">
                <a:solidFill>
                  <a:srgbClr val="FFFFFE"/>
                </a:solidFill>
              </a:rPr>
              <a:t>Hyper‑V role and tools</a:t>
            </a:r>
            <a:endParaRPr lang="en-US" sz="1100" dirty="0">
              <a:solidFill>
                <a:srgbClr val="FFFFFE"/>
              </a:solidFill>
            </a:endParaRPr>
          </a:p>
        </p:txBody>
      </p:sp>
      <p:grpSp>
        <p:nvGrpSpPr>
          <p:cNvPr id="122" name="Group 121"/>
          <p:cNvGrpSpPr/>
          <p:nvPr/>
        </p:nvGrpSpPr>
        <p:grpSpPr>
          <a:xfrm>
            <a:off x="9299253" y="4920734"/>
            <a:ext cx="1841685" cy="270164"/>
            <a:chOff x="1926267" y="4966854"/>
            <a:chExt cx="1841685" cy="270164"/>
          </a:xfrm>
        </p:grpSpPr>
        <p:sp>
          <p:nvSpPr>
            <p:cNvPr id="126" name="Rectangle 125"/>
            <p:cNvSpPr/>
            <p:nvPr/>
          </p:nvSpPr>
          <p:spPr bwMode="auto">
            <a:xfrm>
              <a:off x="1926267" y="4966854"/>
              <a:ext cx="896112" cy="270164"/>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91440" rIns="91436" bIns="91440" numCol="1" rtlCol="0" anchor="ctr" anchorCtr="0" compatLnSpc="1">
              <a:prstTxWarp prst="textNoShape">
                <a:avLst/>
              </a:prstTxWarp>
            </a:bodyPr>
            <a:lstStyle/>
            <a:p>
              <a:pPr algn="ctr" defTabSz="914099" fontAlgn="base">
                <a:lnSpc>
                  <a:spcPct val="90000"/>
                </a:lnSpc>
                <a:spcBef>
                  <a:spcPct val="0"/>
                </a:spcBef>
                <a:spcAft>
                  <a:spcPct val="0"/>
                </a:spcAft>
              </a:pPr>
              <a:r>
                <a:rPr lang="en-US" sz="800" kern="0" dirty="0">
                  <a:solidFill>
                    <a:schemeClr val="tx1"/>
                  </a:solidFill>
                </a:rPr>
                <a:t>Hyper‑V cmdlets</a:t>
              </a:r>
              <a:endParaRPr lang="en-US" sz="800" kern="0" dirty="0">
                <a:solidFill>
                  <a:schemeClr val="tx1"/>
                </a:solidFill>
              </a:endParaRPr>
            </a:p>
          </p:txBody>
        </p:sp>
        <p:sp>
          <p:nvSpPr>
            <p:cNvPr id="127" name="Rectangle 126"/>
            <p:cNvSpPr/>
            <p:nvPr/>
          </p:nvSpPr>
          <p:spPr bwMode="auto">
            <a:xfrm>
              <a:off x="2871840" y="4966854"/>
              <a:ext cx="896112" cy="270164"/>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91440" rIns="91436" bIns="91440" numCol="1" rtlCol="0" anchor="ctr" anchorCtr="0" compatLnSpc="1">
              <a:prstTxWarp prst="textNoShape">
                <a:avLst/>
              </a:prstTxWarp>
            </a:bodyPr>
            <a:lstStyle/>
            <a:p>
              <a:pPr algn="ctr" defTabSz="914099" fontAlgn="base">
                <a:lnSpc>
                  <a:spcPct val="90000"/>
                </a:lnSpc>
                <a:spcBef>
                  <a:spcPct val="0"/>
                </a:spcBef>
                <a:spcAft>
                  <a:spcPct val="0"/>
                </a:spcAft>
              </a:pPr>
              <a:r>
                <a:rPr lang="en-US" sz="800" kern="0" dirty="0">
                  <a:solidFill>
                    <a:schemeClr val="tx1"/>
                  </a:solidFill>
                </a:rPr>
                <a:t>Hyper‑V PS integrated UI</a:t>
              </a:r>
              <a:endParaRPr lang="en-US" sz="800" kern="0" dirty="0">
                <a:solidFill>
                  <a:schemeClr val="tx1"/>
                </a:solidFill>
              </a:endParaRPr>
            </a:p>
          </p:txBody>
        </p:sp>
      </p:grpSp>
      <p:sp>
        <p:nvSpPr>
          <p:cNvPr id="123" name="Rectangle 122"/>
          <p:cNvSpPr/>
          <p:nvPr/>
        </p:nvSpPr>
        <p:spPr bwMode="auto">
          <a:xfrm>
            <a:off x="9301122" y="5575362"/>
            <a:ext cx="1837944" cy="363682"/>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91440" rIns="91436" bIns="91440" numCol="1" rtlCol="0" anchor="ctr" anchorCtr="0" compatLnSpc="1">
            <a:prstTxWarp prst="textNoShape">
              <a:avLst/>
            </a:prstTxWarp>
          </a:bodyPr>
          <a:lstStyle/>
          <a:p>
            <a:pPr algn="ctr" defTabSz="914099" fontAlgn="base">
              <a:lnSpc>
                <a:spcPct val="90000"/>
              </a:lnSpc>
              <a:spcBef>
                <a:spcPct val="0"/>
              </a:spcBef>
              <a:spcAft>
                <a:spcPct val="0"/>
              </a:spcAft>
            </a:pPr>
            <a:r>
              <a:rPr lang="en-US" sz="800" kern="0" dirty="0">
                <a:solidFill>
                  <a:schemeClr val="tx1"/>
                </a:solidFill>
              </a:rPr>
              <a:t>Hyper‑V Management Module receives and applies the changes to the replica virtual machine</a:t>
            </a:r>
            <a:endParaRPr lang="en-US" sz="800" kern="0" dirty="0">
              <a:solidFill>
                <a:schemeClr val="tx1"/>
              </a:solidFill>
            </a:endParaRPr>
          </a:p>
        </p:txBody>
      </p:sp>
      <p:cxnSp>
        <p:nvCxnSpPr>
          <p:cNvPr id="124" name="Straight Connector 123"/>
          <p:cNvCxnSpPr/>
          <p:nvPr/>
        </p:nvCxnSpPr>
        <p:spPr>
          <a:xfrm>
            <a:off x="9721330" y="5242851"/>
            <a:ext cx="0" cy="274320"/>
          </a:xfrm>
          <a:prstGeom prst="line">
            <a:avLst/>
          </a:prstGeom>
          <a:ln w="19050">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0668779" y="5242851"/>
            <a:ext cx="0" cy="274320"/>
          </a:xfrm>
          <a:prstGeom prst="line">
            <a:avLst/>
          </a:prstGeom>
          <a:ln w="19050">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280023" y="1707571"/>
            <a:ext cx="1783117" cy="387798"/>
          </a:xfrm>
          <a:prstGeom prst="rect">
            <a:avLst/>
          </a:prstGeom>
        </p:spPr>
        <p:txBody>
          <a:bodyPr wrap="none">
            <a:spAutoFit/>
          </a:bodyPr>
          <a:lstStyle/>
          <a:p>
            <a:pPr fontAlgn="base">
              <a:lnSpc>
                <a:spcPct val="80000"/>
              </a:lnSpc>
              <a:spcBef>
                <a:spcPct val="0"/>
              </a:spcBef>
              <a:spcAft>
                <a:spcPct val="0"/>
              </a:spcAft>
            </a:pPr>
            <a:r>
              <a:rPr lang="en-US" sz="2400" dirty="0">
                <a:solidFill>
                  <a:schemeClr val="tx2"/>
                </a:solidFill>
                <a:latin typeface="+mj-lt"/>
              </a:rPr>
              <a:t>Primary </a:t>
            </a:r>
            <a:r>
              <a:rPr lang="en-US" sz="2400" dirty="0">
                <a:solidFill>
                  <a:schemeClr val="tx2"/>
                </a:solidFill>
                <a:latin typeface="+mj-lt"/>
              </a:rPr>
              <a:t>site</a:t>
            </a:r>
            <a:endParaRPr lang="en-US" sz="2400" dirty="0">
              <a:solidFill>
                <a:schemeClr val="tx2"/>
              </a:solidFill>
              <a:latin typeface="+mj-lt"/>
            </a:endParaRPr>
          </a:p>
        </p:txBody>
      </p:sp>
      <p:sp>
        <p:nvSpPr>
          <p:cNvPr id="17" name="Rectangle 16"/>
          <p:cNvSpPr/>
          <p:nvPr/>
        </p:nvSpPr>
        <p:spPr>
          <a:xfrm>
            <a:off x="5313031" y="2314081"/>
            <a:ext cx="1124027" cy="203133"/>
          </a:xfrm>
          <a:prstGeom prst="rect">
            <a:avLst/>
          </a:prstGeom>
        </p:spPr>
        <p:txBody>
          <a:bodyPr wrap="none">
            <a:spAutoFit/>
          </a:bodyPr>
          <a:lstStyle/>
          <a:p>
            <a:pPr algn="r" defTabSz="914099" fontAlgn="base">
              <a:lnSpc>
                <a:spcPct val="90000"/>
              </a:lnSpc>
              <a:spcBef>
                <a:spcPct val="0"/>
              </a:spcBef>
              <a:spcAft>
                <a:spcPct val="0"/>
              </a:spcAft>
            </a:pPr>
            <a:r>
              <a:rPr lang="en-US" sz="800" kern="0" dirty="0"/>
              <a:t>CRM virtual machine</a:t>
            </a:r>
            <a:endParaRPr lang="en-US" sz="800" kern="0" dirty="0"/>
          </a:p>
        </p:txBody>
      </p:sp>
      <p:sp>
        <p:nvSpPr>
          <p:cNvPr id="19" name="Rectangle 18"/>
          <p:cNvSpPr/>
          <p:nvPr/>
        </p:nvSpPr>
        <p:spPr>
          <a:xfrm>
            <a:off x="5300856" y="2457860"/>
            <a:ext cx="1087157" cy="203133"/>
          </a:xfrm>
          <a:prstGeom prst="rect">
            <a:avLst/>
          </a:prstGeom>
        </p:spPr>
        <p:txBody>
          <a:bodyPr wrap="none">
            <a:spAutoFit/>
          </a:bodyPr>
          <a:lstStyle/>
          <a:p>
            <a:pPr algn="r" defTabSz="914099" fontAlgn="base">
              <a:lnSpc>
                <a:spcPct val="90000"/>
              </a:lnSpc>
              <a:spcBef>
                <a:spcPct val="0"/>
              </a:spcBef>
              <a:spcAft>
                <a:spcPct val="0"/>
              </a:spcAft>
            </a:pPr>
            <a:r>
              <a:rPr lang="en-US" sz="800" kern="0" dirty="0"/>
              <a:t>SQL virtual machine</a:t>
            </a:r>
            <a:endParaRPr lang="en-US" sz="800" kern="0" dirty="0"/>
          </a:p>
        </p:txBody>
      </p:sp>
      <p:sp>
        <p:nvSpPr>
          <p:cNvPr id="23" name="Rectangle 22"/>
          <p:cNvSpPr/>
          <p:nvPr/>
        </p:nvSpPr>
        <p:spPr>
          <a:xfrm>
            <a:off x="5265007" y="2601599"/>
            <a:ext cx="1015021" cy="313932"/>
          </a:xfrm>
          <a:prstGeom prst="rect">
            <a:avLst/>
          </a:prstGeom>
        </p:spPr>
        <p:txBody>
          <a:bodyPr wrap="none">
            <a:spAutoFit/>
          </a:bodyPr>
          <a:lstStyle/>
          <a:p>
            <a:pPr algn="r" defTabSz="914099" fontAlgn="base">
              <a:lnSpc>
                <a:spcPct val="90000"/>
              </a:lnSpc>
              <a:spcBef>
                <a:spcPct val="0"/>
              </a:spcBef>
              <a:spcAft>
                <a:spcPct val="0"/>
              </a:spcAft>
            </a:pPr>
            <a:r>
              <a:rPr lang="en-US" sz="800" kern="0" dirty="0"/>
              <a:t>SharePoint virtual </a:t>
            </a:r>
            <a:br>
              <a:rPr lang="en-US" sz="800" kern="0" dirty="0"/>
            </a:br>
            <a:r>
              <a:rPr lang="en-US" sz="800" kern="0" dirty="0"/>
              <a:t>machine</a:t>
            </a:r>
            <a:endParaRPr lang="en-US" sz="800" kern="0" dirty="0"/>
          </a:p>
        </p:txBody>
      </p:sp>
      <p:sp>
        <p:nvSpPr>
          <p:cNvPr id="24" name="Rectangle 23"/>
          <p:cNvSpPr/>
          <p:nvPr/>
        </p:nvSpPr>
        <p:spPr>
          <a:xfrm>
            <a:off x="7520873" y="2203281"/>
            <a:ext cx="1335623" cy="313932"/>
          </a:xfrm>
          <a:prstGeom prst="rect">
            <a:avLst/>
          </a:prstGeom>
        </p:spPr>
        <p:txBody>
          <a:bodyPr wrap="none">
            <a:spAutoFit/>
          </a:bodyPr>
          <a:lstStyle/>
          <a:p>
            <a:pPr algn="ctr" defTabSz="914099" fontAlgn="base">
              <a:lnSpc>
                <a:spcPct val="90000"/>
              </a:lnSpc>
              <a:spcBef>
                <a:spcPct val="0"/>
              </a:spcBef>
              <a:spcAft>
                <a:spcPct val="0"/>
              </a:spcAft>
            </a:pPr>
            <a:r>
              <a:rPr lang="en-US" sz="800" kern="0" dirty="0"/>
              <a:t>Exchange virtual machine</a:t>
            </a:r>
            <a:br>
              <a:rPr lang="en-US" sz="800" kern="0" dirty="0"/>
            </a:br>
            <a:r>
              <a:rPr lang="en-US" sz="800" kern="0" dirty="0"/>
              <a:t>IIS virtual machine</a:t>
            </a:r>
            <a:endParaRPr lang="en-US" sz="800" kern="0" dirty="0"/>
          </a:p>
        </p:txBody>
      </p:sp>
      <p:sp>
        <p:nvSpPr>
          <p:cNvPr id="25" name="Rectangle 24"/>
          <p:cNvSpPr/>
          <p:nvPr/>
        </p:nvSpPr>
        <p:spPr>
          <a:xfrm>
            <a:off x="8861985" y="2276019"/>
            <a:ext cx="641522" cy="535531"/>
          </a:xfrm>
          <a:prstGeom prst="rect">
            <a:avLst/>
          </a:prstGeom>
        </p:spPr>
        <p:txBody>
          <a:bodyPr wrap="none">
            <a:spAutoFit/>
          </a:bodyPr>
          <a:lstStyle/>
          <a:p>
            <a:pPr algn="ctr" defTabSz="914099" fontAlgn="base">
              <a:lnSpc>
                <a:spcPct val="90000"/>
              </a:lnSpc>
              <a:spcBef>
                <a:spcPct val="0"/>
              </a:spcBef>
              <a:spcAft>
                <a:spcPct val="0"/>
              </a:spcAft>
            </a:pPr>
            <a:r>
              <a:rPr lang="en-US" sz="800" kern="0" dirty="0"/>
              <a:t>Exchange </a:t>
            </a:r>
            <a:br>
              <a:rPr lang="en-US" sz="800" kern="0" dirty="0"/>
            </a:br>
            <a:r>
              <a:rPr lang="en-US" sz="800" kern="0" dirty="0"/>
              <a:t>replica </a:t>
            </a:r>
            <a:br>
              <a:rPr lang="en-US" sz="800" kern="0" dirty="0"/>
            </a:br>
            <a:r>
              <a:rPr lang="en-US" sz="800" kern="0" dirty="0"/>
              <a:t>virtual</a:t>
            </a:r>
            <a:br>
              <a:rPr lang="en-US" sz="800" kern="0" dirty="0"/>
            </a:br>
            <a:r>
              <a:rPr lang="en-US" sz="800" kern="0" dirty="0"/>
              <a:t>machine </a:t>
            </a:r>
            <a:endParaRPr lang="en-US" sz="800" kern="0" dirty="0"/>
          </a:p>
        </p:txBody>
      </p:sp>
      <p:sp>
        <p:nvSpPr>
          <p:cNvPr id="26" name="Rectangle 25"/>
          <p:cNvSpPr/>
          <p:nvPr/>
        </p:nvSpPr>
        <p:spPr>
          <a:xfrm>
            <a:off x="8668526" y="2776514"/>
            <a:ext cx="567783" cy="535531"/>
          </a:xfrm>
          <a:prstGeom prst="rect">
            <a:avLst/>
          </a:prstGeom>
        </p:spPr>
        <p:txBody>
          <a:bodyPr wrap="none">
            <a:spAutoFit/>
          </a:bodyPr>
          <a:lstStyle/>
          <a:p>
            <a:pPr algn="ctr" defTabSz="914099" fontAlgn="base">
              <a:lnSpc>
                <a:spcPct val="90000"/>
              </a:lnSpc>
              <a:spcBef>
                <a:spcPct val="0"/>
              </a:spcBef>
              <a:spcAft>
                <a:spcPct val="0"/>
              </a:spcAft>
            </a:pPr>
            <a:r>
              <a:rPr lang="en-US" sz="800" kern="0" dirty="0"/>
              <a:t>CRM </a:t>
            </a:r>
            <a:br>
              <a:rPr lang="en-US" sz="800" kern="0" dirty="0"/>
            </a:br>
            <a:r>
              <a:rPr lang="en-US" sz="800" kern="0" dirty="0"/>
              <a:t>replica</a:t>
            </a:r>
            <a:br>
              <a:rPr lang="en-US" sz="800" kern="0" dirty="0"/>
            </a:br>
            <a:r>
              <a:rPr lang="en-US" sz="800" kern="0" dirty="0"/>
              <a:t>virtual</a:t>
            </a:r>
            <a:br>
              <a:rPr lang="en-US" sz="800" kern="0" dirty="0"/>
            </a:br>
            <a:r>
              <a:rPr lang="en-US" sz="800" kern="0" dirty="0"/>
              <a:t>machine</a:t>
            </a:r>
            <a:endParaRPr lang="en-US" sz="800" kern="0" dirty="0"/>
          </a:p>
        </p:txBody>
      </p:sp>
      <p:sp>
        <p:nvSpPr>
          <p:cNvPr id="27" name="Rectangle 26"/>
          <p:cNvSpPr/>
          <p:nvPr/>
        </p:nvSpPr>
        <p:spPr>
          <a:xfrm>
            <a:off x="8119010" y="3710827"/>
            <a:ext cx="856324" cy="313932"/>
          </a:xfrm>
          <a:prstGeom prst="rect">
            <a:avLst/>
          </a:prstGeom>
        </p:spPr>
        <p:txBody>
          <a:bodyPr wrap="none">
            <a:spAutoFit/>
          </a:bodyPr>
          <a:lstStyle/>
          <a:p>
            <a:pPr algn="ctr" defTabSz="914099" fontAlgn="base">
              <a:lnSpc>
                <a:spcPct val="90000"/>
              </a:lnSpc>
              <a:spcBef>
                <a:spcPct val="0"/>
              </a:spcBef>
              <a:spcAft>
                <a:spcPct val="0"/>
              </a:spcAft>
            </a:pPr>
            <a:r>
              <a:rPr lang="en-US" sz="800" kern="0" dirty="0"/>
              <a:t>Replicate over </a:t>
            </a:r>
            <a:br>
              <a:rPr lang="en-US" sz="800" kern="0" dirty="0"/>
            </a:br>
            <a:r>
              <a:rPr lang="en-US" sz="800" kern="0" dirty="0"/>
              <a:t>WAN link</a:t>
            </a:r>
            <a:endParaRPr lang="en-US" sz="800" kern="0" dirty="0"/>
          </a:p>
        </p:txBody>
      </p:sp>
      <p:sp>
        <p:nvSpPr>
          <p:cNvPr id="28" name="Rectangle 27"/>
          <p:cNvSpPr/>
          <p:nvPr/>
        </p:nvSpPr>
        <p:spPr>
          <a:xfrm>
            <a:off x="6617169" y="4448584"/>
            <a:ext cx="825868" cy="203133"/>
          </a:xfrm>
          <a:prstGeom prst="rect">
            <a:avLst/>
          </a:prstGeom>
        </p:spPr>
        <p:txBody>
          <a:bodyPr wrap="none">
            <a:spAutoFit/>
          </a:bodyPr>
          <a:lstStyle/>
          <a:p>
            <a:pPr algn="ctr" defTabSz="914099" fontAlgn="base">
              <a:lnSpc>
                <a:spcPct val="90000"/>
              </a:lnSpc>
              <a:spcBef>
                <a:spcPct val="0"/>
              </a:spcBef>
              <a:spcAft>
                <a:spcPct val="0"/>
              </a:spcAft>
            </a:pPr>
            <a:r>
              <a:rPr lang="en-US" sz="800" kern="0" dirty="0"/>
              <a:t>SMB file </a:t>
            </a:r>
            <a:r>
              <a:rPr lang="en-US" sz="800" kern="0" dirty="0"/>
              <a:t>s</a:t>
            </a:r>
            <a:r>
              <a:rPr lang="en-US" sz="800" kern="0" dirty="0"/>
              <a:t>hare</a:t>
            </a:r>
            <a:endParaRPr lang="en-US" sz="800" kern="0" dirty="0"/>
          </a:p>
        </p:txBody>
      </p:sp>
      <p:sp>
        <p:nvSpPr>
          <p:cNvPr id="30" name="Rectangle 29"/>
          <p:cNvSpPr/>
          <p:nvPr/>
        </p:nvSpPr>
        <p:spPr>
          <a:xfrm>
            <a:off x="8218975" y="5259074"/>
            <a:ext cx="822661" cy="313932"/>
          </a:xfrm>
          <a:prstGeom prst="rect">
            <a:avLst/>
          </a:prstGeom>
        </p:spPr>
        <p:txBody>
          <a:bodyPr wrap="none">
            <a:spAutoFit/>
          </a:bodyPr>
          <a:lstStyle/>
          <a:p>
            <a:pPr algn="ctr" defTabSz="914099" fontAlgn="base">
              <a:lnSpc>
                <a:spcPct val="90000"/>
              </a:lnSpc>
              <a:spcBef>
                <a:spcPct val="0"/>
              </a:spcBef>
              <a:spcAft>
                <a:spcPct val="0"/>
              </a:spcAft>
            </a:pPr>
            <a:r>
              <a:rPr lang="en-US" sz="800" kern="0" dirty="0"/>
              <a:t>Send/receive </a:t>
            </a:r>
            <a:br>
              <a:rPr lang="en-US" sz="800" kern="0" dirty="0"/>
            </a:br>
            <a:r>
              <a:rPr lang="en-US" sz="800" kern="0" dirty="0"/>
              <a:t>replica </a:t>
            </a:r>
            <a:r>
              <a:rPr lang="en-US" sz="800" kern="0" dirty="0"/>
              <a:t>t</a:t>
            </a:r>
            <a:r>
              <a:rPr lang="en-US" sz="800" kern="0" dirty="0"/>
              <a:t>raffic</a:t>
            </a:r>
            <a:endParaRPr lang="en-US" sz="800" kern="0" dirty="0"/>
          </a:p>
        </p:txBody>
      </p:sp>
      <p:pic>
        <p:nvPicPr>
          <p:cNvPr id="31" name="Picture 19474"/>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154780" y="2561475"/>
            <a:ext cx="782048" cy="130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9474"/>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9135980" y="2561475"/>
            <a:ext cx="782048" cy="130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9474"/>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9821780" y="2228965"/>
            <a:ext cx="782048" cy="130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9474"/>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0507580" y="2561475"/>
            <a:ext cx="782048" cy="130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p:cNvSpPr/>
          <p:nvPr/>
        </p:nvSpPr>
        <p:spPr>
          <a:xfrm>
            <a:off x="10009732" y="4448584"/>
            <a:ext cx="381836" cy="203133"/>
          </a:xfrm>
          <a:prstGeom prst="rect">
            <a:avLst/>
          </a:prstGeom>
        </p:spPr>
        <p:txBody>
          <a:bodyPr wrap="none">
            <a:spAutoFit/>
          </a:bodyPr>
          <a:lstStyle/>
          <a:p>
            <a:pPr algn="ctr" defTabSz="914099" fontAlgn="base">
              <a:lnSpc>
                <a:spcPct val="90000"/>
              </a:lnSpc>
              <a:spcBef>
                <a:spcPct val="0"/>
              </a:spcBef>
              <a:spcAft>
                <a:spcPct val="0"/>
              </a:spcAft>
            </a:pPr>
            <a:r>
              <a:rPr lang="en-US" sz="800" kern="0" dirty="0"/>
              <a:t>SAN</a:t>
            </a:r>
            <a:endParaRPr lang="en-US" sz="800" kern="0" dirty="0"/>
          </a:p>
        </p:txBody>
      </p:sp>
      <p:sp>
        <p:nvSpPr>
          <p:cNvPr id="43" name="Rectangle 42"/>
          <p:cNvSpPr/>
          <p:nvPr/>
        </p:nvSpPr>
        <p:spPr>
          <a:xfrm>
            <a:off x="9125015" y="3762785"/>
            <a:ext cx="301686" cy="203133"/>
          </a:xfrm>
          <a:prstGeom prst="rect">
            <a:avLst/>
          </a:prstGeom>
        </p:spPr>
        <p:txBody>
          <a:bodyPr wrap="none">
            <a:spAutoFit/>
          </a:bodyPr>
          <a:lstStyle/>
          <a:p>
            <a:pPr algn="ctr" defTabSz="914099" fontAlgn="base">
              <a:lnSpc>
                <a:spcPct val="90000"/>
              </a:lnSpc>
              <a:spcBef>
                <a:spcPct val="0"/>
              </a:spcBef>
              <a:spcAft>
                <a:spcPct val="0"/>
              </a:spcAft>
            </a:pPr>
            <a:r>
              <a:rPr lang="en-US" sz="800" kern="0" dirty="0"/>
              <a:t>R1</a:t>
            </a:r>
            <a:endParaRPr lang="en-US" sz="800" kern="0" dirty="0"/>
          </a:p>
        </p:txBody>
      </p:sp>
      <p:sp>
        <p:nvSpPr>
          <p:cNvPr id="44" name="Rectangle 43"/>
          <p:cNvSpPr/>
          <p:nvPr/>
        </p:nvSpPr>
        <p:spPr>
          <a:xfrm>
            <a:off x="10278406" y="3335613"/>
            <a:ext cx="301686" cy="203133"/>
          </a:xfrm>
          <a:prstGeom prst="rect">
            <a:avLst/>
          </a:prstGeom>
        </p:spPr>
        <p:txBody>
          <a:bodyPr wrap="none">
            <a:spAutoFit/>
          </a:bodyPr>
          <a:lstStyle/>
          <a:p>
            <a:pPr algn="ctr" defTabSz="914099" fontAlgn="base">
              <a:lnSpc>
                <a:spcPct val="90000"/>
              </a:lnSpc>
              <a:spcBef>
                <a:spcPct val="0"/>
              </a:spcBef>
              <a:spcAft>
                <a:spcPct val="0"/>
              </a:spcAft>
            </a:pPr>
            <a:r>
              <a:rPr lang="en-US" sz="800" kern="0" dirty="0"/>
              <a:t>R2</a:t>
            </a:r>
            <a:endParaRPr lang="en-US" sz="800" kern="0" dirty="0"/>
          </a:p>
        </p:txBody>
      </p:sp>
      <p:sp>
        <p:nvSpPr>
          <p:cNvPr id="45" name="Rectangle 44"/>
          <p:cNvSpPr/>
          <p:nvPr/>
        </p:nvSpPr>
        <p:spPr>
          <a:xfrm>
            <a:off x="10943424" y="3720077"/>
            <a:ext cx="301686" cy="203133"/>
          </a:xfrm>
          <a:prstGeom prst="rect">
            <a:avLst/>
          </a:prstGeom>
        </p:spPr>
        <p:txBody>
          <a:bodyPr wrap="none">
            <a:spAutoFit/>
          </a:bodyPr>
          <a:lstStyle/>
          <a:p>
            <a:pPr algn="ctr" defTabSz="914099" fontAlgn="base">
              <a:lnSpc>
                <a:spcPct val="90000"/>
              </a:lnSpc>
              <a:spcBef>
                <a:spcPct val="0"/>
              </a:spcBef>
              <a:spcAft>
                <a:spcPct val="0"/>
              </a:spcAft>
            </a:pPr>
            <a:r>
              <a:rPr lang="en-US" sz="800" kern="0" dirty="0"/>
              <a:t>R3</a:t>
            </a:r>
            <a:endParaRPr lang="en-US" sz="800" kern="0" dirty="0"/>
          </a:p>
        </p:txBody>
      </p:sp>
      <p:sp>
        <p:nvSpPr>
          <p:cNvPr id="46" name="Rectangle 45"/>
          <p:cNvSpPr/>
          <p:nvPr/>
        </p:nvSpPr>
        <p:spPr>
          <a:xfrm>
            <a:off x="5940298" y="3773176"/>
            <a:ext cx="298480" cy="203133"/>
          </a:xfrm>
          <a:prstGeom prst="rect">
            <a:avLst/>
          </a:prstGeom>
        </p:spPr>
        <p:txBody>
          <a:bodyPr wrap="none">
            <a:spAutoFit/>
          </a:bodyPr>
          <a:lstStyle/>
          <a:p>
            <a:pPr algn="ctr" defTabSz="914099" fontAlgn="base">
              <a:lnSpc>
                <a:spcPct val="90000"/>
              </a:lnSpc>
              <a:spcBef>
                <a:spcPct val="0"/>
              </a:spcBef>
              <a:spcAft>
                <a:spcPct val="0"/>
              </a:spcAft>
            </a:pPr>
            <a:r>
              <a:rPr lang="en-US" sz="800" kern="0" dirty="0"/>
              <a:t>P1</a:t>
            </a:r>
            <a:endParaRPr lang="en-US" sz="800" kern="0" dirty="0"/>
          </a:p>
        </p:txBody>
      </p:sp>
      <p:sp>
        <p:nvSpPr>
          <p:cNvPr id="47" name="Rectangle 46"/>
          <p:cNvSpPr/>
          <p:nvPr/>
        </p:nvSpPr>
        <p:spPr>
          <a:xfrm>
            <a:off x="7571671" y="3773176"/>
            <a:ext cx="298480" cy="203133"/>
          </a:xfrm>
          <a:prstGeom prst="rect">
            <a:avLst/>
          </a:prstGeom>
        </p:spPr>
        <p:txBody>
          <a:bodyPr wrap="none">
            <a:spAutoFit/>
          </a:bodyPr>
          <a:lstStyle/>
          <a:p>
            <a:pPr algn="ctr" defTabSz="914099" fontAlgn="base">
              <a:lnSpc>
                <a:spcPct val="90000"/>
              </a:lnSpc>
              <a:spcBef>
                <a:spcPct val="0"/>
              </a:spcBef>
              <a:spcAft>
                <a:spcPct val="0"/>
              </a:spcAft>
            </a:pPr>
            <a:r>
              <a:rPr lang="en-US" sz="800" kern="0" dirty="0"/>
              <a:t>P2</a:t>
            </a:r>
            <a:endParaRPr lang="en-US" sz="800" kern="0" dirty="0"/>
          </a:p>
        </p:txBody>
      </p:sp>
      <p:sp>
        <p:nvSpPr>
          <p:cNvPr id="48" name="Rectangle 47"/>
          <p:cNvSpPr/>
          <p:nvPr/>
        </p:nvSpPr>
        <p:spPr>
          <a:xfrm>
            <a:off x="9429617" y="1707571"/>
            <a:ext cx="1704506" cy="387798"/>
          </a:xfrm>
          <a:prstGeom prst="rect">
            <a:avLst/>
          </a:prstGeom>
        </p:spPr>
        <p:txBody>
          <a:bodyPr wrap="none">
            <a:spAutoFit/>
          </a:bodyPr>
          <a:lstStyle/>
          <a:p>
            <a:pPr fontAlgn="base">
              <a:lnSpc>
                <a:spcPct val="80000"/>
              </a:lnSpc>
              <a:spcBef>
                <a:spcPct val="0"/>
              </a:spcBef>
              <a:spcAft>
                <a:spcPct val="0"/>
              </a:spcAft>
            </a:pPr>
            <a:r>
              <a:rPr lang="en-US" sz="2400" dirty="0">
                <a:solidFill>
                  <a:schemeClr val="tx2"/>
                </a:solidFill>
                <a:latin typeface="+mj-lt"/>
              </a:rPr>
              <a:t>Replica </a:t>
            </a:r>
            <a:r>
              <a:rPr lang="en-US" sz="2400" dirty="0">
                <a:solidFill>
                  <a:schemeClr val="tx2"/>
                </a:solidFill>
                <a:latin typeface="+mj-lt"/>
              </a:rPr>
              <a:t>site</a:t>
            </a:r>
            <a:endParaRPr lang="en-US" sz="2400" dirty="0">
              <a:solidFill>
                <a:schemeClr val="tx2"/>
              </a:solidFill>
              <a:latin typeface="+mj-lt"/>
            </a:endParaRPr>
          </a:p>
        </p:txBody>
      </p:sp>
      <p:cxnSp>
        <p:nvCxnSpPr>
          <p:cNvPr id="49" name="Straight Connector 48"/>
          <p:cNvCxnSpPr/>
          <p:nvPr/>
        </p:nvCxnSpPr>
        <p:spPr>
          <a:xfrm>
            <a:off x="8032669" y="5658488"/>
            <a:ext cx="1205345" cy="0"/>
          </a:xfrm>
          <a:prstGeom prst="line">
            <a:avLst/>
          </a:prstGeom>
          <a:ln w="1905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32669" y="5859379"/>
            <a:ext cx="1205345" cy="0"/>
          </a:xfrm>
          <a:prstGeom prst="line">
            <a:avLst/>
          </a:prstGeom>
          <a:ln w="1905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525987" y="3694607"/>
            <a:ext cx="365895" cy="348045"/>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7099680" y="3746561"/>
            <a:ext cx="267971" cy="23965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4" name="Chevron 53"/>
          <p:cNvSpPr>
            <a:spLocks noChangeAspect="1"/>
          </p:cNvSpPr>
          <p:nvPr/>
        </p:nvSpPr>
        <p:spPr bwMode="auto">
          <a:xfrm>
            <a:off x="8563284" y="5783856"/>
            <a:ext cx="135802" cy="135802"/>
          </a:xfrm>
          <a:prstGeom prst="chevron">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55" name="Chevron 54"/>
          <p:cNvSpPr>
            <a:spLocks noChangeAspect="1"/>
          </p:cNvSpPr>
          <p:nvPr/>
        </p:nvSpPr>
        <p:spPr bwMode="auto">
          <a:xfrm rot="10800000">
            <a:off x="8563284" y="5585752"/>
            <a:ext cx="135802" cy="135802"/>
          </a:xfrm>
          <a:prstGeom prst="chevron">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cxnSp>
        <p:nvCxnSpPr>
          <p:cNvPr id="56" name="Elbow Connector 55"/>
          <p:cNvCxnSpPr>
            <a:stCxn id="12" idx="1"/>
            <a:endCxn id="128" idx="1"/>
          </p:cNvCxnSpPr>
          <p:nvPr/>
        </p:nvCxnSpPr>
        <p:spPr>
          <a:xfrm rot="10800000" flipH="1" flipV="1">
            <a:off x="6016833" y="3216365"/>
            <a:ext cx="20784" cy="2120006"/>
          </a:xfrm>
          <a:prstGeom prst="bentConnector3">
            <a:avLst>
              <a:gd name="adj1" fmla="val -1099885"/>
            </a:avLst>
          </a:prstGeom>
          <a:ln w="1905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39" idx="3"/>
            <a:endCxn id="121" idx="3"/>
          </p:cNvCxnSpPr>
          <p:nvPr/>
        </p:nvCxnSpPr>
        <p:spPr>
          <a:xfrm flipH="1">
            <a:off x="11217622" y="3216365"/>
            <a:ext cx="72007" cy="2120006"/>
          </a:xfrm>
          <a:prstGeom prst="bentConnector3">
            <a:avLst>
              <a:gd name="adj1" fmla="val -317469"/>
            </a:avLst>
          </a:prstGeom>
          <a:ln w="1905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9674431" y="3694606"/>
            <a:ext cx="384464" cy="311728"/>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0391405" y="3736170"/>
            <a:ext cx="311727" cy="249382"/>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7" name="Freeform 207"/>
          <p:cNvSpPr>
            <a:spLocks noEditPoints="1"/>
          </p:cNvSpPr>
          <p:nvPr/>
        </p:nvSpPr>
        <p:spPr bwMode="gray">
          <a:xfrm>
            <a:off x="9797536" y="3884264"/>
            <a:ext cx="754296" cy="56132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00188F"/>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07"/>
          <p:cNvSpPr>
            <a:spLocks noEditPoints="1"/>
          </p:cNvSpPr>
          <p:nvPr/>
        </p:nvSpPr>
        <p:spPr bwMode="gray">
          <a:xfrm>
            <a:off x="6617916" y="3884264"/>
            <a:ext cx="754296" cy="561328"/>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00188F"/>
          </a:solidFill>
          <a:ln>
            <a:noFill/>
          </a:ln>
          <a:extLst/>
        </p:spPr>
        <p:txBody>
          <a:bodyPr vert="horz" wrap="square" lIns="91440" tIns="45720" rIns="91440" bIns="45720" numCol="1" anchor="t" anchorCtr="0" compatLnSpc="1">
            <a:prstTxWarp prst="textNoShape">
              <a:avLst/>
            </a:prstTxWarp>
          </a:bodyPr>
          <a:lstStyle/>
          <a:p>
            <a:endParaRPr lang="en-US" dirty="0"/>
          </a:p>
        </p:txBody>
      </p:sp>
      <p:pic>
        <p:nvPicPr>
          <p:cNvPr id="159" name="Picture 5" descr="C:\Users\mitchellg\Desktop\Folder.png"/>
          <p:cNvPicPr>
            <a:picLocks noChangeAspect="1" noChangeArrowheads="1"/>
          </p:cNvPicPr>
          <p:nvPr/>
        </p:nvPicPr>
        <p:blipFill>
          <a:blip r:embed="rId5" cstate="screen">
            <a:duotone>
              <a:schemeClr val="bg2">
                <a:shade val="45000"/>
                <a:satMod val="135000"/>
              </a:schemeClr>
              <a:prstClr val="white"/>
            </a:duotone>
            <a:extLst>
              <a:ext uri="{BEBA8EAE-BF5A-486C-A8C5-ECC9F3942E4B}">
                <a14:imgProps xmlns:a14="http://schemas.microsoft.com/office/drawing/2010/main">
                  <a14:imgLayer r:embed="rId6">
                    <a14:imgEffect>
                      <a14:colorTemperature colorTemp="8800"/>
                    </a14:imgEffect>
                    <a14:imgEffect>
                      <a14:saturation sat="400000"/>
                    </a14:imgEffect>
                    <a14:imgEffect>
                      <a14:brightnessContrast bright="-3000" contrast="33000"/>
                    </a14:imgEffect>
                  </a14:imgLayer>
                </a14:imgProps>
              </a:ext>
              <a:ext uri="{28A0092B-C50C-407E-A947-70E740481C1C}">
                <a14:useLocalDpi xmlns:a14="http://schemas.microsoft.com/office/drawing/2010/main"/>
              </a:ext>
            </a:extLst>
          </a:blip>
          <a:srcRect/>
          <a:stretch>
            <a:fillRect/>
          </a:stretch>
        </p:blipFill>
        <p:spPr bwMode="auto">
          <a:xfrm>
            <a:off x="9906000" y="3690443"/>
            <a:ext cx="551402" cy="551402"/>
          </a:xfrm>
          <a:prstGeom prst="rect">
            <a:avLst/>
          </a:prstGeom>
          <a:noFill/>
        </p:spPr>
      </p:pic>
      <p:pic>
        <p:nvPicPr>
          <p:cNvPr id="167" name="Picture 5" descr="C:\Users\mitchellg\Desktop\Folder.png"/>
          <p:cNvPicPr>
            <a:picLocks noChangeAspect="1" noChangeArrowheads="1"/>
          </p:cNvPicPr>
          <p:nvPr/>
        </p:nvPicPr>
        <p:blipFill>
          <a:blip r:embed="rId5" cstate="screen">
            <a:duotone>
              <a:schemeClr val="bg2">
                <a:shade val="45000"/>
                <a:satMod val="135000"/>
              </a:schemeClr>
              <a:prstClr val="white"/>
            </a:duotone>
            <a:extLst>
              <a:ext uri="{BEBA8EAE-BF5A-486C-A8C5-ECC9F3942E4B}">
                <a14:imgProps xmlns:a14="http://schemas.microsoft.com/office/drawing/2010/main">
                  <a14:imgLayer r:embed="rId6">
                    <a14:imgEffect>
                      <a14:colorTemperature colorTemp="8800"/>
                    </a14:imgEffect>
                    <a14:imgEffect>
                      <a14:saturation sat="400000"/>
                    </a14:imgEffect>
                    <a14:imgEffect>
                      <a14:brightnessContrast bright="-3000" contrast="33000"/>
                    </a14:imgEffect>
                  </a14:imgLayer>
                </a14:imgProps>
              </a:ext>
              <a:ext uri="{28A0092B-C50C-407E-A947-70E740481C1C}">
                <a14:useLocalDpi xmlns:a14="http://schemas.microsoft.com/office/drawing/2010/main"/>
              </a:ext>
            </a:extLst>
          </a:blip>
          <a:srcRect/>
          <a:stretch>
            <a:fillRect/>
          </a:stretch>
        </p:blipFill>
        <p:spPr bwMode="auto">
          <a:xfrm>
            <a:off x="6745833" y="3690443"/>
            <a:ext cx="551402" cy="551402"/>
          </a:xfrm>
          <a:prstGeom prst="rect">
            <a:avLst/>
          </a:prstGeom>
          <a:noFill/>
        </p:spPr>
      </p:pic>
      <p:pic>
        <p:nvPicPr>
          <p:cNvPr id="169" name="Picture 19474"/>
          <p:cNvPicPr>
            <a:picLocks noChangeAspect="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310830" y="2348717"/>
            <a:ext cx="281038" cy="47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 name="Picture 19474"/>
          <p:cNvPicPr>
            <a:picLocks noChangeAspect="1"/>
          </p:cNvPicPr>
          <p:nvPr/>
        </p:nvPicPr>
        <p:blipFill>
          <a:blip r:embed="rId9" cstate="screen">
            <a:duotone>
              <a:schemeClr val="accent1">
                <a:shade val="45000"/>
                <a:satMod val="135000"/>
              </a:schemeClr>
              <a:prstClr val="white"/>
            </a:duotone>
            <a:extLst>
              <a:ext uri="{BEBA8EAE-BF5A-486C-A8C5-ECC9F3942E4B}">
                <a14:imgProps xmlns:a14="http://schemas.microsoft.com/office/drawing/2010/main">
                  <a14:imgLayer r:embed="rId10">
                    <a14:imgEffect>
                      <a14:saturation sat="0"/>
                    </a14:imgEffect>
                    <a14:imgEffect>
                      <a14:brightnessContrast bright="-10000" contrast="48000"/>
                    </a14:imgEffect>
                  </a14:imgLayer>
                </a14:imgProps>
              </a:ext>
              <a:ext uri="{28A0092B-C50C-407E-A947-70E740481C1C}">
                <a14:useLocalDpi xmlns:a14="http://schemas.microsoft.com/office/drawing/2010/main"/>
              </a:ext>
            </a:extLst>
          </a:blip>
          <a:srcRect/>
          <a:stretch>
            <a:fillRect/>
          </a:stretch>
        </p:blipFill>
        <p:spPr bwMode="auto">
          <a:xfrm>
            <a:off x="6445454" y="2440902"/>
            <a:ext cx="288698" cy="48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 name="Rectangle 3"/>
          <p:cNvSpPr/>
          <p:nvPr/>
        </p:nvSpPr>
        <p:spPr bwMode="auto">
          <a:xfrm>
            <a:off x="6569066" y="2531433"/>
            <a:ext cx="140505" cy="373692"/>
          </a:xfrm>
          <a:custGeom>
            <a:avLst/>
            <a:gdLst>
              <a:gd name="connsiteX0" fmla="*/ 0 w 228600"/>
              <a:gd name="connsiteY0" fmla="*/ 0 h 785810"/>
              <a:gd name="connsiteX1" fmla="*/ 228600 w 228600"/>
              <a:gd name="connsiteY1" fmla="*/ 0 h 785810"/>
              <a:gd name="connsiteX2" fmla="*/ 228600 w 228600"/>
              <a:gd name="connsiteY2" fmla="*/ 785810 h 785810"/>
              <a:gd name="connsiteX3" fmla="*/ 0 w 228600"/>
              <a:gd name="connsiteY3" fmla="*/ 785810 h 785810"/>
              <a:gd name="connsiteX4" fmla="*/ 0 w 228600"/>
              <a:gd name="connsiteY4" fmla="*/ 0 h 785810"/>
              <a:gd name="connsiteX0" fmla="*/ 0 w 266700"/>
              <a:gd name="connsiteY0" fmla="*/ 0 h 962023"/>
              <a:gd name="connsiteX1" fmla="*/ 228600 w 266700"/>
              <a:gd name="connsiteY1" fmla="*/ 0 h 962023"/>
              <a:gd name="connsiteX2" fmla="*/ 266700 w 266700"/>
              <a:gd name="connsiteY2" fmla="*/ 962023 h 962023"/>
              <a:gd name="connsiteX3" fmla="*/ 0 w 266700"/>
              <a:gd name="connsiteY3" fmla="*/ 785810 h 962023"/>
              <a:gd name="connsiteX4" fmla="*/ 0 w 266700"/>
              <a:gd name="connsiteY4" fmla="*/ 0 h 962023"/>
              <a:gd name="connsiteX0" fmla="*/ 0 w 269082"/>
              <a:gd name="connsiteY0" fmla="*/ 0 h 962023"/>
              <a:gd name="connsiteX1" fmla="*/ 269082 w 269082"/>
              <a:gd name="connsiteY1" fmla="*/ 171450 h 962023"/>
              <a:gd name="connsiteX2" fmla="*/ 266700 w 269082"/>
              <a:gd name="connsiteY2" fmla="*/ 962023 h 962023"/>
              <a:gd name="connsiteX3" fmla="*/ 0 w 269082"/>
              <a:gd name="connsiteY3" fmla="*/ 785810 h 962023"/>
              <a:gd name="connsiteX4" fmla="*/ 0 w 269082"/>
              <a:gd name="connsiteY4" fmla="*/ 0 h 962023"/>
              <a:gd name="connsiteX0" fmla="*/ 0 w 266701"/>
              <a:gd name="connsiteY0" fmla="*/ 0 h 962023"/>
              <a:gd name="connsiteX1" fmla="*/ 266701 w 266701"/>
              <a:gd name="connsiteY1" fmla="*/ 173832 h 962023"/>
              <a:gd name="connsiteX2" fmla="*/ 266700 w 266701"/>
              <a:gd name="connsiteY2" fmla="*/ 962023 h 962023"/>
              <a:gd name="connsiteX3" fmla="*/ 0 w 266701"/>
              <a:gd name="connsiteY3" fmla="*/ 785810 h 962023"/>
              <a:gd name="connsiteX4" fmla="*/ 0 w 266701"/>
              <a:gd name="connsiteY4" fmla="*/ 0 h 962023"/>
              <a:gd name="connsiteX0" fmla="*/ 0 w 271463"/>
              <a:gd name="connsiteY0" fmla="*/ 0 h 962023"/>
              <a:gd name="connsiteX1" fmla="*/ 271463 w 271463"/>
              <a:gd name="connsiteY1" fmla="*/ 159544 h 962023"/>
              <a:gd name="connsiteX2" fmla="*/ 266700 w 271463"/>
              <a:gd name="connsiteY2" fmla="*/ 962023 h 962023"/>
              <a:gd name="connsiteX3" fmla="*/ 0 w 271463"/>
              <a:gd name="connsiteY3" fmla="*/ 785810 h 962023"/>
              <a:gd name="connsiteX4" fmla="*/ 0 w 271463"/>
              <a:gd name="connsiteY4" fmla="*/ 0 h 962023"/>
              <a:gd name="connsiteX0" fmla="*/ 0 w 269081"/>
              <a:gd name="connsiteY0" fmla="*/ 0 h 962023"/>
              <a:gd name="connsiteX1" fmla="*/ 269081 w 269081"/>
              <a:gd name="connsiteY1" fmla="*/ 161926 h 962023"/>
              <a:gd name="connsiteX2" fmla="*/ 266700 w 269081"/>
              <a:gd name="connsiteY2" fmla="*/ 962023 h 962023"/>
              <a:gd name="connsiteX3" fmla="*/ 0 w 269081"/>
              <a:gd name="connsiteY3" fmla="*/ 785810 h 962023"/>
              <a:gd name="connsiteX4" fmla="*/ 0 w 269081"/>
              <a:gd name="connsiteY4" fmla="*/ 0 h 962023"/>
              <a:gd name="connsiteX0" fmla="*/ 0 w 269081"/>
              <a:gd name="connsiteY0" fmla="*/ 0 h 962023"/>
              <a:gd name="connsiteX1" fmla="*/ 269081 w 269081"/>
              <a:gd name="connsiteY1" fmla="*/ 164307 h 962023"/>
              <a:gd name="connsiteX2" fmla="*/ 266700 w 269081"/>
              <a:gd name="connsiteY2" fmla="*/ 962023 h 962023"/>
              <a:gd name="connsiteX3" fmla="*/ 0 w 269081"/>
              <a:gd name="connsiteY3" fmla="*/ 785810 h 962023"/>
              <a:gd name="connsiteX4" fmla="*/ 0 w 269081"/>
              <a:gd name="connsiteY4" fmla="*/ 0 h 962023"/>
              <a:gd name="connsiteX0" fmla="*/ 0 w 266700"/>
              <a:gd name="connsiteY0" fmla="*/ 0 h 962023"/>
              <a:gd name="connsiteX1" fmla="*/ 264318 w 266700"/>
              <a:gd name="connsiteY1" fmla="*/ 157163 h 962023"/>
              <a:gd name="connsiteX2" fmla="*/ 266700 w 266700"/>
              <a:gd name="connsiteY2" fmla="*/ 962023 h 962023"/>
              <a:gd name="connsiteX3" fmla="*/ 0 w 266700"/>
              <a:gd name="connsiteY3" fmla="*/ 785810 h 962023"/>
              <a:gd name="connsiteX4" fmla="*/ 0 w 266700"/>
              <a:gd name="connsiteY4" fmla="*/ 0 h 962023"/>
              <a:gd name="connsiteX0" fmla="*/ 0 w 271462"/>
              <a:gd name="connsiteY0" fmla="*/ 0 h 962023"/>
              <a:gd name="connsiteX1" fmla="*/ 271462 w 271462"/>
              <a:gd name="connsiteY1" fmla="*/ 166688 h 962023"/>
              <a:gd name="connsiteX2" fmla="*/ 266700 w 271462"/>
              <a:gd name="connsiteY2" fmla="*/ 962023 h 962023"/>
              <a:gd name="connsiteX3" fmla="*/ 0 w 271462"/>
              <a:gd name="connsiteY3" fmla="*/ 785810 h 962023"/>
              <a:gd name="connsiteX4" fmla="*/ 0 w 271462"/>
              <a:gd name="connsiteY4" fmla="*/ 0 h 962023"/>
              <a:gd name="connsiteX0" fmla="*/ 0 w 419099"/>
              <a:gd name="connsiteY0" fmla="*/ 276225 h 1238248"/>
              <a:gd name="connsiteX1" fmla="*/ 419099 w 419099"/>
              <a:gd name="connsiteY1" fmla="*/ 0 h 1238248"/>
              <a:gd name="connsiteX2" fmla="*/ 266700 w 419099"/>
              <a:gd name="connsiteY2" fmla="*/ 1238248 h 1238248"/>
              <a:gd name="connsiteX3" fmla="*/ 0 w 419099"/>
              <a:gd name="connsiteY3" fmla="*/ 1062035 h 1238248"/>
              <a:gd name="connsiteX4" fmla="*/ 0 w 419099"/>
              <a:gd name="connsiteY4" fmla="*/ 276225 h 1238248"/>
              <a:gd name="connsiteX0" fmla="*/ 0 w 419099"/>
              <a:gd name="connsiteY0" fmla="*/ 276225 h 1062035"/>
              <a:gd name="connsiteX1" fmla="*/ 419099 w 419099"/>
              <a:gd name="connsiteY1" fmla="*/ 0 h 1062035"/>
              <a:gd name="connsiteX2" fmla="*/ 414337 w 419099"/>
              <a:gd name="connsiteY2" fmla="*/ 807242 h 1062035"/>
              <a:gd name="connsiteX3" fmla="*/ 0 w 419099"/>
              <a:gd name="connsiteY3" fmla="*/ 1062035 h 1062035"/>
              <a:gd name="connsiteX4" fmla="*/ 0 w 419099"/>
              <a:gd name="connsiteY4" fmla="*/ 276225 h 1062035"/>
              <a:gd name="connsiteX0" fmla="*/ 0 w 416718"/>
              <a:gd name="connsiteY0" fmla="*/ 266700 h 1052510"/>
              <a:gd name="connsiteX1" fmla="*/ 416718 w 416718"/>
              <a:gd name="connsiteY1" fmla="*/ 0 h 1052510"/>
              <a:gd name="connsiteX2" fmla="*/ 414337 w 416718"/>
              <a:gd name="connsiteY2" fmla="*/ 797717 h 1052510"/>
              <a:gd name="connsiteX3" fmla="*/ 0 w 416718"/>
              <a:gd name="connsiteY3" fmla="*/ 1052510 h 1052510"/>
              <a:gd name="connsiteX4" fmla="*/ 0 w 416718"/>
              <a:gd name="connsiteY4" fmla="*/ 266700 h 1052510"/>
              <a:gd name="connsiteX0" fmla="*/ 0 w 419099"/>
              <a:gd name="connsiteY0" fmla="*/ 273843 h 1059653"/>
              <a:gd name="connsiteX1" fmla="*/ 419099 w 419099"/>
              <a:gd name="connsiteY1" fmla="*/ 0 h 1059653"/>
              <a:gd name="connsiteX2" fmla="*/ 414337 w 419099"/>
              <a:gd name="connsiteY2" fmla="*/ 804860 h 1059653"/>
              <a:gd name="connsiteX3" fmla="*/ 0 w 419099"/>
              <a:gd name="connsiteY3" fmla="*/ 1059653 h 1059653"/>
              <a:gd name="connsiteX4" fmla="*/ 0 w 419099"/>
              <a:gd name="connsiteY4" fmla="*/ 273843 h 1059653"/>
              <a:gd name="connsiteX0" fmla="*/ 7143 w 426242"/>
              <a:gd name="connsiteY0" fmla="*/ 273843 h 1066797"/>
              <a:gd name="connsiteX1" fmla="*/ 426242 w 426242"/>
              <a:gd name="connsiteY1" fmla="*/ 0 h 1066797"/>
              <a:gd name="connsiteX2" fmla="*/ 421480 w 426242"/>
              <a:gd name="connsiteY2" fmla="*/ 804860 h 1066797"/>
              <a:gd name="connsiteX3" fmla="*/ 0 w 426242"/>
              <a:gd name="connsiteY3" fmla="*/ 1066797 h 1066797"/>
              <a:gd name="connsiteX4" fmla="*/ 7143 w 426242"/>
              <a:gd name="connsiteY4" fmla="*/ 273843 h 1066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42" h="1066797">
                <a:moveTo>
                  <a:pt x="7143" y="273843"/>
                </a:moveTo>
                <a:lnTo>
                  <a:pt x="426242" y="0"/>
                </a:lnTo>
                <a:cubicBezTo>
                  <a:pt x="426242" y="262730"/>
                  <a:pt x="421480" y="542130"/>
                  <a:pt x="421480" y="804860"/>
                </a:cubicBezTo>
                <a:lnTo>
                  <a:pt x="0" y="1066797"/>
                </a:lnTo>
                <a:lnTo>
                  <a:pt x="7143" y="273843"/>
                </a:lnTo>
                <a:close/>
              </a:path>
            </a:pathLst>
          </a:custGeom>
          <a:solidFill>
            <a:schemeClr val="accent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18" rIns="45720" bIns="45720" numCol="1" rtlCol="0" anchor="b" anchorCtr="0" compatLnSpc="1">
            <a:prstTxWarp prst="textNoShape">
              <a:avLst/>
            </a:prstTxWarp>
          </a:bodyPr>
          <a:lstStyle/>
          <a:p>
            <a:pPr defTabSz="914099" fontAlgn="base">
              <a:lnSpc>
                <a:spcPct val="90000"/>
              </a:lnSpc>
              <a:spcBef>
                <a:spcPct val="0"/>
              </a:spcBef>
              <a:spcAft>
                <a:spcPct val="0"/>
              </a:spcAft>
            </a:pPr>
            <a:endParaRPr lang="en-US" sz="1600" dirty="0">
              <a:solidFill>
                <a:srgbClr val="FFFFFE"/>
              </a:solidFill>
            </a:endParaRPr>
          </a:p>
        </p:txBody>
      </p:sp>
      <p:pic>
        <p:nvPicPr>
          <p:cNvPr id="180" name="Picture 19474"/>
          <p:cNvPicPr>
            <a:picLocks noChangeAspect="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241774" y="2513022"/>
            <a:ext cx="281038" cy="47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19474"/>
          <p:cNvPicPr>
            <a:picLocks noChangeAspect="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p:blipFill>
        <p:spPr bwMode="auto">
          <a:xfrm>
            <a:off x="9435029" y="2348718"/>
            <a:ext cx="281038" cy="47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 name="Rectangle 3"/>
          <p:cNvSpPr/>
          <p:nvPr/>
        </p:nvSpPr>
        <p:spPr bwMode="auto">
          <a:xfrm>
            <a:off x="9562296" y="2433802"/>
            <a:ext cx="140505" cy="373692"/>
          </a:xfrm>
          <a:custGeom>
            <a:avLst/>
            <a:gdLst>
              <a:gd name="connsiteX0" fmla="*/ 0 w 228600"/>
              <a:gd name="connsiteY0" fmla="*/ 0 h 785810"/>
              <a:gd name="connsiteX1" fmla="*/ 228600 w 228600"/>
              <a:gd name="connsiteY1" fmla="*/ 0 h 785810"/>
              <a:gd name="connsiteX2" fmla="*/ 228600 w 228600"/>
              <a:gd name="connsiteY2" fmla="*/ 785810 h 785810"/>
              <a:gd name="connsiteX3" fmla="*/ 0 w 228600"/>
              <a:gd name="connsiteY3" fmla="*/ 785810 h 785810"/>
              <a:gd name="connsiteX4" fmla="*/ 0 w 228600"/>
              <a:gd name="connsiteY4" fmla="*/ 0 h 785810"/>
              <a:gd name="connsiteX0" fmla="*/ 0 w 266700"/>
              <a:gd name="connsiteY0" fmla="*/ 0 h 962023"/>
              <a:gd name="connsiteX1" fmla="*/ 228600 w 266700"/>
              <a:gd name="connsiteY1" fmla="*/ 0 h 962023"/>
              <a:gd name="connsiteX2" fmla="*/ 266700 w 266700"/>
              <a:gd name="connsiteY2" fmla="*/ 962023 h 962023"/>
              <a:gd name="connsiteX3" fmla="*/ 0 w 266700"/>
              <a:gd name="connsiteY3" fmla="*/ 785810 h 962023"/>
              <a:gd name="connsiteX4" fmla="*/ 0 w 266700"/>
              <a:gd name="connsiteY4" fmla="*/ 0 h 962023"/>
              <a:gd name="connsiteX0" fmla="*/ 0 w 269082"/>
              <a:gd name="connsiteY0" fmla="*/ 0 h 962023"/>
              <a:gd name="connsiteX1" fmla="*/ 269082 w 269082"/>
              <a:gd name="connsiteY1" fmla="*/ 171450 h 962023"/>
              <a:gd name="connsiteX2" fmla="*/ 266700 w 269082"/>
              <a:gd name="connsiteY2" fmla="*/ 962023 h 962023"/>
              <a:gd name="connsiteX3" fmla="*/ 0 w 269082"/>
              <a:gd name="connsiteY3" fmla="*/ 785810 h 962023"/>
              <a:gd name="connsiteX4" fmla="*/ 0 w 269082"/>
              <a:gd name="connsiteY4" fmla="*/ 0 h 962023"/>
              <a:gd name="connsiteX0" fmla="*/ 0 w 266701"/>
              <a:gd name="connsiteY0" fmla="*/ 0 h 962023"/>
              <a:gd name="connsiteX1" fmla="*/ 266701 w 266701"/>
              <a:gd name="connsiteY1" fmla="*/ 173832 h 962023"/>
              <a:gd name="connsiteX2" fmla="*/ 266700 w 266701"/>
              <a:gd name="connsiteY2" fmla="*/ 962023 h 962023"/>
              <a:gd name="connsiteX3" fmla="*/ 0 w 266701"/>
              <a:gd name="connsiteY3" fmla="*/ 785810 h 962023"/>
              <a:gd name="connsiteX4" fmla="*/ 0 w 266701"/>
              <a:gd name="connsiteY4" fmla="*/ 0 h 962023"/>
              <a:gd name="connsiteX0" fmla="*/ 0 w 271463"/>
              <a:gd name="connsiteY0" fmla="*/ 0 h 962023"/>
              <a:gd name="connsiteX1" fmla="*/ 271463 w 271463"/>
              <a:gd name="connsiteY1" fmla="*/ 159544 h 962023"/>
              <a:gd name="connsiteX2" fmla="*/ 266700 w 271463"/>
              <a:gd name="connsiteY2" fmla="*/ 962023 h 962023"/>
              <a:gd name="connsiteX3" fmla="*/ 0 w 271463"/>
              <a:gd name="connsiteY3" fmla="*/ 785810 h 962023"/>
              <a:gd name="connsiteX4" fmla="*/ 0 w 271463"/>
              <a:gd name="connsiteY4" fmla="*/ 0 h 962023"/>
              <a:gd name="connsiteX0" fmla="*/ 0 w 269081"/>
              <a:gd name="connsiteY0" fmla="*/ 0 h 962023"/>
              <a:gd name="connsiteX1" fmla="*/ 269081 w 269081"/>
              <a:gd name="connsiteY1" fmla="*/ 161926 h 962023"/>
              <a:gd name="connsiteX2" fmla="*/ 266700 w 269081"/>
              <a:gd name="connsiteY2" fmla="*/ 962023 h 962023"/>
              <a:gd name="connsiteX3" fmla="*/ 0 w 269081"/>
              <a:gd name="connsiteY3" fmla="*/ 785810 h 962023"/>
              <a:gd name="connsiteX4" fmla="*/ 0 w 269081"/>
              <a:gd name="connsiteY4" fmla="*/ 0 h 962023"/>
              <a:gd name="connsiteX0" fmla="*/ 0 w 269081"/>
              <a:gd name="connsiteY0" fmla="*/ 0 h 962023"/>
              <a:gd name="connsiteX1" fmla="*/ 269081 w 269081"/>
              <a:gd name="connsiteY1" fmla="*/ 164307 h 962023"/>
              <a:gd name="connsiteX2" fmla="*/ 266700 w 269081"/>
              <a:gd name="connsiteY2" fmla="*/ 962023 h 962023"/>
              <a:gd name="connsiteX3" fmla="*/ 0 w 269081"/>
              <a:gd name="connsiteY3" fmla="*/ 785810 h 962023"/>
              <a:gd name="connsiteX4" fmla="*/ 0 w 269081"/>
              <a:gd name="connsiteY4" fmla="*/ 0 h 962023"/>
              <a:gd name="connsiteX0" fmla="*/ 0 w 266700"/>
              <a:gd name="connsiteY0" fmla="*/ 0 h 962023"/>
              <a:gd name="connsiteX1" fmla="*/ 264318 w 266700"/>
              <a:gd name="connsiteY1" fmla="*/ 157163 h 962023"/>
              <a:gd name="connsiteX2" fmla="*/ 266700 w 266700"/>
              <a:gd name="connsiteY2" fmla="*/ 962023 h 962023"/>
              <a:gd name="connsiteX3" fmla="*/ 0 w 266700"/>
              <a:gd name="connsiteY3" fmla="*/ 785810 h 962023"/>
              <a:gd name="connsiteX4" fmla="*/ 0 w 266700"/>
              <a:gd name="connsiteY4" fmla="*/ 0 h 962023"/>
              <a:gd name="connsiteX0" fmla="*/ 0 w 271462"/>
              <a:gd name="connsiteY0" fmla="*/ 0 h 962023"/>
              <a:gd name="connsiteX1" fmla="*/ 271462 w 271462"/>
              <a:gd name="connsiteY1" fmla="*/ 166688 h 962023"/>
              <a:gd name="connsiteX2" fmla="*/ 266700 w 271462"/>
              <a:gd name="connsiteY2" fmla="*/ 962023 h 962023"/>
              <a:gd name="connsiteX3" fmla="*/ 0 w 271462"/>
              <a:gd name="connsiteY3" fmla="*/ 785810 h 962023"/>
              <a:gd name="connsiteX4" fmla="*/ 0 w 271462"/>
              <a:gd name="connsiteY4" fmla="*/ 0 h 962023"/>
              <a:gd name="connsiteX0" fmla="*/ 0 w 419099"/>
              <a:gd name="connsiteY0" fmla="*/ 276225 h 1238248"/>
              <a:gd name="connsiteX1" fmla="*/ 419099 w 419099"/>
              <a:gd name="connsiteY1" fmla="*/ 0 h 1238248"/>
              <a:gd name="connsiteX2" fmla="*/ 266700 w 419099"/>
              <a:gd name="connsiteY2" fmla="*/ 1238248 h 1238248"/>
              <a:gd name="connsiteX3" fmla="*/ 0 w 419099"/>
              <a:gd name="connsiteY3" fmla="*/ 1062035 h 1238248"/>
              <a:gd name="connsiteX4" fmla="*/ 0 w 419099"/>
              <a:gd name="connsiteY4" fmla="*/ 276225 h 1238248"/>
              <a:gd name="connsiteX0" fmla="*/ 0 w 419099"/>
              <a:gd name="connsiteY0" fmla="*/ 276225 h 1062035"/>
              <a:gd name="connsiteX1" fmla="*/ 419099 w 419099"/>
              <a:gd name="connsiteY1" fmla="*/ 0 h 1062035"/>
              <a:gd name="connsiteX2" fmla="*/ 414337 w 419099"/>
              <a:gd name="connsiteY2" fmla="*/ 807242 h 1062035"/>
              <a:gd name="connsiteX3" fmla="*/ 0 w 419099"/>
              <a:gd name="connsiteY3" fmla="*/ 1062035 h 1062035"/>
              <a:gd name="connsiteX4" fmla="*/ 0 w 419099"/>
              <a:gd name="connsiteY4" fmla="*/ 276225 h 1062035"/>
              <a:gd name="connsiteX0" fmla="*/ 0 w 416718"/>
              <a:gd name="connsiteY0" fmla="*/ 266700 h 1052510"/>
              <a:gd name="connsiteX1" fmla="*/ 416718 w 416718"/>
              <a:gd name="connsiteY1" fmla="*/ 0 h 1052510"/>
              <a:gd name="connsiteX2" fmla="*/ 414337 w 416718"/>
              <a:gd name="connsiteY2" fmla="*/ 797717 h 1052510"/>
              <a:gd name="connsiteX3" fmla="*/ 0 w 416718"/>
              <a:gd name="connsiteY3" fmla="*/ 1052510 h 1052510"/>
              <a:gd name="connsiteX4" fmla="*/ 0 w 416718"/>
              <a:gd name="connsiteY4" fmla="*/ 266700 h 1052510"/>
              <a:gd name="connsiteX0" fmla="*/ 0 w 419099"/>
              <a:gd name="connsiteY0" fmla="*/ 273843 h 1059653"/>
              <a:gd name="connsiteX1" fmla="*/ 419099 w 419099"/>
              <a:gd name="connsiteY1" fmla="*/ 0 h 1059653"/>
              <a:gd name="connsiteX2" fmla="*/ 414337 w 419099"/>
              <a:gd name="connsiteY2" fmla="*/ 804860 h 1059653"/>
              <a:gd name="connsiteX3" fmla="*/ 0 w 419099"/>
              <a:gd name="connsiteY3" fmla="*/ 1059653 h 1059653"/>
              <a:gd name="connsiteX4" fmla="*/ 0 w 419099"/>
              <a:gd name="connsiteY4" fmla="*/ 273843 h 1059653"/>
              <a:gd name="connsiteX0" fmla="*/ 7143 w 426242"/>
              <a:gd name="connsiteY0" fmla="*/ 273843 h 1066797"/>
              <a:gd name="connsiteX1" fmla="*/ 426242 w 426242"/>
              <a:gd name="connsiteY1" fmla="*/ 0 h 1066797"/>
              <a:gd name="connsiteX2" fmla="*/ 421480 w 426242"/>
              <a:gd name="connsiteY2" fmla="*/ 804860 h 1066797"/>
              <a:gd name="connsiteX3" fmla="*/ 0 w 426242"/>
              <a:gd name="connsiteY3" fmla="*/ 1066797 h 1066797"/>
              <a:gd name="connsiteX4" fmla="*/ 7143 w 426242"/>
              <a:gd name="connsiteY4" fmla="*/ 273843 h 1066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42" h="1066797">
                <a:moveTo>
                  <a:pt x="7143" y="273843"/>
                </a:moveTo>
                <a:lnTo>
                  <a:pt x="426242" y="0"/>
                </a:lnTo>
                <a:cubicBezTo>
                  <a:pt x="426242" y="262730"/>
                  <a:pt x="421480" y="542130"/>
                  <a:pt x="421480" y="804860"/>
                </a:cubicBezTo>
                <a:lnTo>
                  <a:pt x="0" y="1066797"/>
                </a:lnTo>
                <a:lnTo>
                  <a:pt x="7143" y="273843"/>
                </a:lnTo>
                <a:close/>
              </a:path>
            </a:pathLst>
          </a:custGeom>
          <a:solidFill>
            <a:schemeClr val="accent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18" rIns="45720" bIns="45720" numCol="1" rtlCol="0" anchor="b" anchorCtr="0" compatLnSpc="1">
            <a:prstTxWarp prst="textNoShape">
              <a:avLst/>
            </a:prstTxWarp>
          </a:bodyPr>
          <a:lstStyle/>
          <a:p>
            <a:pPr defTabSz="914099" fontAlgn="base">
              <a:lnSpc>
                <a:spcPct val="90000"/>
              </a:lnSpc>
              <a:spcBef>
                <a:spcPct val="0"/>
              </a:spcBef>
              <a:spcAft>
                <a:spcPct val="0"/>
              </a:spcAft>
            </a:pPr>
            <a:endParaRPr lang="en-US" sz="1600" dirty="0">
              <a:solidFill>
                <a:srgbClr val="FFFFFE"/>
              </a:solidFill>
            </a:endParaRPr>
          </a:p>
        </p:txBody>
      </p:sp>
      <p:pic>
        <p:nvPicPr>
          <p:cNvPr id="182" name="Picture 19474"/>
          <p:cNvPicPr>
            <a:picLocks noChangeAspect="1"/>
          </p:cNvPicPr>
          <p:nvPr/>
        </p:nvPicPr>
        <p:blipFill>
          <a:blip r:embed="rId9" cstate="screen">
            <a:duotone>
              <a:schemeClr val="accent1">
                <a:shade val="45000"/>
                <a:satMod val="135000"/>
              </a:schemeClr>
              <a:prstClr val="white"/>
            </a:duotone>
            <a:extLst>
              <a:ext uri="{BEBA8EAE-BF5A-486C-A8C5-ECC9F3942E4B}">
                <a14:imgProps xmlns:a14="http://schemas.microsoft.com/office/drawing/2010/main">
                  <a14:imgLayer r:embed="rId10">
                    <a14:imgEffect>
                      <a14:saturation sat="0"/>
                    </a14:imgEffect>
                    <a14:imgEffect>
                      <a14:brightnessContrast bright="-10000" contrast="48000"/>
                    </a14:imgEffect>
                  </a14:imgLayer>
                </a14:imgProps>
              </a:ext>
              <a:ext uri="{28A0092B-C50C-407E-A947-70E740481C1C}">
                <a14:useLocalDpi xmlns:a14="http://schemas.microsoft.com/office/drawing/2010/main"/>
              </a:ext>
            </a:extLst>
          </a:blip>
          <a:srcRect/>
          <a:stretch>
            <a:fillRect/>
          </a:stretch>
        </p:blipFill>
        <p:spPr bwMode="auto">
          <a:xfrm>
            <a:off x="9574415" y="2436141"/>
            <a:ext cx="288698" cy="48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 name="Rectangle 3"/>
          <p:cNvSpPr/>
          <p:nvPr/>
        </p:nvSpPr>
        <p:spPr bwMode="auto">
          <a:xfrm>
            <a:off x="9700408" y="2524289"/>
            <a:ext cx="140505" cy="373692"/>
          </a:xfrm>
          <a:custGeom>
            <a:avLst/>
            <a:gdLst>
              <a:gd name="connsiteX0" fmla="*/ 0 w 228600"/>
              <a:gd name="connsiteY0" fmla="*/ 0 h 785810"/>
              <a:gd name="connsiteX1" fmla="*/ 228600 w 228600"/>
              <a:gd name="connsiteY1" fmla="*/ 0 h 785810"/>
              <a:gd name="connsiteX2" fmla="*/ 228600 w 228600"/>
              <a:gd name="connsiteY2" fmla="*/ 785810 h 785810"/>
              <a:gd name="connsiteX3" fmla="*/ 0 w 228600"/>
              <a:gd name="connsiteY3" fmla="*/ 785810 h 785810"/>
              <a:gd name="connsiteX4" fmla="*/ 0 w 228600"/>
              <a:gd name="connsiteY4" fmla="*/ 0 h 785810"/>
              <a:gd name="connsiteX0" fmla="*/ 0 w 266700"/>
              <a:gd name="connsiteY0" fmla="*/ 0 h 962023"/>
              <a:gd name="connsiteX1" fmla="*/ 228600 w 266700"/>
              <a:gd name="connsiteY1" fmla="*/ 0 h 962023"/>
              <a:gd name="connsiteX2" fmla="*/ 266700 w 266700"/>
              <a:gd name="connsiteY2" fmla="*/ 962023 h 962023"/>
              <a:gd name="connsiteX3" fmla="*/ 0 w 266700"/>
              <a:gd name="connsiteY3" fmla="*/ 785810 h 962023"/>
              <a:gd name="connsiteX4" fmla="*/ 0 w 266700"/>
              <a:gd name="connsiteY4" fmla="*/ 0 h 962023"/>
              <a:gd name="connsiteX0" fmla="*/ 0 w 269082"/>
              <a:gd name="connsiteY0" fmla="*/ 0 h 962023"/>
              <a:gd name="connsiteX1" fmla="*/ 269082 w 269082"/>
              <a:gd name="connsiteY1" fmla="*/ 171450 h 962023"/>
              <a:gd name="connsiteX2" fmla="*/ 266700 w 269082"/>
              <a:gd name="connsiteY2" fmla="*/ 962023 h 962023"/>
              <a:gd name="connsiteX3" fmla="*/ 0 w 269082"/>
              <a:gd name="connsiteY3" fmla="*/ 785810 h 962023"/>
              <a:gd name="connsiteX4" fmla="*/ 0 w 269082"/>
              <a:gd name="connsiteY4" fmla="*/ 0 h 962023"/>
              <a:gd name="connsiteX0" fmla="*/ 0 w 266701"/>
              <a:gd name="connsiteY0" fmla="*/ 0 h 962023"/>
              <a:gd name="connsiteX1" fmla="*/ 266701 w 266701"/>
              <a:gd name="connsiteY1" fmla="*/ 173832 h 962023"/>
              <a:gd name="connsiteX2" fmla="*/ 266700 w 266701"/>
              <a:gd name="connsiteY2" fmla="*/ 962023 h 962023"/>
              <a:gd name="connsiteX3" fmla="*/ 0 w 266701"/>
              <a:gd name="connsiteY3" fmla="*/ 785810 h 962023"/>
              <a:gd name="connsiteX4" fmla="*/ 0 w 266701"/>
              <a:gd name="connsiteY4" fmla="*/ 0 h 962023"/>
              <a:gd name="connsiteX0" fmla="*/ 0 w 271463"/>
              <a:gd name="connsiteY0" fmla="*/ 0 h 962023"/>
              <a:gd name="connsiteX1" fmla="*/ 271463 w 271463"/>
              <a:gd name="connsiteY1" fmla="*/ 159544 h 962023"/>
              <a:gd name="connsiteX2" fmla="*/ 266700 w 271463"/>
              <a:gd name="connsiteY2" fmla="*/ 962023 h 962023"/>
              <a:gd name="connsiteX3" fmla="*/ 0 w 271463"/>
              <a:gd name="connsiteY3" fmla="*/ 785810 h 962023"/>
              <a:gd name="connsiteX4" fmla="*/ 0 w 271463"/>
              <a:gd name="connsiteY4" fmla="*/ 0 h 962023"/>
              <a:gd name="connsiteX0" fmla="*/ 0 w 269081"/>
              <a:gd name="connsiteY0" fmla="*/ 0 h 962023"/>
              <a:gd name="connsiteX1" fmla="*/ 269081 w 269081"/>
              <a:gd name="connsiteY1" fmla="*/ 161926 h 962023"/>
              <a:gd name="connsiteX2" fmla="*/ 266700 w 269081"/>
              <a:gd name="connsiteY2" fmla="*/ 962023 h 962023"/>
              <a:gd name="connsiteX3" fmla="*/ 0 w 269081"/>
              <a:gd name="connsiteY3" fmla="*/ 785810 h 962023"/>
              <a:gd name="connsiteX4" fmla="*/ 0 w 269081"/>
              <a:gd name="connsiteY4" fmla="*/ 0 h 962023"/>
              <a:gd name="connsiteX0" fmla="*/ 0 w 269081"/>
              <a:gd name="connsiteY0" fmla="*/ 0 h 962023"/>
              <a:gd name="connsiteX1" fmla="*/ 269081 w 269081"/>
              <a:gd name="connsiteY1" fmla="*/ 164307 h 962023"/>
              <a:gd name="connsiteX2" fmla="*/ 266700 w 269081"/>
              <a:gd name="connsiteY2" fmla="*/ 962023 h 962023"/>
              <a:gd name="connsiteX3" fmla="*/ 0 w 269081"/>
              <a:gd name="connsiteY3" fmla="*/ 785810 h 962023"/>
              <a:gd name="connsiteX4" fmla="*/ 0 w 269081"/>
              <a:gd name="connsiteY4" fmla="*/ 0 h 962023"/>
              <a:gd name="connsiteX0" fmla="*/ 0 w 266700"/>
              <a:gd name="connsiteY0" fmla="*/ 0 h 962023"/>
              <a:gd name="connsiteX1" fmla="*/ 264318 w 266700"/>
              <a:gd name="connsiteY1" fmla="*/ 157163 h 962023"/>
              <a:gd name="connsiteX2" fmla="*/ 266700 w 266700"/>
              <a:gd name="connsiteY2" fmla="*/ 962023 h 962023"/>
              <a:gd name="connsiteX3" fmla="*/ 0 w 266700"/>
              <a:gd name="connsiteY3" fmla="*/ 785810 h 962023"/>
              <a:gd name="connsiteX4" fmla="*/ 0 w 266700"/>
              <a:gd name="connsiteY4" fmla="*/ 0 h 962023"/>
              <a:gd name="connsiteX0" fmla="*/ 0 w 271462"/>
              <a:gd name="connsiteY0" fmla="*/ 0 h 962023"/>
              <a:gd name="connsiteX1" fmla="*/ 271462 w 271462"/>
              <a:gd name="connsiteY1" fmla="*/ 166688 h 962023"/>
              <a:gd name="connsiteX2" fmla="*/ 266700 w 271462"/>
              <a:gd name="connsiteY2" fmla="*/ 962023 h 962023"/>
              <a:gd name="connsiteX3" fmla="*/ 0 w 271462"/>
              <a:gd name="connsiteY3" fmla="*/ 785810 h 962023"/>
              <a:gd name="connsiteX4" fmla="*/ 0 w 271462"/>
              <a:gd name="connsiteY4" fmla="*/ 0 h 962023"/>
              <a:gd name="connsiteX0" fmla="*/ 0 w 419099"/>
              <a:gd name="connsiteY0" fmla="*/ 276225 h 1238248"/>
              <a:gd name="connsiteX1" fmla="*/ 419099 w 419099"/>
              <a:gd name="connsiteY1" fmla="*/ 0 h 1238248"/>
              <a:gd name="connsiteX2" fmla="*/ 266700 w 419099"/>
              <a:gd name="connsiteY2" fmla="*/ 1238248 h 1238248"/>
              <a:gd name="connsiteX3" fmla="*/ 0 w 419099"/>
              <a:gd name="connsiteY3" fmla="*/ 1062035 h 1238248"/>
              <a:gd name="connsiteX4" fmla="*/ 0 w 419099"/>
              <a:gd name="connsiteY4" fmla="*/ 276225 h 1238248"/>
              <a:gd name="connsiteX0" fmla="*/ 0 w 419099"/>
              <a:gd name="connsiteY0" fmla="*/ 276225 h 1062035"/>
              <a:gd name="connsiteX1" fmla="*/ 419099 w 419099"/>
              <a:gd name="connsiteY1" fmla="*/ 0 h 1062035"/>
              <a:gd name="connsiteX2" fmla="*/ 414337 w 419099"/>
              <a:gd name="connsiteY2" fmla="*/ 807242 h 1062035"/>
              <a:gd name="connsiteX3" fmla="*/ 0 w 419099"/>
              <a:gd name="connsiteY3" fmla="*/ 1062035 h 1062035"/>
              <a:gd name="connsiteX4" fmla="*/ 0 w 419099"/>
              <a:gd name="connsiteY4" fmla="*/ 276225 h 1062035"/>
              <a:gd name="connsiteX0" fmla="*/ 0 w 416718"/>
              <a:gd name="connsiteY0" fmla="*/ 266700 h 1052510"/>
              <a:gd name="connsiteX1" fmla="*/ 416718 w 416718"/>
              <a:gd name="connsiteY1" fmla="*/ 0 h 1052510"/>
              <a:gd name="connsiteX2" fmla="*/ 414337 w 416718"/>
              <a:gd name="connsiteY2" fmla="*/ 797717 h 1052510"/>
              <a:gd name="connsiteX3" fmla="*/ 0 w 416718"/>
              <a:gd name="connsiteY3" fmla="*/ 1052510 h 1052510"/>
              <a:gd name="connsiteX4" fmla="*/ 0 w 416718"/>
              <a:gd name="connsiteY4" fmla="*/ 266700 h 1052510"/>
              <a:gd name="connsiteX0" fmla="*/ 0 w 419099"/>
              <a:gd name="connsiteY0" fmla="*/ 273843 h 1059653"/>
              <a:gd name="connsiteX1" fmla="*/ 419099 w 419099"/>
              <a:gd name="connsiteY1" fmla="*/ 0 h 1059653"/>
              <a:gd name="connsiteX2" fmla="*/ 414337 w 419099"/>
              <a:gd name="connsiteY2" fmla="*/ 804860 h 1059653"/>
              <a:gd name="connsiteX3" fmla="*/ 0 w 419099"/>
              <a:gd name="connsiteY3" fmla="*/ 1059653 h 1059653"/>
              <a:gd name="connsiteX4" fmla="*/ 0 w 419099"/>
              <a:gd name="connsiteY4" fmla="*/ 273843 h 1059653"/>
              <a:gd name="connsiteX0" fmla="*/ 7143 w 426242"/>
              <a:gd name="connsiteY0" fmla="*/ 273843 h 1066797"/>
              <a:gd name="connsiteX1" fmla="*/ 426242 w 426242"/>
              <a:gd name="connsiteY1" fmla="*/ 0 h 1066797"/>
              <a:gd name="connsiteX2" fmla="*/ 421480 w 426242"/>
              <a:gd name="connsiteY2" fmla="*/ 804860 h 1066797"/>
              <a:gd name="connsiteX3" fmla="*/ 0 w 426242"/>
              <a:gd name="connsiteY3" fmla="*/ 1066797 h 1066797"/>
              <a:gd name="connsiteX4" fmla="*/ 7143 w 426242"/>
              <a:gd name="connsiteY4" fmla="*/ 273843 h 1066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42" h="1066797">
                <a:moveTo>
                  <a:pt x="7143" y="273843"/>
                </a:moveTo>
                <a:lnTo>
                  <a:pt x="426242" y="0"/>
                </a:lnTo>
                <a:cubicBezTo>
                  <a:pt x="426242" y="262730"/>
                  <a:pt x="421480" y="542130"/>
                  <a:pt x="421480" y="804860"/>
                </a:cubicBezTo>
                <a:lnTo>
                  <a:pt x="0" y="1066797"/>
                </a:lnTo>
                <a:lnTo>
                  <a:pt x="7143" y="273843"/>
                </a:lnTo>
                <a:close/>
              </a:path>
            </a:pathLst>
          </a:custGeom>
          <a:solidFill>
            <a:schemeClr val="accent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18" rIns="45720" bIns="45720" numCol="1" rtlCol="0" anchor="b" anchorCtr="0" compatLnSpc="1">
            <a:prstTxWarp prst="textNoShape">
              <a:avLst/>
            </a:prstTxWarp>
          </a:bodyPr>
          <a:lstStyle/>
          <a:p>
            <a:pPr defTabSz="914099" fontAlgn="base">
              <a:lnSpc>
                <a:spcPct val="90000"/>
              </a:lnSpc>
              <a:spcBef>
                <a:spcPct val="0"/>
              </a:spcBef>
              <a:spcAft>
                <a:spcPct val="0"/>
              </a:spcAft>
            </a:pPr>
            <a:endParaRPr lang="en-US" sz="1600" dirty="0">
              <a:solidFill>
                <a:srgbClr val="FFFFFE"/>
              </a:solidFill>
            </a:endParaRPr>
          </a:p>
        </p:txBody>
      </p:sp>
      <p:pic>
        <p:nvPicPr>
          <p:cNvPr id="186" name="Picture 19474"/>
          <p:cNvPicPr>
            <a:picLocks noChangeAspect="1"/>
          </p:cNvPicPr>
          <p:nvPr/>
        </p:nvPicPr>
        <p:blipFill>
          <a:blip r:embed="rId9" cstate="screen">
            <a:duotone>
              <a:schemeClr val="accent1">
                <a:shade val="45000"/>
                <a:satMod val="135000"/>
              </a:schemeClr>
              <a:prstClr val="white"/>
            </a:duotone>
            <a:extLst>
              <a:ext uri="{BEBA8EAE-BF5A-486C-A8C5-ECC9F3942E4B}">
                <a14:imgProps xmlns:a14="http://schemas.microsoft.com/office/drawing/2010/main">
                  <a14:imgLayer r:embed="rId10">
                    <a14:imgEffect>
                      <a14:saturation sat="0"/>
                    </a14:imgEffect>
                    <a14:imgEffect>
                      <a14:brightnessContrast bright="-10000" contrast="48000"/>
                    </a14:imgEffect>
                  </a14:imgLayer>
                </a14:imgProps>
              </a:ext>
              <a:ext uri="{28A0092B-C50C-407E-A947-70E740481C1C}">
                <a14:useLocalDpi xmlns:a14="http://schemas.microsoft.com/office/drawing/2010/main"/>
              </a:ext>
            </a:extLst>
          </a:blip>
          <a:srcRect/>
          <a:stretch>
            <a:fillRect/>
          </a:stretch>
        </p:blipFill>
        <p:spPr bwMode="auto">
          <a:xfrm>
            <a:off x="10174491" y="2071810"/>
            <a:ext cx="288698" cy="48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Picture 19474"/>
          <p:cNvPicPr>
            <a:picLocks noChangeAspect="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0808609" y="2386786"/>
            <a:ext cx="281038" cy="47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Picture 19474"/>
          <p:cNvPicPr>
            <a:picLocks noChangeAspect="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0946721" y="2460605"/>
            <a:ext cx="281038" cy="47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Picture 19474"/>
          <p:cNvPicPr>
            <a:picLocks noChangeAspect="1"/>
          </p:cNvPicPr>
          <p:nvPr/>
        </p:nvPicPr>
        <p:blipFill>
          <a:blip r:embed="rId9" cstate="screen">
            <a:duotone>
              <a:schemeClr val="accent1">
                <a:shade val="45000"/>
                <a:satMod val="135000"/>
              </a:schemeClr>
              <a:prstClr val="white"/>
            </a:duotone>
            <a:extLst>
              <a:ext uri="{BEBA8EAE-BF5A-486C-A8C5-ECC9F3942E4B}">
                <a14:imgProps xmlns:a14="http://schemas.microsoft.com/office/drawing/2010/main">
                  <a14:imgLayer r:embed="rId10">
                    <a14:imgEffect>
                      <a14:saturation sat="0"/>
                    </a14:imgEffect>
                    <a14:imgEffect>
                      <a14:brightnessContrast bright="-10000" contrast="48000"/>
                    </a14:imgEffect>
                  </a14:imgLayer>
                </a14:imgProps>
              </a:ext>
              <a:ext uri="{28A0092B-C50C-407E-A947-70E740481C1C}">
                <a14:useLocalDpi xmlns:a14="http://schemas.microsoft.com/office/drawing/2010/main"/>
              </a:ext>
            </a:extLst>
          </a:blip>
          <a:srcRect/>
          <a:stretch>
            <a:fillRect/>
          </a:stretch>
        </p:blipFill>
        <p:spPr bwMode="auto">
          <a:xfrm>
            <a:off x="7451037" y="2343736"/>
            <a:ext cx="288698" cy="48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 name="Rectangle 3"/>
          <p:cNvSpPr/>
          <p:nvPr/>
        </p:nvSpPr>
        <p:spPr bwMode="auto">
          <a:xfrm>
            <a:off x="7578831" y="2439087"/>
            <a:ext cx="140505" cy="373692"/>
          </a:xfrm>
          <a:custGeom>
            <a:avLst/>
            <a:gdLst>
              <a:gd name="connsiteX0" fmla="*/ 0 w 228600"/>
              <a:gd name="connsiteY0" fmla="*/ 0 h 785810"/>
              <a:gd name="connsiteX1" fmla="*/ 228600 w 228600"/>
              <a:gd name="connsiteY1" fmla="*/ 0 h 785810"/>
              <a:gd name="connsiteX2" fmla="*/ 228600 w 228600"/>
              <a:gd name="connsiteY2" fmla="*/ 785810 h 785810"/>
              <a:gd name="connsiteX3" fmla="*/ 0 w 228600"/>
              <a:gd name="connsiteY3" fmla="*/ 785810 h 785810"/>
              <a:gd name="connsiteX4" fmla="*/ 0 w 228600"/>
              <a:gd name="connsiteY4" fmla="*/ 0 h 785810"/>
              <a:gd name="connsiteX0" fmla="*/ 0 w 266700"/>
              <a:gd name="connsiteY0" fmla="*/ 0 h 962023"/>
              <a:gd name="connsiteX1" fmla="*/ 228600 w 266700"/>
              <a:gd name="connsiteY1" fmla="*/ 0 h 962023"/>
              <a:gd name="connsiteX2" fmla="*/ 266700 w 266700"/>
              <a:gd name="connsiteY2" fmla="*/ 962023 h 962023"/>
              <a:gd name="connsiteX3" fmla="*/ 0 w 266700"/>
              <a:gd name="connsiteY3" fmla="*/ 785810 h 962023"/>
              <a:gd name="connsiteX4" fmla="*/ 0 w 266700"/>
              <a:gd name="connsiteY4" fmla="*/ 0 h 962023"/>
              <a:gd name="connsiteX0" fmla="*/ 0 w 269082"/>
              <a:gd name="connsiteY0" fmla="*/ 0 h 962023"/>
              <a:gd name="connsiteX1" fmla="*/ 269082 w 269082"/>
              <a:gd name="connsiteY1" fmla="*/ 171450 h 962023"/>
              <a:gd name="connsiteX2" fmla="*/ 266700 w 269082"/>
              <a:gd name="connsiteY2" fmla="*/ 962023 h 962023"/>
              <a:gd name="connsiteX3" fmla="*/ 0 w 269082"/>
              <a:gd name="connsiteY3" fmla="*/ 785810 h 962023"/>
              <a:gd name="connsiteX4" fmla="*/ 0 w 269082"/>
              <a:gd name="connsiteY4" fmla="*/ 0 h 962023"/>
              <a:gd name="connsiteX0" fmla="*/ 0 w 266701"/>
              <a:gd name="connsiteY0" fmla="*/ 0 h 962023"/>
              <a:gd name="connsiteX1" fmla="*/ 266701 w 266701"/>
              <a:gd name="connsiteY1" fmla="*/ 173832 h 962023"/>
              <a:gd name="connsiteX2" fmla="*/ 266700 w 266701"/>
              <a:gd name="connsiteY2" fmla="*/ 962023 h 962023"/>
              <a:gd name="connsiteX3" fmla="*/ 0 w 266701"/>
              <a:gd name="connsiteY3" fmla="*/ 785810 h 962023"/>
              <a:gd name="connsiteX4" fmla="*/ 0 w 266701"/>
              <a:gd name="connsiteY4" fmla="*/ 0 h 962023"/>
              <a:gd name="connsiteX0" fmla="*/ 0 w 271463"/>
              <a:gd name="connsiteY0" fmla="*/ 0 h 962023"/>
              <a:gd name="connsiteX1" fmla="*/ 271463 w 271463"/>
              <a:gd name="connsiteY1" fmla="*/ 159544 h 962023"/>
              <a:gd name="connsiteX2" fmla="*/ 266700 w 271463"/>
              <a:gd name="connsiteY2" fmla="*/ 962023 h 962023"/>
              <a:gd name="connsiteX3" fmla="*/ 0 w 271463"/>
              <a:gd name="connsiteY3" fmla="*/ 785810 h 962023"/>
              <a:gd name="connsiteX4" fmla="*/ 0 w 271463"/>
              <a:gd name="connsiteY4" fmla="*/ 0 h 962023"/>
              <a:gd name="connsiteX0" fmla="*/ 0 w 269081"/>
              <a:gd name="connsiteY0" fmla="*/ 0 h 962023"/>
              <a:gd name="connsiteX1" fmla="*/ 269081 w 269081"/>
              <a:gd name="connsiteY1" fmla="*/ 161926 h 962023"/>
              <a:gd name="connsiteX2" fmla="*/ 266700 w 269081"/>
              <a:gd name="connsiteY2" fmla="*/ 962023 h 962023"/>
              <a:gd name="connsiteX3" fmla="*/ 0 w 269081"/>
              <a:gd name="connsiteY3" fmla="*/ 785810 h 962023"/>
              <a:gd name="connsiteX4" fmla="*/ 0 w 269081"/>
              <a:gd name="connsiteY4" fmla="*/ 0 h 962023"/>
              <a:gd name="connsiteX0" fmla="*/ 0 w 269081"/>
              <a:gd name="connsiteY0" fmla="*/ 0 h 962023"/>
              <a:gd name="connsiteX1" fmla="*/ 269081 w 269081"/>
              <a:gd name="connsiteY1" fmla="*/ 164307 h 962023"/>
              <a:gd name="connsiteX2" fmla="*/ 266700 w 269081"/>
              <a:gd name="connsiteY2" fmla="*/ 962023 h 962023"/>
              <a:gd name="connsiteX3" fmla="*/ 0 w 269081"/>
              <a:gd name="connsiteY3" fmla="*/ 785810 h 962023"/>
              <a:gd name="connsiteX4" fmla="*/ 0 w 269081"/>
              <a:gd name="connsiteY4" fmla="*/ 0 h 962023"/>
              <a:gd name="connsiteX0" fmla="*/ 0 w 266700"/>
              <a:gd name="connsiteY0" fmla="*/ 0 h 962023"/>
              <a:gd name="connsiteX1" fmla="*/ 264318 w 266700"/>
              <a:gd name="connsiteY1" fmla="*/ 157163 h 962023"/>
              <a:gd name="connsiteX2" fmla="*/ 266700 w 266700"/>
              <a:gd name="connsiteY2" fmla="*/ 962023 h 962023"/>
              <a:gd name="connsiteX3" fmla="*/ 0 w 266700"/>
              <a:gd name="connsiteY3" fmla="*/ 785810 h 962023"/>
              <a:gd name="connsiteX4" fmla="*/ 0 w 266700"/>
              <a:gd name="connsiteY4" fmla="*/ 0 h 962023"/>
              <a:gd name="connsiteX0" fmla="*/ 0 w 271462"/>
              <a:gd name="connsiteY0" fmla="*/ 0 h 962023"/>
              <a:gd name="connsiteX1" fmla="*/ 271462 w 271462"/>
              <a:gd name="connsiteY1" fmla="*/ 166688 h 962023"/>
              <a:gd name="connsiteX2" fmla="*/ 266700 w 271462"/>
              <a:gd name="connsiteY2" fmla="*/ 962023 h 962023"/>
              <a:gd name="connsiteX3" fmla="*/ 0 w 271462"/>
              <a:gd name="connsiteY3" fmla="*/ 785810 h 962023"/>
              <a:gd name="connsiteX4" fmla="*/ 0 w 271462"/>
              <a:gd name="connsiteY4" fmla="*/ 0 h 962023"/>
              <a:gd name="connsiteX0" fmla="*/ 0 w 419099"/>
              <a:gd name="connsiteY0" fmla="*/ 276225 h 1238248"/>
              <a:gd name="connsiteX1" fmla="*/ 419099 w 419099"/>
              <a:gd name="connsiteY1" fmla="*/ 0 h 1238248"/>
              <a:gd name="connsiteX2" fmla="*/ 266700 w 419099"/>
              <a:gd name="connsiteY2" fmla="*/ 1238248 h 1238248"/>
              <a:gd name="connsiteX3" fmla="*/ 0 w 419099"/>
              <a:gd name="connsiteY3" fmla="*/ 1062035 h 1238248"/>
              <a:gd name="connsiteX4" fmla="*/ 0 w 419099"/>
              <a:gd name="connsiteY4" fmla="*/ 276225 h 1238248"/>
              <a:gd name="connsiteX0" fmla="*/ 0 w 419099"/>
              <a:gd name="connsiteY0" fmla="*/ 276225 h 1062035"/>
              <a:gd name="connsiteX1" fmla="*/ 419099 w 419099"/>
              <a:gd name="connsiteY1" fmla="*/ 0 h 1062035"/>
              <a:gd name="connsiteX2" fmla="*/ 414337 w 419099"/>
              <a:gd name="connsiteY2" fmla="*/ 807242 h 1062035"/>
              <a:gd name="connsiteX3" fmla="*/ 0 w 419099"/>
              <a:gd name="connsiteY3" fmla="*/ 1062035 h 1062035"/>
              <a:gd name="connsiteX4" fmla="*/ 0 w 419099"/>
              <a:gd name="connsiteY4" fmla="*/ 276225 h 1062035"/>
              <a:gd name="connsiteX0" fmla="*/ 0 w 416718"/>
              <a:gd name="connsiteY0" fmla="*/ 266700 h 1052510"/>
              <a:gd name="connsiteX1" fmla="*/ 416718 w 416718"/>
              <a:gd name="connsiteY1" fmla="*/ 0 h 1052510"/>
              <a:gd name="connsiteX2" fmla="*/ 414337 w 416718"/>
              <a:gd name="connsiteY2" fmla="*/ 797717 h 1052510"/>
              <a:gd name="connsiteX3" fmla="*/ 0 w 416718"/>
              <a:gd name="connsiteY3" fmla="*/ 1052510 h 1052510"/>
              <a:gd name="connsiteX4" fmla="*/ 0 w 416718"/>
              <a:gd name="connsiteY4" fmla="*/ 266700 h 1052510"/>
              <a:gd name="connsiteX0" fmla="*/ 0 w 419099"/>
              <a:gd name="connsiteY0" fmla="*/ 273843 h 1059653"/>
              <a:gd name="connsiteX1" fmla="*/ 419099 w 419099"/>
              <a:gd name="connsiteY1" fmla="*/ 0 h 1059653"/>
              <a:gd name="connsiteX2" fmla="*/ 414337 w 419099"/>
              <a:gd name="connsiteY2" fmla="*/ 804860 h 1059653"/>
              <a:gd name="connsiteX3" fmla="*/ 0 w 419099"/>
              <a:gd name="connsiteY3" fmla="*/ 1059653 h 1059653"/>
              <a:gd name="connsiteX4" fmla="*/ 0 w 419099"/>
              <a:gd name="connsiteY4" fmla="*/ 273843 h 1059653"/>
              <a:gd name="connsiteX0" fmla="*/ 7143 w 426242"/>
              <a:gd name="connsiteY0" fmla="*/ 273843 h 1066797"/>
              <a:gd name="connsiteX1" fmla="*/ 426242 w 426242"/>
              <a:gd name="connsiteY1" fmla="*/ 0 h 1066797"/>
              <a:gd name="connsiteX2" fmla="*/ 421480 w 426242"/>
              <a:gd name="connsiteY2" fmla="*/ 804860 h 1066797"/>
              <a:gd name="connsiteX3" fmla="*/ 0 w 426242"/>
              <a:gd name="connsiteY3" fmla="*/ 1066797 h 1066797"/>
              <a:gd name="connsiteX4" fmla="*/ 7143 w 426242"/>
              <a:gd name="connsiteY4" fmla="*/ 273843 h 1066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42" h="1066797">
                <a:moveTo>
                  <a:pt x="7143" y="273843"/>
                </a:moveTo>
                <a:lnTo>
                  <a:pt x="426242" y="0"/>
                </a:lnTo>
                <a:cubicBezTo>
                  <a:pt x="426242" y="262730"/>
                  <a:pt x="421480" y="542130"/>
                  <a:pt x="421480" y="804860"/>
                </a:cubicBezTo>
                <a:lnTo>
                  <a:pt x="0" y="1066797"/>
                </a:lnTo>
                <a:lnTo>
                  <a:pt x="7143" y="273843"/>
                </a:lnTo>
                <a:close/>
              </a:path>
            </a:pathLst>
          </a:custGeom>
          <a:solidFill>
            <a:schemeClr val="accent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18" rIns="45720" bIns="45720" numCol="1" rtlCol="0" anchor="b" anchorCtr="0" compatLnSpc="1">
            <a:prstTxWarp prst="textNoShape">
              <a:avLst/>
            </a:prstTxWarp>
          </a:bodyPr>
          <a:lstStyle/>
          <a:p>
            <a:pPr defTabSz="914099" fontAlgn="base">
              <a:lnSpc>
                <a:spcPct val="90000"/>
              </a:lnSpc>
              <a:spcBef>
                <a:spcPct val="0"/>
              </a:spcBef>
              <a:spcAft>
                <a:spcPct val="0"/>
              </a:spcAft>
            </a:pPr>
            <a:endParaRPr lang="en-US" sz="1600" dirty="0">
              <a:solidFill>
                <a:srgbClr val="FFFFFE"/>
              </a:solidFill>
            </a:endParaRPr>
          </a:p>
        </p:txBody>
      </p:sp>
      <p:pic>
        <p:nvPicPr>
          <p:cNvPr id="193" name="Picture 19474"/>
          <p:cNvPicPr>
            <a:picLocks noChangeAspect="1"/>
          </p:cNvPicPr>
          <p:nvPr/>
        </p:nvPicPr>
        <p:blipFill>
          <a:blip r:embed="rId9" cstate="screen">
            <a:duotone>
              <a:schemeClr val="accent1">
                <a:shade val="45000"/>
                <a:satMod val="135000"/>
              </a:schemeClr>
              <a:prstClr val="white"/>
            </a:duotone>
            <a:extLst>
              <a:ext uri="{BEBA8EAE-BF5A-486C-A8C5-ECC9F3942E4B}">
                <a14:imgProps xmlns:a14="http://schemas.microsoft.com/office/drawing/2010/main">
                  <a14:imgLayer r:embed="rId10">
                    <a14:imgEffect>
                      <a14:saturation sat="0"/>
                    </a14:imgEffect>
                    <a14:imgEffect>
                      <a14:brightnessContrast bright="-10000" contrast="48000"/>
                    </a14:imgEffect>
                  </a14:imgLayer>
                </a14:imgProps>
              </a:ext>
              <a:ext uri="{28A0092B-C50C-407E-A947-70E740481C1C}">
                <a14:useLocalDpi xmlns:a14="http://schemas.microsoft.com/office/drawing/2010/main"/>
              </a:ext>
            </a:extLst>
          </a:blip>
          <a:srcRect/>
          <a:stretch>
            <a:fillRect/>
          </a:stretch>
        </p:blipFill>
        <p:spPr bwMode="auto">
          <a:xfrm>
            <a:off x="7590950" y="2441426"/>
            <a:ext cx="288698" cy="48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96864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5241292" y="5391357"/>
            <a:ext cx="6400341" cy="913858"/>
          </a:xfrm>
          <a:prstGeom prst="rect">
            <a:avLst/>
          </a:prstGeom>
          <a:solidFill>
            <a:schemeClr val="bg1">
              <a:lumMod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6400800" bIns="0" numCol="1" rtlCol="0" anchor="ctr" anchorCtr="0" compatLnSpc="1">
            <a:prstTxWarp prst="textNoShape">
              <a:avLst/>
            </a:prstTxWarp>
          </a:bodyPr>
          <a:lstStyle/>
          <a:p>
            <a:pPr marL="91440" defTabSz="914099" fontAlgn="base">
              <a:lnSpc>
                <a:spcPct val="90000"/>
              </a:lnSpc>
              <a:spcBef>
                <a:spcPct val="0"/>
              </a:spcBef>
            </a:pPr>
            <a:endParaRPr lang="en-US" sz="1600" spc="-50" dirty="0">
              <a:gradFill>
                <a:gsLst>
                  <a:gs pos="0">
                    <a:schemeClr val="bg1"/>
                  </a:gs>
                  <a:gs pos="100000">
                    <a:schemeClr val="bg1"/>
                  </a:gs>
                </a:gsLst>
                <a:lin ang="5400000" scaled="0"/>
              </a:gradFill>
            </a:endParaRPr>
          </a:p>
        </p:txBody>
      </p:sp>
      <p:pic>
        <p:nvPicPr>
          <p:cNvPr id="41" name="Picture 19474"/>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 r="-3650"/>
          <a:stretch/>
        </p:blipFill>
        <p:spPr bwMode="auto">
          <a:xfrm>
            <a:off x="10785615" y="4966823"/>
            <a:ext cx="682340" cy="1102544"/>
          </a:xfrm>
          <a:prstGeom prst="rect">
            <a:avLst/>
          </a:prstGeom>
          <a:solidFill>
            <a:schemeClr val="accent3">
              <a:lumMod val="60000"/>
              <a:lumOff val="40000"/>
            </a:schemeClr>
          </a:solidFill>
          <a:ln>
            <a:noFill/>
          </a:ln>
          <a:extLst/>
        </p:spPr>
      </p:pic>
      <p:pic>
        <p:nvPicPr>
          <p:cNvPr id="39" name="Picture 19474"/>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 r="-3650"/>
          <a:stretch/>
        </p:blipFill>
        <p:spPr bwMode="auto">
          <a:xfrm>
            <a:off x="9933929" y="4966823"/>
            <a:ext cx="682340" cy="1102544"/>
          </a:xfrm>
          <a:prstGeom prst="rect">
            <a:avLst/>
          </a:prstGeom>
          <a:solidFill>
            <a:schemeClr val="accent3">
              <a:lumMod val="60000"/>
              <a:lumOff val="40000"/>
            </a:schemeClr>
          </a:solidFill>
          <a:ln>
            <a:noFill/>
          </a:ln>
          <a:extLst/>
        </p:spPr>
      </p:pic>
      <p:pic>
        <p:nvPicPr>
          <p:cNvPr id="42" name="Picture 19474"/>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 r="-3650"/>
          <a:stretch/>
        </p:blipFill>
        <p:spPr bwMode="auto">
          <a:xfrm>
            <a:off x="9082242" y="4966823"/>
            <a:ext cx="682340" cy="1102544"/>
          </a:xfrm>
          <a:prstGeom prst="rect">
            <a:avLst/>
          </a:prstGeom>
          <a:solidFill>
            <a:schemeClr val="accent3">
              <a:lumMod val="60000"/>
              <a:lumOff val="40000"/>
            </a:schemeClr>
          </a:solidFill>
          <a:ln>
            <a:noFill/>
          </a:ln>
          <a:extLst/>
        </p:spPr>
      </p:pic>
      <p:pic>
        <p:nvPicPr>
          <p:cNvPr id="37" name="Picture 19474"/>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 r="-3650"/>
          <a:stretch/>
        </p:blipFill>
        <p:spPr bwMode="auto">
          <a:xfrm>
            <a:off x="8227574" y="4963835"/>
            <a:ext cx="682340" cy="1102544"/>
          </a:xfrm>
          <a:prstGeom prst="rect">
            <a:avLst/>
          </a:prstGeom>
          <a:solidFill>
            <a:schemeClr val="accent3">
              <a:lumMod val="60000"/>
              <a:lumOff val="40000"/>
            </a:schemeClr>
          </a:solidFill>
          <a:ln>
            <a:noFill/>
          </a:ln>
          <a:extLst/>
        </p:spPr>
      </p:pic>
      <p:pic>
        <p:nvPicPr>
          <p:cNvPr id="17" name="Picture 19474"/>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 r="-3650"/>
          <a:stretch/>
        </p:blipFill>
        <p:spPr bwMode="auto">
          <a:xfrm>
            <a:off x="8234313" y="4965329"/>
            <a:ext cx="682340" cy="110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bwMode="auto">
          <a:xfrm>
            <a:off x="8025145" y="4222249"/>
            <a:ext cx="3507152" cy="1892442"/>
          </a:xfrm>
          <a:prstGeom prst="rect">
            <a:avLst/>
          </a:prstGeom>
          <a:noFill/>
          <a:ln w="12700" cmpd="sng">
            <a:solidFill>
              <a:schemeClr val="bg2"/>
            </a:solidFill>
            <a:prstDash val="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7" name="Title 6"/>
          <p:cNvSpPr>
            <a:spLocks noGrp="1"/>
          </p:cNvSpPr>
          <p:nvPr>
            <p:ph type="title"/>
          </p:nvPr>
        </p:nvSpPr>
        <p:spPr/>
        <p:txBody>
          <a:bodyPr/>
          <a:lstStyle/>
          <a:p>
            <a:r>
              <a:rPr lang="en-US" dirty="0" smtClean="0"/>
              <a:t>Cluster-Aware Updating (CAU)</a:t>
            </a:r>
            <a:endParaRPr lang="en-US" dirty="0"/>
          </a:p>
        </p:txBody>
      </p:sp>
      <p:pic>
        <p:nvPicPr>
          <p:cNvPr id="9" name="Picture 19474"/>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0782674" y="4965329"/>
            <a:ext cx="658311" cy="110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8126074" y="4310381"/>
            <a:ext cx="3313711" cy="261610"/>
          </a:xfrm>
          <a:prstGeom prst="rect">
            <a:avLst/>
          </a:prstGeom>
          <a:solidFill>
            <a:schemeClr val="bg1"/>
          </a:solidFill>
        </p:spPr>
        <p:txBody>
          <a:bodyPr wrap="square">
            <a:spAutoFit/>
          </a:bodyPr>
          <a:lstStyle/>
          <a:p>
            <a:pPr algn="ctr"/>
            <a:r>
              <a:rPr lang="en-US" sz="1100" b="1" dirty="0"/>
              <a:t>Windows </a:t>
            </a:r>
            <a:r>
              <a:rPr lang="en-US" sz="1100" b="1" dirty="0"/>
              <a:t>Server Cluster</a:t>
            </a:r>
            <a:endParaRPr lang="en-US" sz="1100" dirty="0"/>
          </a:p>
        </p:txBody>
      </p:sp>
      <p:pic>
        <p:nvPicPr>
          <p:cNvPr id="15" name="Picture 19474"/>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9933222" y="4965329"/>
            <a:ext cx="658311" cy="110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474"/>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9083767" y="4965329"/>
            <a:ext cx="658311" cy="110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bwMode="auto">
          <a:xfrm>
            <a:off x="9175535" y="2406926"/>
            <a:ext cx="2447109" cy="850392"/>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spc="-50" dirty="0">
                <a:gradFill>
                  <a:gsLst>
                    <a:gs pos="0">
                      <a:schemeClr val="bg1"/>
                    </a:gs>
                    <a:gs pos="100000">
                      <a:schemeClr val="bg1"/>
                    </a:gs>
                  </a:gsLst>
                  <a:lin ang="5400000" scaled="0"/>
                </a:gradFill>
              </a:rPr>
              <a:t>Application Client</a:t>
            </a:r>
          </a:p>
        </p:txBody>
      </p:sp>
      <p:sp>
        <p:nvSpPr>
          <p:cNvPr id="47" name="Rectangle 46"/>
          <p:cNvSpPr/>
          <p:nvPr/>
        </p:nvSpPr>
        <p:spPr bwMode="auto">
          <a:xfrm>
            <a:off x="11040356" y="5119687"/>
            <a:ext cx="364570" cy="607971"/>
          </a:xfrm>
          <a:prstGeom prst="rect">
            <a:avLst/>
          </a:prstGeom>
          <a:solidFill>
            <a:schemeClr val="accent2">
              <a:lumMod val="75000"/>
              <a:alpha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0">
                    <a:schemeClr val="bg1"/>
                  </a:gs>
                  <a:gs pos="100000">
                    <a:schemeClr val="bg1"/>
                  </a:gs>
                </a:gsLst>
                <a:lin ang="5400000" scaled="0"/>
              </a:gradFill>
            </a:endParaRPr>
          </a:p>
        </p:txBody>
      </p:sp>
      <p:sp>
        <p:nvSpPr>
          <p:cNvPr id="46" name="Rectangle 45"/>
          <p:cNvSpPr/>
          <p:nvPr/>
        </p:nvSpPr>
        <p:spPr bwMode="auto">
          <a:xfrm>
            <a:off x="9252347" y="5483204"/>
            <a:ext cx="364570" cy="607971"/>
          </a:xfrm>
          <a:prstGeom prst="rect">
            <a:avLst/>
          </a:prstGeom>
          <a:solidFill>
            <a:schemeClr val="accent2">
              <a:lumMod val="75000"/>
              <a:alpha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0">
                    <a:schemeClr val="bg1"/>
                  </a:gs>
                  <a:gs pos="100000">
                    <a:schemeClr val="bg1"/>
                  </a:gs>
                </a:gsLst>
                <a:lin ang="5400000" scaled="0"/>
              </a:gradFill>
            </a:endParaRPr>
          </a:p>
        </p:txBody>
      </p:sp>
      <p:sp>
        <p:nvSpPr>
          <p:cNvPr id="22" name="Rectangle 21"/>
          <p:cNvSpPr/>
          <p:nvPr/>
        </p:nvSpPr>
        <p:spPr bwMode="auto">
          <a:xfrm>
            <a:off x="9252347" y="5483204"/>
            <a:ext cx="364570" cy="607971"/>
          </a:xfrm>
          <a:prstGeom prst="rect">
            <a:avLst/>
          </a:prstGeom>
          <a:solidFill>
            <a:schemeClr val="accent2">
              <a:lumMod val="75000"/>
              <a:alpha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0">
                    <a:schemeClr val="bg1"/>
                  </a:gs>
                  <a:gs pos="100000">
                    <a:schemeClr val="bg1"/>
                  </a:gs>
                </a:gsLst>
                <a:lin ang="5400000" scaled="0"/>
              </a:gradFill>
            </a:endParaRPr>
          </a:p>
        </p:txBody>
      </p:sp>
      <p:sp>
        <p:nvSpPr>
          <p:cNvPr id="25" name="Rectangle 24"/>
          <p:cNvSpPr/>
          <p:nvPr/>
        </p:nvSpPr>
        <p:spPr bwMode="auto">
          <a:xfrm>
            <a:off x="8400369" y="5818226"/>
            <a:ext cx="364570" cy="272949"/>
          </a:xfrm>
          <a:prstGeom prst="rect">
            <a:avLst/>
          </a:prstGeom>
          <a:solidFill>
            <a:schemeClr val="accent1">
              <a:alpha val="8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0">
                    <a:schemeClr val="bg1"/>
                  </a:gs>
                  <a:gs pos="100000">
                    <a:schemeClr val="bg1"/>
                  </a:gs>
                </a:gsLst>
                <a:lin ang="5400000" scaled="0"/>
              </a:gradFill>
            </a:endParaRPr>
          </a:p>
        </p:txBody>
      </p:sp>
      <p:cxnSp>
        <p:nvCxnSpPr>
          <p:cNvPr id="28" name="Straight Arrow Connector 27"/>
          <p:cNvCxnSpPr>
            <a:stCxn id="18" idx="2"/>
            <a:endCxn id="10" idx="0"/>
          </p:cNvCxnSpPr>
          <p:nvPr/>
        </p:nvCxnSpPr>
        <p:spPr>
          <a:xfrm flipH="1">
            <a:off x="9782929" y="3257319"/>
            <a:ext cx="616160" cy="1053063"/>
          </a:xfrm>
          <a:prstGeom prst="straightConnector1">
            <a:avLst/>
          </a:prstGeom>
          <a:ln w="1905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8874599" y="4625973"/>
            <a:ext cx="521446" cy="529883"/>
          </a:xfrm>
          <a:prstGeom prst="straightConnector1">
            <a:avLst/>
          </a:prstGeom>
          <a:ln w="1905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462589" y="3149600"/>
            <a:ext cx="2932616" cy="2031486"/>
          </a:xfrm>
          <a:prstGeom prst="straightConnector1">
            <a:avLst/>
          </a:prstGeom>
          <a:ln w="1905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bwMode="auto">
          <a:xfrm>
            <a:off x="8400369" y="5818226"/>
            <a:ext cx="364570" cy="272949"/>
          </a:xfrm>
          <a:prstGeom prst="rect">
            <a:avLst/>
          </a:prstGeom>
          <a:solidFill>
            <a:schemeClr val="accent1">
              <a:alpha val="8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0">
                    <a:schemeClr val="bg1"/>
                  </a:gs>
                  <a:gs pos="100000">
                    <a:schemeClr val="bg1"/>
                  </a:gs>
                </a:gsLst>
                <a:lin ang="5400000" scaled="0"/>
              </a:gradFill>
            </a:endParaRPr>
          </a:p>
        </p:txBody>
      </p:sp>
      <p:pic>
        <p:nvPicPr>
          <p:cNvPr id="54" name="Gear 1st blu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6263" y="5838308"/>
            <a:ext cx="232785" cy="232785"/>
          </a:xfrm>
          <a:prstGeom prst="rect">
            <a:avLst/>
          </a:prstGeom>
        </p:spPr>
      </p:pic>
      <p:cxnSp>
        <p:nvCxnSpPr>
          <p:cNvPr id="40" name="Straight Arrow Connector 39"/>
          <p:cNvCxnSpPr/>
          <p:nvPr/>
        </p:nvCxnSpPr>
        <p:spPr>
          <a:xfrm flipH="1">
            <a:off x="9539023" y="4609151"/>
            <a:ext cx="126156" cy="420543"/>
          </a:xfrm>
          <a:prstGeom prst="straightConnector1">
            <a:avLst/>
          </a:prstGeom>
          <a:ln w="1905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bwMode="auto">
          <a:xfrm>
            <a:off x="10103099" y="5720122"/>
            <a:ext cx="364570" cy="371053"/>
          </a:xfrm>
          <a:prstGeom prst="rect">
            <a:avLst/>
          </a:prstGeom>
          <a:solidFill>
            <a:srgbClr val="FF6600">
              <a:alpha val="79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0">
                    <a:schemeClr val="bg1"/>
                  </a:gs>
                  <a:gs pos="100000">
                    <a:schemeClr val="bg1"/>
                  </a:gs>
                </a:gsLst>
                <a:lin ang="5400000" scaled="0"/>
              </a:gradFill>
            </a:endParaRPr>
          </a:p>
        </p:txBody>
      </p:sp>
      <p:sp>
        <p:nvSpPr>
          <p:cNvPr id="23" name="Rectangle 22"/>
          <p:cNvSpPr/>
          <p:nvPr/>
        </p:nvSpPr>
        <p:spPr bwMode="auto">
          <a:xfrm>
            <a:off x="10103099" y="5720122"/>
            <a:ext cx="364570" cy="371053"/>
          </a:xfrm>
          <a:prstGeom prst="rect">
            <a:avLst/>
          </a:prstGeom>
          <a:solidFill>
            <a:srgbClr val="FF6600">
              <a:alpha val="79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0">
                    <a:schemeClr val="bg1"/>
                  </a:gs>
                  <a:gs pos="100000">
                    <a:schemeClr val="bg1"/>
                  </a:gs>
                </a:gsLst>
                <a:lin ang="5400000" scaled="0"/>
              </a:gradFill>
            </a:endParaRPr>
          </a:p>
        </p:txBody>
      </p:sp>
      <p:cxnSp>
        <p:nvCxnSpPr>
          <p:cNvPr id="49" name="Straight Arrow Connector 48"/>
          <p:cNvCxnSpPr/>
          <p:nvPr/>
        </p:nvCxnSpPr>
        <p:spPr>
          <a:xfrm>
            <a:off x="5538790" y="3213101"/>
            <a:ext cx="4647839" cy="1917521"/>
          </a:xfrm>
          <a:prstGeom prst="straightConnector1">
            <a:avLst/>
          </a:prstGeom>
          <a:ln w="1905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bwMode="auto">
          <a:xfrm>
            <a:off x="11051184" y="5624266"/>
            <a:ext cx="364570" cy="466909"/>
          </a:xfrm>
          <a:prstGeom prst="rect">
            <a:avLst/>
          </a:prstGeom>
          <a:solidFill>
            <a:schemeClr val="accent4">
              <a:alpha val="8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0">
                    <a:schemeClr val="bg1"/>
                  </a:gs>
                  <a:gs pos="100000">
                    <a:schemeClr val="bg1"/>
                  </a:gs>
                </a:gsLst>
                <a:lin ang="5400000" scaled="0"/>
              </a:gradFill>
            </a:endParaRPr>
          </a:p>
        </p:txBody>
      </p:sp>
      <p:sp>
        <p:nvSpPr>
          <p:cNvPr id="24" name="Rectangle 23"/>
          <p:cNvSpPr/>
          <p:nvPr/>
        </p:nvSpPr>
        <p:spPr bwMode="auto">
          <a:xfrm>
            <a:off x="11051184" y="5624266"/>
            <a:ext cx="364570" cy="466909"/>
          </a:xfrm>
          <a:prstGeom prst="rect">
            <a:avLst/>
          </a:prstGeom>
          <a:solidFill>
            <a:schemeClr val="accent4">
              <a:alpha val="8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0">
                    <a:schemeClr val="bg1"/>
                  </a:gs>
                  <a:gs pos="100000">
                    <a:schemeClr val="bg1"/>
                  </a:gs>
                </a:gsLst>
                <a:lin ang="5400000" scaled="0"/>
              </a:gradFill>
            </a:endParaRPr>
          </a:p>
        </p:txBody>
      </p:sp>
      <p:cxnSp>
        <p:nvCxnSpPr>
          <p:cNvPr id="55" name="Straight Arrow Connector 54"/>
          <p:cNvCxnSpPr/>
          <p:nvPr/>
        </p:nvCxnSpPr>
        <p:spPr>
          <a:xfrm>
            <a:off x="5437189" y="3187703"/>
            <a:ext cx="5733460" cy="1942921"/>
          </a:xfrm>
          <a:prstGeom prst="straightConnector1">
            <a:avLst/>
          </a:prstGeom>
          <a:ln w="1905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81612" y="5669591"/>
            <a:ext cx="765979" cy="387798"/>
          </a:xfrm>
          <a:prstGeom prst="rect">
            <a:avLst/>
          </a:prstGeom>
          <a:noFill/>
        </p:spPr>
        <p:txBody>
          <a:bodyPr wrap="none" lIns="0" tIns="0" rIns="0" bIns="0" rtlCol="0">
            <a:spAutoFit/>
          </a:bodyPr>
          <a:lstStyle/>
          <a:p>
            <a:pPr>
              <a:lnSpc>
                <a:spcPct val="90000"/>
              </a:lnSpc>
            </a:pPr>
            <a:r>
              <a:rPr lang="en-US" sz="1400" dirty="0">
                <a:solidFill>
                  <a:srgbClr val="3C3C3C"/>
                </a:solidFill>
              </a:rPr>
              <a:t>Current </a:t>
            </a:r>
            <a:br>
              <a:rPr lang="en-US" sz="1400" dirty="0">
                <a:solidFill>
                  <a:srgbClr val="3C3C3C"/>
                </a:solidFill>
              </a:rPr>
            </a:br>
            <a:r>
              <a:rPr lang="en-US" sz="1400" dirty="0">
                <a:solidFill>
                  <a:srgbClr val="3C3C3C"/>
                </a:solidFill>
              </a:rPr>
              <a:t>Workload</a:t>
            </a:r>
          </a:p>
        </p:txBody>
      </p:sp>
      <p:cxnSp>
        <p:nvCxnSpPr>
          <p:cNvPr id="11" name="Straight Connector 10"/>
          <p:cNvCxnSpPr/>
          <p:nvPr/>
        </p:nvCxnSpPr>
        <p:spPr>
          <a:xfrm flipH="1">
            <a:off x="5368996" y="6099582"/>
            <a:ext cx="6045557" cy="0"/>
          </a:xfrm>
          <a:prstGeom prst="line">
            <a:avLst/>
          </a:prstGeom>
          <a:ln w="28575" cmpd="sng">
            <a:solidFill>
              <a:srgbClr val="50505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bwMode="auto">
          <a:xfrm>
            <a:off x="9258235" y="5120126"/>
            <a:ext cx="364570" cy="272949"/>
          </a:xfrm>
          <a:prstGeom prst="rect">
            <a:avLst/>
          </a:prstGeom>
          <a:solidFill>
            <a:schemeClr val="accent1">
              <a:alpha val="8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endParaRPr lang="en-US" sz="1400" spc="-50" dirty="0">
              <a:gradFill>
                <a:gsLst>
                  <a:gs pos="0">
                    <a:schemeClr val="bg1"/>
                  </a:gs>
                  <a:gs pos="100000">
                    <a:schemeClr val="bg1"/>
                  </a:gs>
                </a:gsLst>
                <a:lin ang="5400000" scaled="0"/>
              </a:gradFill>
            </a:endParaRPr>
          </a:p>
        </p:txBody>
      </p:sp>
      <p:cxnSp>
        <p:nvCxnSpPr>
          <p:cNvPr id="58" name="Straight Arrow Connector 57"/>
          <p:cNvCxnSpPr/>
          <p:nvPr/>
        </p:nvCxnSpPr>
        <p:spPr>
          <a:xfrm>
            <a:off x="9606308" y="4600737"/>
            <a:ext cx="1455005" cy="471008"/>
          </a:xfrm>
          <a:prstGeom prst="straightConnector1">
            <a:avLst/>
          </a:prstGeom>
          <a:ln w="1905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348289" y="3175000"/>
            <a:ext cx="4047758" cy="1930388"/>
          </a:xfrm>
          <a:prstGeom prst="straightConnector1">
            <a:avLst/>
          </a:prstGeom>
          <a:ln w="1905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 name="Group 66"/>
          <p:cNvGrpSpPr/>
          <p:nvPr/>
        </p:nvGrpSpPr>
        <p:grpSpPr>
          <a:xfrm>
            <a:off x="5252706" y="3238217"/>
            <a:ext cx="3715083" cy="318036"/>
            <a:chOff x="5251117" y="3373628"/>
            <a:chExt cx="3722819" cy="318036"/>
          </a:xfrm>
        </p:grpSpPr>
        <p:sp>
          <p:nvSpPr>
            <p:cNvPr id="65" name="Rectangle 64"/>
            <p:cNvSpPr/>
            <p:nvPr/>
          </p:nvSpPr>
          <p:spPr>
            <a:xfrm>
              <a:off x="5251117" y="3373628"/>
              <a:ext cx="3722819" cy="318036"/>
            </a:xfrm>
            <a:prstGeom prst="rect">
              <a:avLst/>
            </a:prstGeom>
            <a:solidFill>
              <a:schemeClr val="bg1"/>
            </a:solidFill>
          </p:spPr>
          <p:txBody>
            <a:bodyPr wrap="square">
              <a:spAutoFit/>
            </a:bodyPr>
            <a:lstStyle/>
            <a:p>
              <a:pPr algn="ctr" defTabSz="914099" fontAlgn="base">
                <a:lnSpc>
                  <a:spcPct val="90000"/>
                </a:lnSpc>
                <a:spcBef>
                  <a:spcPct val="0"/>
                </a:spcBef>
                <a:spcAft>
                  <a:spcPct val="0"/>
                </a:spcAft>
              </a:pPr>
              <a:r>
                <a:rPr lang="en-US" sz="1600" spc="-50" dirty="0">
                  <a:solidFill>
                    <a:schemeClr val="accent1"/>
                  </a:solidFill>
                </a:rPr>
                <a:t>Third-</a:t>
              </a:r>
              <a:r>
                <a:rPr lang="en-US" sz="1600" spc="-50" dirty="0">
                  <a:solidFill>
                    <a:schemeClr val="accent1"/>
                  </a:solidFill>
                </a:rPr>
                <a:t>p</a:t>
              </a:r>
              <a:r>
                <a:rPr lang="en-US" sz="1600" spc="-50" dirty="0">
                  <a:solidFill>
                    <a:schemeClr val="accent1"/>
                  </a:solidFill>
                </a:rPr>
                <a:t>arty plug-in </a:t>
              </a:r>
              <a:r>
                <a:rPr lang="en-US" sz="1600" spc="-50" dirty="0">
                  <a:solidFill>
                    <a:schemeClr val="accent1"/>
                  </a:solidFill>
                </a:rPr>
                <a:t>for </a:t>
              </a:r>
              <a:r>
                <a:rPr lang="en-US" sz="1600" spc="-50" dirty="0">
                  <a:solidFill>
                    <a:schemeClr val="accent1"/>
                  </a:solidFill>
                </a:rPr>
                <a:t>updates</a:t>
              </a:r>
              <a:endParaRPr lang="en-US" sz="1600" spc="-50" dirty="0">
                <a:solidFill>
                  <a:schemeClr val="accent1"/>
                </a:solidFill>
              </a:endParaRPr>
            </a:p>
          </p:txBody>
        </p:sp>
        <p:sp>
          <p:nvSpPr>
            <p:cNvPr id="66" name="Freeform 131"/>
            <p:cNvSpPr>
              <a:spLocks/>
            </p:cNvSpPr>
            <p:nvPr/>
          </p:nvSpPr>
          <p:spPr bwMode="black">
            <a:xfrm rot="5400000">
              <a:off x="5457119" y="3459845"/>
              <a:ext cx="226965" cy="145602"/>
            </a:xfrm>
            <a:custGeom>
              <a:avLst/>
              <a:gdLst>
                <a:gd name="T0" fmla="*/ 427 w 427"/>
                <a:gd name="T1" fmla="*/ 123 h 274"/>
                <a:gd name="T2" fmla="*/ 312 w 427"/>
                <a:gd name="T3" fmla="*/ 123 h 274"/>
                <a:gd name="T4" fmla="*/ 312 w 427"/>
                <a:gd name="T5" fmla="*/ 0 h 274"/>
                <a:gd name="T6" fmla="*/ 253 w 427"/>
                <a:gd name="T7" fmla="*/ 0 h 274"/>
                <a:gd name="T8" fmla="*/ 253 w 427"/>
                <a:gd name="T9" fmla="*/ 23 h 274"/>
                <a:gd name="T10" fmla="*/ 118 w 427"/>
                <a:gd name="T11" fmla="*/ 23 h 274"/>
                <a:gd name="T12" fmla="*/ 118 w 427"/>
                <a:gd name="T13" fmla="*/ 68 h 274"/>
                <a:gd name="T14" fmla="*/ 0 w 427"/>
                <a:gd name="T15" fmla="*/ 68 h 274"/>
                <a:gd name="T16" fmla="*/ 0 w 427"/>
                <a:gd name="T17" fmla="*/ 99 h 274"/>
                <a:gd name="T18" fmla="*/ 118 w 427"/>
                <a:gd name="T19" fmla="*/ 99 h 274"/>
                <a:gd name="T20" fmla="*/ 118 w 427"/>
                <a:gd name="T21" fmla="*/ 175 h 274"/>
                <a:gd name="T22" fmla="*/ 0 w 427"/>
                <a:gd name="T23" fmla="*/ 175 h 274"/>
                <a:gd name="T24" fmla="*/ 0 w 427"/>
                <a:gd name="T25" fmla="*/ 208 h 274"/>
                <a:gd name="T26" fmla="*/ 118 w 427"/>
                <a:gd name="T27" fmla="*/ 208 h 274"/>
                <a:gd name="T28" fmla="*/ 118 w 427"/>
                <a:gd name="T29" fmla="*/ 250 h 274"/>
                <a:gd name="T30" fmla="*/ 253 w 427"/>
                <a:gd name="T31" fmla="*/ 250 h 274"/>
                <a:gd name="T32" fmla="*/ 253 w 427"/>
                <a:gd name="T33" fmla="*/ 274 h 274"/>
                <a:gd name="T34" fmla="*/ 312 w 427"/>
                <a:gd name="T35" fmla="*/ 274 h 274"/>
                <a:gd name="T36" fmla="*/ 312 w 427"/>
                <a:gd name="T37" fmla="*/ 160 h 274"/>
                <a:gd name="T38" fmla="*/ 427 w 427"/>
                <a:gd name="T39" fmla="*/ 160 h 274"/>
                <a:gd name="T40" fmla="*/ 427 w 427"/>
                <a:gd name="T41" fmla="*/ 12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7" h="274">
                  <a:moveTo>
                    <a:pt x="427" y="123"/>
                  </a:moveTo>
                  <a:lnTo>
                    <a:pt x="312" y="123"/>
                  </a:lnTo>
                  <a:lnTo>
                    <a:pt x="312" y="0"/>
                  </a:lnTo>
                  <a:lnTo>
                    <a:pt x="253" y="0"/>
                  </a:lnTo>
                  <a:lnTo>
                    <a:pt x="253" y="23"/>
                  </a:lnTo>
                  <a:lnTo>
                    <a:pt x="118" y="23"/>
                  </a:lnTo>
                  <a:lnTo>
                    <a:pt x="118" y="68"/>
                  </a:lnTo>
                  <a:lnTo>
                    <a:pt x="0" y="68"/>
                  </a:lnTo>
                  <a:lnTo>
                    <a:pt x="0" y="99"/>
                  </a:lnTo>
                  <a:lnTo>
                    <a:pt x="118" y="99"/>
                  </a:lnTo>
                  <a:lnTo>
                    <a:pt x="118" y="175"/>
                  </a:lnTo>
                  <a:lnTo>
                    <a:pt x="0" y="175"/>
                  </a:lnTo>
                  <a:lnTo>
                    <a:pt x="0" y="208"/>
                  </a:lnTo>
                  <a:lnTo>
                    <a:pt x="118" y="208"/>
                  </a:lnTo>
                  <a:lnTo>
                    <a:pt x="118" y="250"/>
                  </a:lnTo>
                  <a:lnTo>
                    <a:pt x="253" y="250"/>
                  </a:lnTo>
                  <a:lnTo>
                    <a:pt x="253" y="274"/>
                  </a:lnTo>
                  <a:lnTo>
                    <a:pt x="312" y="274"/>
                  </a:lnTo>
                  <a:lnTo>
                    <a:pt x="312" y="160"/>
                  </a:lnTo>
                  <a:lnTo>
                    <a:pt x="427" y="160"/>
                  </a:lnTo>
                  <a:lnTo>
                    <a:pt x="427" y="123"/>
                  </a:lnTo>
                  <a:close/>
                </a:path>
              </a:pathLst>
            </a:custGeom>
            <a:solidFill>
              <a:schemeClr val="accent1"/>
            </a:solidFill>
            <a:ln>
              <a:noFill/>
            </a:ln>
          </p:spPr>
          <p:txBody>
            <a:bodyPr vert="horz" wrap="square" lIns="82305" tIns="41153" rIns="82305" bIns="41153" numCol="1" anchor="t" anchorCtr="0" compatLnSpc="1">
              <a:prstTxWarp prst="textNoShape">
                <a:avLst/>
              </a:prstTxWarp>
            </a:bodyPr>
            <a:lstStyle/>
            <a:p>
              <a:endParaRPr lang="en-US" sz="1600" dirty="0"/>
            </a:p>
          </p:txBody>
        </p:sp>
      </p:grpSp>
      <p:sp>
        <p:nvSpPr>
          <p:cNvPr id="19" name="Rectangle 18"/>
          <p:cNvSpPr/>
          <p:nvPr/>
        </p:nvSpPr>
        <p:spPr bwMode="auto">
          <a:xfrm>
            <a:off x="5241293" y="2392637"/>
            <a:ext cx="3732067" cy="880846"/>
          </a:xfrm>
          <a:prstGeom prst="rect">
            <a:avLst/>
          </a:prstGeom>
          <a:solidFill>
            <a:schemeClr val="tx2"/>
          </a:solidFill>
          <a:ln w="2857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22960" tIns="0" rIns="0" bIns="45718" numCol="1" rtlCol="0" anchor="ctr" anchorCtr="0" compatLnSpc="1">
            <a:prstTxWarp prst="textNoShape">
              <a:avLst/>
            </a:prstTxWarp>
          </a:bodyPr>
          <a:lstStyle/>
          <a:p>
            <a:pPr defTabSz="914099" fontAlgn="base">
              <a:lnSpc>
                <a:spcPct val="90000"/>
              </a:lnSpc>
              <a:spcBef>
                <a:spcPct val="0"/>
              </a:spcBef>
              <a:spcAft>
                <a:spcPct val="0"/>
              </a:spcAft>
            </a:pPr>
            <a:r>
              <a:rPr lang="en-US" sz="2000" spc="-50" dirty="0">
                <a:gradFill>
                  <a:gsLst>
                    <a:gs pos="0">
                      <a:schemeClr val="bg1"/>
                    </a:gs>
                    <a:gs pos="100000">
                      <a:schemeClr val="bg1"/>
                    </a:gs>
                  </a:gsLst>
                  <a:lin ang="5400000" scaled="0"/>
                </a:gradFill>
              </a:rPr>
              <a:t>Windows Server</a:t>
            </a:r>
          </a:p>
          <a:p>
            <a:pPr defTabSz="914099" fontAlgn="base">
              <a:lnSpc>
                <a:spcPct val="90000"/>
              </a:lnSpc>
              <a:spcBef>
                <a:spcPct val="0"/>
              </a:spcBef>
              <a:spcAft>
                <a:spcPct val="0"/>
              </a:spcAft>
            </a:pPr>
            <a:r>
              <a:rPr lang="en-US" sz="2000" spc="-50" dirty="0">
                <a:gradFill>
                  <a:gsLst>
                    <a:gs pos="0">
                      <a:schemeClr val="bg1"/>
                    </a:gs>
                    <a:gs pos="100000">
                      <a:schemeClr val="bg1"/>
                    </a:gs>
                  </a:gsLst>
                  <a:lin ang="5400000" scaled="0"/>
                </a:gradFill>
              </a:rPr>
              <a:t>Update Services (WSUS)</a:t>
            </a:r>
          </a:p>
        </p:txBody>
      </p:sp>
      <p:sp>
        <p:nvSpPr>
          <p:cNvPr id="34" name="Oval 33"/>
          <p:cNvSpPr/>
          <p:nvPr/>
        </p:nvSpPr>
        <p:spPr bwMode="auto">
          <a:xfrm>
            <a:off x="5424488" y="2603500"/>
            <a:ext cx="444500" cy="444500"/>
          </a:xfrm>
          <a:prstGeom prst="ellipse">
            <a:avLst/>
          </a:prstGeom>
          <a:no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36" name="TextBox 35"/>
          <p:cNvSpPr txBox="1"/>
          <p:nvPr/>
        </p:nvSpPr>
        <p:spPr>
          <a:xfrm>
            <a:off x="5538789" y="2654302"/>
            <a:ext cx="205184" cy="332399"/>
          </a:xfrm>
          <a:prstGeom prst="rect">
            <a:avLst/>
          </a:prstGeom>
          <a:noFill/>
        </p:spPr>
        <p:txBody>
          <a:bodyPr wrap="none" lIns="0" tIns="0" rIns="0" bIns="0" rtlCol="0">
            <a:spAutoFit/>
          </a:bodyPr>
          <a:lstStyle/>
          <a:p>
            <a:pPr>
              <a:lnSpc>
                <a:spcPct val="90000"/>
              </a:lnSpc>
            </a:pPr>
            <a:r>
              <a:rPr lang="en-US" sz="2400" spc="-50" dirty="0">
                <a:solidFill>
                  <a:schemeClr val="accent6"/>
                </a:solidFill>
              </a:rPr>
              <a:t>U</a:t>
            </a:r>
          </a:p>
        </p:txBody>
      </p:sp>
      <p:sp>
        <p:nvSpPr>
          <p:cNvPr id="44" name="Can 43"/>
          <p:cNvSpPr/>
          <p:nvPr/>
        </p:nvSpPr>
        <p:spPr bwMode="auto">
          <a:xfrm>
            <a:off x="5347621" y="4091043"/>
            <a:ext cx="1150302" cy="938648"/>
          </a:xfrm>
          <a:prstGeom prst="ca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100" spc="-50" dirty="0">
                <a:gradFill>
                  <a:gsLst>
                    <a:gs pos="0">
                      <a:schemeClr val="bg1"/>
                    </a:gs>
                    <a:gs pos="100000">
                      <a:schemeClr val="bg1"/>
                    </a:gs>
                  </a:gsLst>
                  <a:lin ang="5400000" scaled="0"/>
                </a:gradFill>
              </a:rPr>
              <a:t>SMB share with third-party </a:t>
            </a:r>
            <a:r>
              <a:rPr lang="en-US" sz="1100" spc="-50" dirty="0">
                <a:gradFill>
                  <a:gsLst>
                    <a:gs pos="0">
                      <a:schemeClr val="bg1"/>
                    </a:gs>
                    <a:gs pos="100000">
                      <a:schemeClr val="bg1"/>
                    </a:gs>
                  </a:gsLst>
                  <a:lin ang="5400000" scaled="0"/>
                </a:gradFill>
              </a:rPr>
              <a:t>u</a:t>
            </a:r>
            <a:r>
              <a:rPr lang="en-US" sz="1100" spc="-50" dirty="0">
                <a:gradFill>
                  <a:gsLst>
                    <a:gs pos="0">
                      <a:schemeClr val="bg1"/>
                    </a:gs>
                    <a:gs pos="100000">
                      <a:schemeClr val="bg1"/>
                    </a:gs>
                  </a:gsLst>
                  <a:lin ang="5400000" scaled="0"/>
                </a:gradFill>
              </a:rPr>
              <a:t>pdate </a:t>
            </a:r>
            <a:r>
              <a:rPr lang="en-US" sz="1100" spc="-50" dirty="0">
                <a:gradFill>
                  <a:gsLst>
                    <a:gs pos="0">
                      <a:schemeClr val="bg1"/>
                    </a:gs>
                    <a:gs pos="100000">
                      <a:schemeClr val="bg1"/>
                    </a:gs>
                  </a:gsLst>
                  <a:lin ang="5400000" scaled="0"/>
                </a:gradFill>
              </a:rPr>
              <a:t>f</a:t>
            </a:r>
            <a:r>
              <a:rPr lang="en-US" sz="1100" spc="-50" dirty="0">
                <a:gradFill>
                  <a:gsLst>
                    <a:gs pos="0">
                      <a:schemeClr val="bg1"/>
                    </a:gs>
                    <a:gs pos="100000">
                      <a:schemeClr val="bg1"/>
                    </a:gs>
                  </a:gsLst>
                  <a:lin ang="5400000" scaled="0"/>
                </a:gradFill>
              </a:rPr>
              <a:t>iles</a:t>
            </a:r>
          </a:p>
        </p:txBody>
      </p:sp>
      <p:cxnSp>
        <p:nvCxnSpPr>
          <p:cNvPr id="45" name="Straight Connector 44"/>
          <p:cNvCxnSpPr>
            <a:endCxn id="44" idx="1"/>
          </p:cNvCxnSpPr>
          <p:nvPr/>
        </p:nvCxnSpPr>
        <p:spPr>
          <a:xfrm>
            <a:off x="5843589" y="3555999"/>
            <a:ext cx="79182" cy="535044"/>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0" name="Trapezoid 49"/>
          <p:cNvSpPr/>
          <p:nvPr/>
        </p:nvSpPr>
        <p:spPr bwMode="auto">
          <a:xfrm rot="16200000">
            <a:off x="555962" y="1783995"/>
            <a:ext cx="4541171" cy="4514585"/>
          </a:xfrm>
          <a:prstGeom prst="trapezoid">
            <a:avLst>
              <a:gd name="adj" fmla="val 9839"/>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274320" bIns="137160" numCol="1" rtlCol="0" anchor="t" anchorCtr="0" compatLnSpc="1">
            <a:prstTxWarp prst="textNoShape">
              <a:avLst/>
            </a:prstTxWarp>
          </a:bodyPr>
          <a:lstStyle/>
          <a:p>
            <a:pPr marL="166688" lvl="1" indent="-166688" defTabSz="462394">
              <a:lnSpc>
                <a:spcPct val="90000"/>
              </a:lnSpc>
              <a:spcBef>
                <a:spcPts val="600"/>
              </a:spcBef>
              <a:spcAft>
                <a:spcPts val="600"/>
              </a:spcAft>
              <a:buFont typeface="Arial" pitchFamily="34" charset="0"/>
              <a:buChar char="•"/>
            </a:pPr>
            <a:r>
              <a:rPr lang="en-US" sz="1600" dirty="0">
                <a:solidFill>
                  <a:srgbClr val="FFFFFE"/>
                </a:solidFill>
                <a:cs typeface="Segoe UI" pitchFamily="34" charset="0"/>
              </a:rPr>
              <a:t>Reduces server downtime and user disruption by orchestration </a:t>
            </a:r>
            <a:r>
              <a:rPr lang="en-US" sz="1600" dirty="0">
                <a:solidFill>
                  <a:srgbClr val="FFFFFE"/>
                </a:solidFill>
                <a:cs typeface="Segoe UI" pitchFamily="34" charset="0"/>
              </a:rPr>
              <a:t>of cluster node updates</a:t>
            </a:r>
          </a:p>
          <a:p>
            <a:pPr marL="166688" lvl="1" indent="-166688" defTabSz="462394">
              <a:lnSpc>
                <a:spcPct val="90000"/>
              </a:lnSpc>
              <a:spcBef>
                <a:spcPts val="600"/>
              </a:spcBef>
              <a:spcAft>
                <a:spcPts val="600"/>
              </a:spcAft>
              <a:buFont typeface="Arial" pitchFamily="34" charset="0"/>
              <a:buChar char="•"/>
            </a:pPr>
            <a:r>
              <a:rPr lang="en-US" sz="1600" dirty="0">
                <a:solidFill>
                  <a:srgbClr val="FFFFFE"/>
                </a:solidFill>
                <a:cs typeface="Segoe UI" pitchFamily="34" charset="0"/>
              </a:rPr>
              <a:t>Maintains service availability without impacting cluster </a:t>
            </a:r>
            <a:r>
              <a:rPr lang="en-US" sz="1600" dirty="0">
                <a:solidFill>
                  <a:srgbClr val="FFFFFE"/>
                </a:solidFill>
                <a:cs typeface="Segoe UI" pitchFamily="34" charset="0"/>
              </a:rPr>
              <a:t>quorum</a:t>
            </a:r>
          </a:p>
          <a:p>
            <a:pPr marL="166688" lvl="1" indent="-166688" defTabSz="462394">
              <a:lnSpc>
                <a:spcPct val="90000"/>
              </a:lnSpc>
              <a:spcBef>
                <a:spcPts val="600"/>
              </a:spcBef>
              <a:spcAft>
                <a:spcPts val="600"/>
              </a:spcAft>
              <a:buFont typeface="Arial" pitchFamily="34" charset="0"/>
              <a:buChar char="•"/>
            </a:pPr>
            <a:r>
              <a:rPr lang="en-US" sz="1600" dirty="0">
                <a:solidFill>
                  <a:srgbClr val="FFFFFE"/>
                </a:solidFill>
                <a:cs typeface="Segoe UI" pitchFamily="34" charset="0"/>
              </a:rPr>
              <a:t>Detects </a:t>
            </a:r>
            <a:r>
              <a:rPr lang="en-US" sz="1600" dirty="0">
                <a:solidFill>
                  <a:srgbClr val="FFFFFE"/>
                </a:solidFill>
                <a:cs typeface="Segoe UI" pitchFamily="34" charset="0"/>
              </a:rPr>
              <a:t>required updates and moves workloads off nodes for </a:t>
            </a:r>
            <a:r>
              <a:rPr lang="en-US" sz="1600" dirty="0">
                <a:solidFill>
                  <a:srgbClr val="FFFFFE"/>
                </a:solidFill>
                <a:cs typeface="Segoe UI" pitchFamily="34" charset="0"/>
              </a:rPr>
              <a:t>updates</a:t>
            </a:r>
          </a:p>
          <a:p>
            <a:pPr marL="166688" lvl="1" indent="-166688" defTabSz="462394">
              <a:lnSpc>
                <a:spcPct val="90000"/>
              </a:lnSpc>
              <a:spcBef>
                <a:spcPts val="600"/>
              </a:spcBef>
              <a:spcAft>
                <a:spcPts val="600"/>
              </a:spcAft>
              <a:buFont typeface="Arial" pitchFamily="34" charset="0"/>
              <a:buChar char="•"/>
            </a:pPr>
            <a:r>
              <a:rPr lang="en-US" sz="1600" dirty="0">
                <a:solidFill>
                  <a:srgbClr val="FFFFFE"/>
                </a:solidFill>
                <a:cs typeface="Segoe UI" pitchFamily="34" charset="0"/>
              </a:rPr>
              <a:t>Uses </a:t>
            </a:r>
            <a:r>
              <a:rPr lang="en-US" sz="1600" dirty="0">
                <a:solidFill>
                  <a:srgbClr val="FFFFFE"/>
                </a:solidFill>
                <a:cs typeface="Segoe UI" pitchFamily="34" charset="0"/>
              </a:rPr>
              <a:t>Windows Update </a:t>
            </a:r>
            <a:r>
              <a:rPr lang="en-US" sz="1600" dirty="0">
                <a:solidFill>
                  <a:srgbClr val="FFFFFE"/>
                </a:solidFill>
                <a:cs typeface="Segoe UI" pitchFamily="34" charset="0"/>
              </a:rPr>
              <a:t>Agent or extensible    plug-in</a:t>
            </a:r>
            <a:endParaRPr lang="en-US" sz="1600" dirty="0">
              <a:solidFill>
                <a:srgbClr val="FFFFFE"/>
              </a:solidFill>
              <a:cs typeface="Segoe UI" pitchFamily="34" charset="0"/>
            </a:endParaRPr>
          </a:p>
          <a:p>
            <a:pPr marL="166688" lvl="1" indent="-166688" defTabSz="462394">
              <a:lnSpc>
                <a:spcPct val="90000"/>
              </a:lnSpc>
              <a:spcBef>
                <a:spcPts val="600"/>
              </a:spcBef>
              <a:spcAft>
                <a:spcPts val="600"/>
              </a:spcAft>
              <a:buFont typeface="Arial" pitchFamily="34" charset="0"/>
              <a:buChar char="•"/>
            </a:pPr>
            <a:endParaRPr lang="en-US" sz="1400" dirty="0">
              <a:solidFill>
                <a:srgbClr val="FFFFFE"/>
              </a:solidFill>
              <a:cs typeface="Segoe UI" pitchFamily="34" charset="0"/>
            </a:endParaRPr>
          </a:p>
        </p:txBody>
      </p:sp>
      <p:pic>
        <p:nvPicPr>
          <p:cNvPr id="59" name="Gear 2nd blu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6263" y="5838308"/>
            <a:ext cx="232785" cy="232785"/>
          </a:xfrm>
          <a:prstGeom prst="rect">
            <a:avLst/>
          </a:prstGeom>
        </p:spPr>
      </p:pic>
      <p:pic>
        <p:nvPicPr>
          <p:cNvPr id="60" name="Gear Gre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830" y="5671556"/>
            <a:ext cx="232785" cy="232785"/>
          </a:xfrm>
          <a:prstGeom prst="rect">
            <a:avLst/>
          </a:prstGeom>
        </p:spPr>
      </p:pic>
      <p:pic>
        <p:nvPicPr>
          <p:cNvPr id="62" name="Gear Gre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558" y="5141116"/>
            <a:ext cx="232785" cy="232785"/>
          </a:xfrm>
          <a:prstGeom prst="rect">
            <a:avLst/>
          </a:prstGeom>
        </p:spPr>
      </p:pic>
      <p:pic>
        <p:nvPicPr>
          <p:cNvPr id="63" name="Gear Oran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8520" y="5792987"/>
            <a:ext cx="232785" cy="232785"/>
          </a:xfrm>
          <a:prstGeom prst="rect">
            <a:avLst/>
          </a:prstGeom>
        </p:spPr>
      </p:pic>
      <p:pic>
        <p:nvPicPr>
          <p:cNvPr id="64" name="Gear Oran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8520" y="5792987"/>
            <a:ext cx="232785" cy="232785"/>
          </a:xfrm>
          <a:prstGeom prst="rect">
            <a:avLst/>
          </a:prstGeom>
        </p:spPr>
      </p:pic>
      <p:pic>
        <p:nvPicPr>
          <p:cNvPr id="67" name="Gear Gre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830" y="5671556"/>
            <a:ext cx="232785" cy="232785"/>
          </a:xfrm>
          <a:prstGeom prst="rect">
            <a:avLst/>
          </a:prstGeom>
        </p:spPr>
      </p:pic>
      <p:pic>
        <p:nvPicPr>
          <p:cNvPr id="68" name="Gear Gre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4881" y="5306135"/>
            <a:ext cx="232785" cy="232785"/>
          </a:xfrm>
          <a:prstGeom prst="rect">
            <a:avLst/>
          </a:prstGeom>
        </p:spPr>
      </p:pic>
      <p:pic>
        <p:nvPicPr>
          <p:cNvPr id="69" name="Gear Dark Blue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4210" y="5744717"/>
            <a:ext cx="232785" cy="232785"/>
          </a:xfrm>
          <a:prstGeom prst="rect">
            <a:avLst/>
          </a:prstGeom>
        </p:spPr>
      </p:pic>
      <p:pic>
        <p:nvPicPr>
          <p:cNvPr id="70" name="Gear Dark Blue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4210" y="5744717"/>
            <a:ext cx="232785" cy="232785"/>
          </a:xfrm>
          <a:prstGeom prst="rect">
            <a:avLst/>
          </a:prstGeom>
        </p:spPr>
      </p:pic>
      <p:sp>
        <p:nvSpPr>
          <p:cNvPr id="56" name="Rectangle 55"/>
          <p:cNvSpPr/>
          <p:nvPr/>
        </p:nvSpPr>
        <p:spPr bwMode="auto">
          <a:xfrm>
            <a:off x="10199023" y="694"/>
            <a:ext cx="1510430" cy="757490"/>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137160" rIns="91440" bIns="45718" numCol="1" rtlCol="0" anchor="t" anchorCtr="0" compatLnSpc="1">
            <a:prstTxWarp prst="textNoShape">
              <a:avLst/>
            </a:prstTxWarp>
          </a:bodyPr>
          <a:lstStyle/>
          <a:p>
            <a:pPr algn="r" defTabSz="914099" fontAlgn="base">
              <a:lnSpc>
                <a:spcPct val="90000"/>
              </a:lnSpc>
              <a:spcBef>
                <a:spcPct val="0"/>
              </a:spcBef>
              <a:spcAft>
                <a:spcPct val="0"/>
              </a:spcAft>
            </a:pPr>
            <a:r>
              <a:rPr lang="en-US" sz="1200" dirty="0">
                <a:solidFill>
                  <a:srgbClr val="FFFFFE"/>
                </a:solidFill>
              </a:rPr>
              <a:t>CONTINUOUS SERVICES</a:t>
            </a:r>
          </a:p>
          <a:p>
            <a:pPr algn="r" defTabSz="914099" fontAlgn="base">
              <a:lnSpc>
                <a:spcPct val="90000"/>
              </a:lnSpc>
              <a:spcBef>
                <a:spcPct val="0"/>
              </a:spcBef>
              <a:spcAft>
                <a:spcPct val="0"/>
              </a:spcAft>
            </a:pPr>
            <a:endParaRPr lang="en-US" sz="1200" dirty="0">
              <a:solidFill>
                <a:srgbClr val="FFFFFE"/>
              </a:solidFill>
            </a:endParaRPr>
          </a:p>
        </p:txBody>
      </p:sp>
    </p:spTree>
    <p:extLst>
      <p:ext uri="{BB962C8B-B14F-4D97-AF65-F5344CB8AC3E}">
        <p14:creationId xmlns:p14="http://schemas.microsoft.com/office/powerpoint/2010/main" val="223010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par>
                                <p:cTn id="12" presetID="43" presetClass="path" presetSubtype="0" accel="50000" decel="50000" fill="hold" grpId="1" nodeType="withEffect">
                                  <p:stCondLst>
                                    <p:cond delay="0"/>
                                  </p:stCondLst>
                                  <p:childTnLst>
                                    <p:animMotion origin="layout" path="M -1.06161E-6 7.92033E-7 L 0.03452 7.92033E-7 C 0.04989 7.92033E-7 0.0693 -0.02663 0.0693 -0.04771 L 0.0693 -0.09495 " pathEditMode="relative" rAng="0" ptsTypes="FfFF">
                                      <p:cBhvr>
                                        <p:cTn id="13" dur="2000" fill="hold"/>
                                        <p:tgtEl>
                                          <p:spTgt spid="38"/>
                                        </p:tgtEl>
                                        <p:attrNameLst>
                                          <p:attrName>ppt_x</p:attrName>
                                          <p:attrName>ppt_y</p:attrName>
                                        </p:attrNameLst>
                                      </p:cBhvr>
                                      <p:rCtr x="3465" y="-4748"/>
                                    </p:animMotion>
                                  </p:childTnLst>
                                </p:cTn>
                              </p:par>
                              <p:par>
                                <p:cTn id="14" presetID="10" presetClass="entr" presetSubtype="0"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43" presetClass="path" presetSubtype="0" accel="50000" decel="50000" fill="hold" nodeType="withEffect">
                                  <p:stCondLst>
                                    <p:cond delay="0"/>
                                  </p:stCondLst>
                                  <p:childTnLst>
                                    <p:animMotion origin="layout" path="M -1.06161E-6 7.92033E-7 L 0.03452 7.92033E-7 C 0.04989 7.92033E-7 0.0693 -0.02663 0.0693 -0.04771 L 0.0693 -0.09495 " pathEditMode="relative" rAng="0" ptsTypes="FfFF">
                                      <p:cBhvr>
                                        <p:cTn id="18" dur="2000" fill="hold"/>
                                        <p:tgtEl>
                                          <p:spTgt spid="54"/>
                                        </p:tgtEl>
                                        <p:attrNameLst>
                                          <p:attrName>ppt_x</p:attrName>
                                          <p:attrName>ppt_y</p:attrName>
                                        </p:attrNameLst>
                                      </p:cBhvr>
                                      <p:rCtr x="3465" y="-4748"/>
                                    </p:animMotion>
                                  </p:childTnLst>
                                </p:cTn>
                              </p:par>
                            </p:childTnLst>
                          </p:cTn>
                        </p:par>
                        <p:par>
                          <p:cTn id="19" fill="hold">
                            <p:stCondLst>
                              <p:cond delay="2000"/>
                            </p:stCondLst>
                            <p:childTnLst>
                              <p:par>
                                <p:cTn id="20" presetID="10" presetClass="exit" presetSubtype="0" fill="hold" nodeType="afterEffect">
                                  <p:stCondLst>
                                    <p:cond delay="0"/>
                                  </p:stCondLst>
                                  <p:childTnLst>
                                    <p:animEffect transition="out" filter="fad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59"/>
                                        </p:tgtEl>
                                      </p:cBhvr>
                                    </p:animEffect>
                                    <p:set>
                                      <p:cBhvr>
                                        <p:cTn id="33" dur="1" fill="hold">
                                          <p:stCondLst>
                                            <p:cond delay="499"/>
                                          </p:stCondLst>
                                        </p:cTn>
                                        <p:tgtEl>
                                          <p:spTgt spid="59"/>
                                        </p:tgtEl>
                                        <p:attrNameLst>
                                          <p:attrName>style.visibility</p:attrName>
                                        </p:attrNameLst>
                                      </p:cBhvr>
                                      <p:to>
                                        <p:strVal val="hidden"/>
                                      </p:to>
                                    </p:se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par>
                          <p:cTn id="38" fill="hold">
                            <p:stCondLst>
                              <p:cond delay="1000"/>
                            </p:stCondLst>
                            <p:childTnLst>
                              <p:par>
                                <p:cTn id="39" presetID="26" presetClass="emph" presetSubtype="0" fill="hold" nodeType="afterEffect">
                                  <p:stCondLst>
                                    <p:cond delay="0"/>
                                  </p:stCondLst>
                                  <p:childTnLst>
                                    <p:animEffect transition="out" filter="fade">
                                      <p:cBhvr>
                                        <p:cTn id="40" dur="500" tmFilter="0, 0; .2, .5; .8, .5; 1, 0"/>
                                        <p:tgtEl>
                                          <p:spTgt spid="17"/>
                                        </p:tgtEl>
                                      </p:cBhvr>
                                    </p:animEffect>
                                    <p:animScale>
                                      <p:cBhvr>
                                        <p:cTn id="41" dur="250" autoRev="1" fill="hold"/>
                                        <p:tgtEl>
                                          <p:spTgt spid="17"/>
                                        </p:tgtEl>
                                      </p:cBhvr>
                                      <p:by x="105000" y="105000"/>
                                    </p:animScale>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5"/>
                                        </p:tgtEl>
                                      </p:cBhvr>
                                    </p:animEffect>
                                    <p:set>
                                      <p:cBhvr>
                                        <p:cTn id="50" dur="1" fill="hold">
                                          <p:stCondLst>
                                            <p:cond delay="499"/>
                                          </p:stCondLst>
                                        </p:cTn>
                                        <p:tgtEl>
                                          <p:spTgt spid="3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grpId="0" nodeType="clickEffect">
                                  <p:stCondLst>
                                    <p:cond delay="0"/>
                                  </p:stCondLst>
                                  <p:childTnLst>
                                    <p:animMotion origin="layout" path="M 3.88824E-6 2.05651E-6 L -0.13665 2.05651E-6 " pathEditMode="relative" ptsTypes="AA">
                                      <p:cBhvr>
                                        <p:cTn id="54" dur="2000" fill="hold"/>
                                        <p:tgtEl>
                                          <p:spTgt spid="48"/>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3.88824E-6 2.05651E-6 L -0.13665 2.05651E-6 " pathEditMode="relative" ptsTypes="AA">
                                      <p:cBhvr>
                                        <p:cTn id="56" dur="2000" fill="hold"/>
                                        <p:tgtEl>
                                          <p:spTgt spid="64"/>
                                        </p:tgtEl>
                                        <p:attrNameLst>
                                          <p:attrName>ppt_x</p:attrName>
                                          <p:attrName>ppt_y</p:attrName>
                                        </p:attrNameLst>
                                      </p:cBhvr>
                                    </p:animMotion>
                                  </p:childTnLst>
                                </p:cTn>
                              </p:par>
                              <p:par>
                                <p:cTn id="57" presetID="10" presetClass="exit" presetSubtype="0" fill="hold" grpId="0" nodeType="withEffect">
                                  <p:stCondLst>
                                    <p:cond delay="2000"/>
                                  </p:stCondLst>
                                  <p:childTnLst>
                                    <p:animEffect transition="out" filter="fade">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par>
                                <p:cTn id="60" presetID="10" presetClass="exit" presetSubtype="0" fill="hold" nodeType="withEffect">
                                  <p:stCondLst>
                                    <p:cond delay="2000"/>
                                  </p:stCondLst>
                                  <p:childTnLst>
                                    <p:animEffect transition="out" filter="fade">
                                      <p:cBhvr>
                                        <p:cTn id="61" dur="500"/>
                                        <p:tgtEl>
                                          <p:spTgt spid="63"/>
                                        </p:tgtEl>
                                      </p:cBhvr>
                                    </p:animEffect>
                                    <p:set>
                                      <p:cBhvr>
                                        <p:cTn id="62" dur="1" fill="hold">
                                          <p:stCondLst>
                                            <p:cond delay="499"/>
                                          </p:stCondLst>
                                        </p:cTn>
                                        <p:tgtEl>
                                          <p:spTgt spid="63"/>
                                        </p:tgtEl>
                                        <p:attrNameLst>
                                          <p:attrName>style.visibility</p:attrName>
                                        </p:attrNameLst>
                                      </p:cBhvr>
                                      <p:to>
                                        <p:strVal val="hidden"/>
                                      </p:to>
                                    </p:set>
                                  </p:childTnLst>
                                </p:cTn>
                              </p:par>
                            </p:childTnLst>
                          </p:cTn>
                        </p:par>
                        <p:par>
                          <p:cTn id="63" fill="hold">
                            <p:stCondLst>
                              <p:cond delay="2500"/>
                            </p:stCondLst>
                            <p:childTnLst>
                              <p:par>
                                <p:cTn id="64" presetID="22" presetClass="entr" presetSubtype="1" fill="hold"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up)">
                                      <p:cBhvr>
                                        <p:cTn id="66" dur="500"/>
                                        <p:tgtEl>
                                          <p:spTgt spid="49"/>
                                        </p:tgtEl>
                                      </p:cBhvr>
                                    </p:animEffect>
                                  </p:childTnLst>
                                </p:cTn>
                              </p:par>
                            </p:childTnLst>
                          </p:cTn>
                        </p:par>
                        <p:par>
                          <p:cTn id="67" fill="hold">
                            <p:stCondLst>
                              <p:cond delay="3000"/>
                            </p:stCondLst>
                            <p:childTnLst>
                              <p:par>
                                <p:cTn id="68" presetID="26" presetClass="emph" presetSubtype="0" fill="hold" nodeType="afterEffect">
                                  <p:stCondLst>
                                    <p:cond delay="0"/>
                                  </p:stCondLst>
                                  <p:childTnLst>
                                    <p:animEffect transition="out" filter="fade">
                                      <p:cBhvr>
                                        <p:cTn id="69" dur="500" tmFilter="0, 0; .2, .5; .8, .5; 1, 0"/>
                                        <p:tgtEl>
                                          <p:spTgt spid="15"/>
                                        </p:tgtEl>
                                      </p:cBhvr>
                                    </p:animEffect>
                                    <p:animScale>
                                      <p:cBhvr>
                                        <p:cTn id="70" dur="250" autoRev="1" fill="hold"/>
                                        <p:tgtEl>
                                          <p:spTgt spid="15"/>
                                        </p:tgtEl>
                                      </p:cBhvr>
                                      <p:by x="105000" y="105000"/>
                                    </p:animScale>
                                  </p:childTnLst>
                                </p:cTn>
                              </p:par>
                            </p:childTnLst>
                          </p:cTn>
                        </p:par>
                        <p:par>
                          <p:cTn id="71" fill="hold">
                            <p:stCondLst>
                              <p:cond delay="3500"/>
                            </p:stCondLst>
                            <p:childTnLst>
                              <p:par>
                                <p:cTn id="72" presetID="10"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par>
                          <p:cTn id="75" fill="hold">
                            <p:stCondLst>
                              <p:cond delay="4000"/>
                            </p:stCondLst>
                            <p:childTnLst>
                              <p:par>
                                <p:cTn id="76" presetID="10" presetClass="exit" presetSubtype="0" fill="hold" nodeType="afterEffect">
                                  <p:stCondLst>
                                    <p:cond delay="0"/>
                                  </p:stCondLst>
                                  <p:childTnLst>
                                    <p:animEffect transition="out" filter="fade">
                                      <p:cBhvr>
                                        <p:cTn id="77" dur="500"/>
                                        <p:tgtEl>
                                          <p:spTgt spid="49"/>
                                        </p:tgtEl>
                                      </p:cBhvr>
                                    </p:animEffect>
                                    <p:set>
                                      <p:cBhvr>
                                        <p:cTn id="78" dur="1" fill="hold">
                                          <p:stCondLst>
                                            <p:cond delay="499"/>
                                          </p:stCondLst>
                                        </p:cTn>
                                        <p:tgtEl>
                                          <p:spTgt spid="4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0" presetClass="path" presetSubtype="0" accel="50000" decel="50000" fill="hold" grpId="0" nodeType="clickEffect">
                                  <p:stCondLst>
                                    <p:cond delay="0"/>
                                  </p:stCondLst>
                                  <p:childTnLst>
                                    <p:animMotion origin="layout" path="M 7.92627E-6 3.92774E-6 L -0.07997 3.92774E-6 " pathEditMode="relative" ptsTypes="AA">
                                      <p:cBhvr>
                                        <p:cTn id="82" dur="2000" fill="hold"/>
                                        <p:tgtEl>
                                          <p:spTgt spid="24"/>
                                        </p:tgtEl>
                                        <p:attrNameLst>
                                          <p:attrName>ppt_x</p:attrName>
                                          <p:attrName>ppt_y</p:attrName>
                                        </p:attrNameLst>
                                      </p:cBhvr>
                                    </p:animMotion>
                                  </p:childTnLst>
                                </p:cTn>
                              </p:par>
                              <p:par>
                                <p:cTn id="83" presetID="0" presetClass="path" presetSubtype="0" accel="50000" decel="50000" fill="hold" nodeType="withEffect">
                                  <p:stCondLst>
                                    <p:cond delay="0"/>
                                  </p:stCondLst>
                                  <p:childTnLst>
                                    <p:animMotion origin="layout" path="M 7.92627E-6 3.92774E-6 L -0.07997 3.92774E-6 " pathEditMode="relative" ptsTypes="AA">
                                      <p:cBhvr>
                                        <p:cTn id="84" dur="2000" fill="hold"/>
                                        <p:tgtEl>
                                          <p:spTgt spid="69"/>
                                        </p:tgtEl>
                                        <p:attrNameLst>
                                          <p:attrName>ppt_x</p:attrName>
                                          <p:attrName>ppt_y</p:attrName>
                                        </p:attrNameLst>
                                      </p:cBhvr>
                                    </p:animMotion>
                                  </p:childTnLst>
                                </p:cTn>
                              </p:par>
                              <p:par>
                                <p:cTn id="85" presetID="10" presetClass="exit" presetSubtype="0" fill="hold" grpId="0" nodeType="withEffect">
                                  <p:stCondLst>
                                    <p:cond delay="2000"/>
                                  </p:stCondLst>
                                  <p:childTnLst>
                                    <p:animEffect transition="out" filter="fade">
                                      <p:cBhvr>
                                        <p:cTn id="86" dur="500"/>
                                        <p:tgtEl>
                                          <p:spTgt spid="43"/>
                                        </p:tgtEl>
                                      </p:cBhvr>
                                    </p:animEffect>
                                    <p:set>
                                      <p:cBhvr>
                                        <p:cTn id="87" dur="1" fill="hold">
                                          <p:stCondLst>
                                            <p:cond delay="499"/>
                                          </p:stCondLst>
                                        </p:cTn>
                                        <p:tgtEl>
                                          <p:spTgt spid="43"/>
                                        </p:tgtEl>
                                        <p:attrNameLst>
                                          <p:attrName>style.visibility</p:attrName>
                                        </p:attrNameLst>
                                      </p:cBhvr>
                                      <p:to>
                                        <p:strVal val="hidden"/>
                                      </p:to>
                                    </p:set>
                                  </p:childTnLst>
                                </p:cTn>
                              </p:par>
                              <p:par>
                                <p:cTn id="88" presetID="10" presetClass="exit" presetSubtype="0" fill="hold" nodeType="withEffect">
                                  <p:stCondLst>
                                    <p:cond delay="2000"/>
                                  </p:stCondLst>
                                  <p:childTnLst>
                                    <p:animEffect transition="out" filter="fade">
                                      <p:cBhvr>
                                        <p:cTn id="89" dur="500"/>
                                        <p:tgtEl>
                                          <p:spTgt spid="70"/>
                                        </p:tgtEl>
                                      </p:cBhvr>
                                    </p:animEffect>
                                    <p:set>
                                      <p:cBhvr>
                                        <p:cTn id="90" dur="1" fill="hold">
                                          <p:stCondLst>
                                            <p:cond delay="499"/>
                                          </p:stCondLst>
                                        </p:cTn>
                                        <p:tgtEl>
                                          <p:spTgt spid="70"/>
                                        </p:tgtEl>
                                        <p:attrNameLst>
                                          <p:attrName>style.visibility</p:attrName>
                                        </p:attrNameLst>
                                      </p:cBhvr>
                                      <p:to>
                                        <p:strVal val="hidden"/>
                                      </p:to>
                                    </p:set>
                                  </p:childTnLst>
                                </p:cTn>
                              </p:par>
                            </p:childTnLst>
                          </p:cTn>
                        </p:par>
                        <p:par>
                          <p:cTn id="91" fill="hold">
                            <p:stCondLst>
                              <p:cond delay="2500"/>
                            </p:stCondLst>
                            <p:childTnLst>
                              <p:par>
                                <p:cTn id="92" presetID="22" presetClass="entr" presetSubtype="1" fill="hold" nodeType="after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wipe(up)">
                                      <p:cBhvr>
                                        <p:cTn id="94" dur="500"/>
                                        <p:tgtEl>
                                          <p:spTgt spid="55"/>
                                        </p:tgtEl>
                                      </p:cBhvr>
                                    </p:animEffect>
                                  </p:childTnLst>
                                </p:cTn>
                              </p:par>
                            </p:childTnLst>
                          </p:cTn>
                        </p:par>
                        <p:par>
                          <p:cTn id="95" fill="hold">
                            <p:stCondLst>
                              <p:cond delay="3000"/>
                            </p:stCondLst>
                            <p:childTnLst>
                              <p:par>
                                <p:cTn id="96" presetID="26" presetClass="emph" presetSubtype="0" fill="hold" nodeType="afterEffect">
                                  <p:stCondLst>
                                    <p:cond delay="0"/>
                                  </p:stCondLst>
                                  <p:childTnLst>
                                    <p:animEffect transition="out" filter="fade">
                                      <p:cBhvr>
                                        <p:cTn id="97" dur="500" tmFilter="0, 0; .2, .5; .8, .5; 1, 0"/>
                                        <p:tgtEl>
                                          <p:spTgt spid="9"/>
                                        </p:tgtEl>
                                      </p:cBhvr>
                                    </p:animEffect>
                                    <p:animScale>
                                      <p:cBhvr>
                                        <p:cTn id="98" dur="250" autoRev="1" fill="hold"/>
                                        <p:tgtEl>
                                          <p:spTgt spid="9"/>
                                        </p:tgtEl>
                                      </p:cBhvr>
                                      <p:by x="105000" y="105000"/>
                                    </p:animScale>
                                  </p:childTnLst>
                                </p:cTn>
                              </p:par>
                            </p:childTnLst>
                          </p:cTn>
                        </p:par>
                        <p:par>
                          <p:cTn id="99" fill="hold">
                            <p:stCondLst>
                              <p:cond delay="3500"/>
                            </p:stCondLst>
                            <p:childTnLst>
                              <p:par>
                                <p:cTn id="100" presetID="10" presetClass="entr" presetSubtype="0" fill="hold" nodeType="after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childTnLst>
                                </p:cTn>
                              </p:par>
                            </p:childTnLst>
                          </p:cTn>
                        </p:par>
                        <p:par>
                          <p:cTn id="103" fill="hold">
                            <p:stCondLst>
                              <p:cond delay="4000"/>
                            </p:stCondLst>
                            <p:childTnLst>
                              <p:par>
                                <p:cTn id="104" presetID="10" presetClass="exit" presetSubtype="0" fill="hold" nodeType="after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500"/>
                                        <p:tgtEl>
                                          <p:spTgt spid="57"/>
                                        </p:tgtEl>
                                      </p:cBhvr>
                                    </p:animEffect>
                                  </p:childTnLst>
                                </p:cTn>
                              </p:par>
                              <p:par>
                                <p:cTn id="112" presetID="0" presetClass="path" presetSubtype="0" accel="50000" decel="50000" fill="hold" grpId="1" nodeType="withEffect">
                                  <p:stCondLst>
                                    <p:cond delay="0"/>
                                  </p:stCondLst>
                                  <p:childTnLst>
                                    <p:animMotion origin="layout" path="M -0.00117 0.00695 L 0.14576 0.10167 " pathEditMode="relative" rAng="0" ptsTypes="AA">
                                      <p:cBhvr>
                                        <p:cTn id="113" dur="2000" fill="hold"/>
                                        <p:tgtEl>
                                          <p:spTgt spid="57"/>
                                        </p:tgtEl>
                                        <p:attrNameLst>
                                          <p:attrName>ppt_x</p:attrName>
                                          <p:attrName>ppt_y</p:attrName>
                                        </p:attrNameLst>
                                      </p:cBhvr>
                                      <p:rCtr x="7347" y="4724"/>
                                    </p:animMotion>
                                  </p:childTnLst>
                                </p:cTn>
                              </p:par>
                              <p:par>
                                <p:cTn id="114" presetID="10" presetClass="entr" presetSubtype="0" fill="hold" nodeType="withEffect">
                                  <p:stCondLst>
                                    <p:cond delay="0"/>
                                  </p:stCondLst>
                                  <p:childTnLst>
                                    <p:set>
                                      <p:cBhvr>
                                        <p:cTn id="115" dur="1" fill="hold">
                                          <p:stCondLst>
                                            <p:cond delay="0"/>
                                          </p:stCondLst>
                                        </p:cTn>
                                        <p:tgtEl>
                                          <p:spTgt spid="62"/>
                                        </p:tgtEl>
                                        <p:attrNameLst>
                                          <p:attrName>style.visibility</p:attrName>
                                        </p:attrNameLst>
                                      </p:cBhvr>
                                      <p:to>
                                        <p:strVal val="visible"/>
                                      </p:to>
                                    </p:set>
                                    <p:animEffect transition="in" filter="fade">
                                      <p:cBhvr>
                                        <p:cTn id="116" dur="500"/>
                                        <p:tgtEl>
                                          <p:spTgt spid="62"/>
                                        </p:tgtEl>
                                      </p:cBhvr>
                                    </p:animEffect>
                                  </p:childTnLst>
                                </p:cTn>
                              </p:par>
                              <p:par>
                                <p:cTn id="117" presetID="0" presetClass="path" presetSubtype="0" accel="50000" decel="50000" fill="hold" nodeType="withEffect">
                                  <p:stCondLst>
                                    <p:cond delay="0"/>
                                  </p:stCondLst>
                                  <p:childTnLst>
                                    <p:animMotion origin="layout" path="M -0.00117 0.00695 L 0.14576 0.10167 " pathEditMode="relative" rAng="0" ptsTypes="AA">
                                      <p:cBhvr>
                                        <p:cTn id="118" dur="2000" fill="hold"/>
                                        <p:tgtEl>
                                          <p:spTgt spid="62"/>
                                        </p:tgtEl>
                                        <p:attrNameLst>
                                          <p:attrName>ppt_x</p:attrName>
                                          <p:attrName>ppt_y</p:attrName>
                                        </p:attrNameLst>
                                      </p:cBhvr>
                                      <p:rCtr x="7347" y="4724"/>
                                    </p:animMotion>
                                  </p:childTnLst>
                                </p:cTn>
                              </p:par>
                            </p:childTnLst>
                          </p:cTn>
                        </p:par>
                        <p:par>
                          <p:cTn id="119" fill="hold">
                            <p:stCondLst>
                              <p:cond delay="2000"/>
                            </p:stCondLst>
                            <p:childTnLst>
                              <p:par>
                                <p:cTn id="120" presetID="10" presetClass="entr" presetSubtype="0" fill="hold" nodeType="after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fade">
                                      <p:cBhvr>
                                        <p:cTn id="122" dur="500"/>
                                        <p:tgtEl>
                                          <p:spTgt spid="58"/>
                                        </p:tgtEl>
                                      </p:cBhvr>
                                    </p:animEffect>
                                  </p:childTnLst>
                                </p:cTn>
                              </p:par>
                              <p:par>
                                <p:cTn id="123" presetID="10" presetClass="exit" presetSubtype="0" fill="hold" nodeType="withEffect">
                                  <p:stCondLst>
                                    <p:cond delay="0"/>
                                  </p:stCondLst>
                                  <p:childTnLst>
                                    <p:animEffect transition="out" filter="fade">
                                      <p:cBhvr>
                                        <p:cTn id="124" dur="500"/>
                                        <p:tgtEl>
                                          <p:spTgt spid="40"/>
                                        </p:tgtEl>
                                      </p:cBhvr>
                                    </p:animEffect>
                                    <p:set>
                                      <p:cBhvr>
                                        <p:cTn id="125" dur="1" fill="hold">
                                          <p:stCondLst>
                                            <p:cond delay="499"/>
                                          </p:stCondLst>
                                        </p:cTn>
                                        <p:tgtEl>
                                          <p:spTgt spid="40"/>
                                        </p:tgtEl>
                                        <p:attrNameLst>
                                          <p:attrName>style.visibility</p:attrName>
                                        </p:attrNameLst>
                                      </p:cBhvr>
                                      <p:to>
                                        <p:strVal val="hidden"/>
                                      </p:to>
                                    </p:set>
                                  </p:childTnLst>
                                </p:cTn>
                              </p:par>
                            </p:childTnLst>
                          </p:cTn>
                        </p:par>
                        <p:par>
                          <p:cTn id="126" fill="hold">
                            <p:stCondLst>
                              <p:cond delay="2500"/>
                            </p:stCondLst>
                            <p:childTnLst>
                              <p:par>
                                <p:cTn id="127" presetID="10" presetClass="exit" presetSubtype="0" fill="hold" grpId="2" nodeType="afterEffect">
                                  <p:stCondLst>
                                    <p:cond delay="0"/>
                                  </p:stCondLst>
                                  <p:childTnLst>
                                    <p:animEffect transition="out" filter="fade">
                                      <p:cBhvr>
                                        <p:cTn id="128" dur="500"/>
                                        <p:tgtEl>
                                          <p:spTgt spid="38"/>
                                        </p:tgtEl>
                                      </p:cBhvr>
                                    </p:animEffect>
                                    <p:set>
                                      <p:cBhvr>
                                        <p:cTn id="129" dur="1" fill="hold">
                                          <p:stCondLst>
                                            <p:cond delay="499"/>
                                          </p:stCondLst>
                                        </p:cTn>
                                        <p:tgtEl>
                                          <p:spTgt spid="38"/>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54"/>
                                        </p:tgtEl>
                                      </p:cBhvr>
                                    </p:animEffect>
                                    <p:set>
                                      <p:cBhvr>
                                        <p:cTn id="132" dur="1" fill="hold">
                                          <p:stCondLst>
                                            <p:cond delay="499"/>
                                          </p:stCondLst>
                                        </p:cTn>
                                        <p:tgtEl>
                                          <p:spTgt spid="54"/>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0" presetClass="path" presetSubtype="0" accel="50000" decel="50000" fill="hold" grpId="0" nodeType="clickEffect">
                                  <p:stCondLst>
                                    <p:cond delay="0"/>
                                  </p:stCondLst>
                                  <p:childTnLst>
                                    <p:animMotion origin="layout" path="M -2.60518E-7 -8.05929E-7 L 0.14641 -0.05373 " pathEditMode="relative" rAng="0" ptsTypes="AA">
                                      <p:cBhvr>
                                        <p:cTn id="136" dur="2000" fill="hold"/>
                                        <p:tgtEl>
                                          <p:spTgt spid="22"/>
                                        </p:tgtEl>
                                        <p:attrNameLst>
                                          <p:attrName>ppt_x</p:attrName>
                                          <p:attrName>ppt_y</p:attrName>
                                        </p:attrNameLst>
                                      </p:cBhvr>
                                      <p:rCtr x="7321" y="-2686"/>
                                    </p:animMotion>
                                  </p:childTnLst>
                                </p:cTn>
                              </p:par>
                              <p:par>
                                <p:cTn id="137" presetID="0" presetClass="path" presetSubtype="0" accel="50000" decel="50000" fill="hold" nodeType="withEffect">
                                  <p:stCondLst>
                                    <p:cond delay="0"/>
                                  </p:stCondLst>
                                  <p:childTnLst>
                                    <p:animMotion origin="layout" path="M -2.60518E-7 -8.05929E-7 L 0.14641 -0.05373 " pathEditMode="relative" rAng="0" ptsTypes="AA">
                                      <p:cBhvr>
                                        <p:cTn id="138" dur="2000" fill="hold"/>
                                        <p:tgtEl>
                                          <p:spTgt spid="60"/>
                                        </p:tgtEl>
                                        <p:attrNameLst>
                                          <p:attrName>ppt_x</p:attrName>
                                          <p:attrName>ppt_y</p:attrName>
                                        </p:attrNameLst>
                                      </p:cBhvr>
                                      <p:rCtr x="7321" y="-2686"/>
                                    </p:animMotion>
                                  </p:childTnLst>
                                </p:cTn>
                              </p:par>
                              <p:par>
                                <p:cTn id="139" presetID="10" presetClass="exit" presetSubtype="0" fill="hold" grpId="0" nodeType="withEffect">
                                  <p:stCondLst>
                                    <p:cond delay="2000"/>
                                  </p:stCondLst>
                                  <p:childTnLst>
                                    <p:animEffect transition="out" filter="fade">
                                      <p:cBhvr>
                                        <p:cTn id="140" dur="500"/>
                                        <p:tgtEl>
                                          <p:spTgt spid="46"/>
                                        </p:tgtEl>
                                      </p:cBhvr>
                                    </p:animEffect>
                                    <p:set>
                                      <p:cBhvr>
                                        <p:cTn id="141" dur="1" fill="hold">
                                          <p:stCondLst>
                                            <p:cond delay="499"/>
                                          </p:stCondLst>
                                        </p:cTn>
                                        <p:tgtEl>
                                          <p:spTgt spid="46"/>
                                        </p:tgtEl>
                                        <p:attrNameLst>
                                          <p:attrName>style.visibility</p:attrName>
                                        </p:attrNameLst>
                                      </p:cBhvr>
                                      <p:to>
                                        <p:strVal val="hidden"/>
                                      </p:to>
                                    </p:set>
                                  </p:childTnLst>
                                </p:cTn>
                              </p:par>
                              <p:par>
                                <p:cTn id="142" presetID="10" presetClass="exit" presetSubtype="0" fill="hold" nodeType="withEffect">
                                  <p:stCondLst>
                                    <p:cond delay="2000"/>
                                  </p:stCondLst>
                                  <p:childTnLst>
                                    <p:animEffect transition="out" filter="fade">
                                      <p:cBhvr>
                                        <p:cTn id="143" dur="500"/>
                                        <p:tgtEl>
                                          <p:spTgt spid="67"/>
                                        </p:tgtEl>
                                      </p:cBhvr>
                                    </p:animEffect>
                                    <p:set>
                                      <p:cBhvr>
                                        <p:cTn id="144" dur="1" fill="hold">
                                          <p:stCondLst>
                                            <p:cond delay="499"/>
                                          </p:stCondLst>
                                        </p:cTn>
                                        <p:tgtEl>
                                          <p:spTgt spid="67"/>
                                        </p:tgtEl>
                                        <p:attrNameLst>
                                          <p:attrName>style.visibility</p:attrName>
                                        </p:attrNameLst>
                                      </p:cBhvr>
                                      <p:to>
                                        <p:strVal val="hidden"/>
                                      </p:to>
                                    </p:set>
                                  </p:childTnLst>
                                </p:cTn>
                              </p:par>
                              <p:par>
                                <p:cTn id="145" presetID="10" presetClass="entr" presetSubtype="0" fill="hold" grpId="1" nodeType="withEffect">
                                  <p:stCondLst>
                                    <p:cond delay="2000"/>
                                  </p:stCondLst>
                                  <p:childTnLst>
                                    <p:set>
                                      <p:cBhvr>
                                        <p:cTn id="146" dur="1" fill="hold">
                                          <p:stCondLst>
                                            <p:cond delay="0"/>
                                          </p:stCondLst>
                                        </p:cTn>
                                        <p:tgtEl>
                                          <p:spTgt spid="47"/>
                                        </p:tgtEl>
                                        <p:attrNameLst>
                                          <p:attrName>style.visibility</p:attrName>
                                        </p:attrNameLst>
                                      </p:cBhvr>
                                      <p:to>
                                        <p:strVal val="visible"/>
                                      </p:to>
                                    </p:set>
                                    <p:animEffect transition="in" filter="fade">
                                      <p:cBhvr>
                                        <p:cTn id="147" dur="500"/>
                                        <p:tgtEl>
                                          <p:spTgt spid="47"/>
                                        </p:tgtEl>
                                      </p:cBhvr>
                                    </p:animEffect>
                                  </p:childTnLst>
                                </p:cTn>
                              </p:par>
                              <p:par>
                                <p:cTn id="148" presetID="10" presetClass="entr" presetSubtype="0" fill="hold" nodeType="withEffect">
                                  <p:stCondLst>
                                    <p:cond delay="2000"/>
                                  </p:stCondLst>
                                  <p:childTnLst>
                                    <p:set>
                                      <p:cBhvr>
                                        <p:cTn id="149" dur="1" fill="hold">
                                          <p:stCondLst>
                                            <p:cond delay="0"/>
                                          </p:stCondLst>
                                        </p:cTn>
                                        <p:tgtEl>
                                          <p:spTgt spid="68"/>
                                        </p:tgtEl>
                                        <p:attrNameLst>
                                          <p:attrName>style.visibility</p:attrName>
                                        </p:attrNameLst>
                                      </p:cBhvr>
                                      <p:to>
                                        <p:strVal val="visible"/>
                                      </p:to>
                                    </p:set>
                                    <p:animEffect transition="in" filter="fade">
                                      <p:cBhvr>
                                        <p:cTn id="150" dur="500"/>
                                        <p:tgtEl>
                                          <p:spTgt spid="68"/>
                                        </p:tgtEl>
                                      </p:cBhvr>
                                    </p:animEffect>
                                  </p:childTnLst>
                                </p:cTn>
                              </p:par>
                            </p:childTnLst>
                          </p:cTn>
                        </p:par>
                        <p:par>
                          <p:cTn id="151" fill="hold">
                            <p:stCondLst>
                              <p:cond delay="2500"/>
                            </p:stCondLst>
                            <p:childTnLst>
                              <p:par>
                                <p:cTn id="152" presetID="22" presetClass="entr" presetSubtype="1" fill="hold" nodeType="afterEffect">
                                  <p:stCondLst>
                                    <p:cond delay="0"/>
                                  </p:stCondLst>
                                  <p:childTnLst>
                                    <p:set>
                                      <p:cBhvr>
                                        <p:cTn id="153" dur="1" fill="hold">
                                          <p:stCondLst>
                                            <p:cond delay="0"/>
                                          </p:stCondLst>
                                        </p:cTn>
                                        <p:tgtEl>
                                          <p:spTgt spid="61"/>
                                        </p:tgtEl>
                                        <p:attrNameLst>
                                          <p:attrName>style.visibility</p:attrName>
                                        </p:attrNameLst>
                                      </p:cBhvr>
                                      <p:to>
                                        <p:strVal val="visible"/>
                                      </p:to>
                                    </p:set>
                                    <p:animEffect transition="in" filter="wipe(up)">
                                      <p:cBhvr>
                                        <p:cTn id="154" dur="500"/>
                                        <p:tgtEl>
                                          <p:spTgt spid="61"/>
                                        </p:tgtEl>
                                      </p:cBhvr>
                                    </p:animEffect>
                                  </p:childTnLst>
                                </p:cTn>
                              </p:par>
                            </p:childTnLst>
                          </p:cTn>
                        </p:par>
                        <p:par>
                          <p:cTn id="155" fill="hold">
                            <p:stCondLst>
                              <p:cond delay="3000"/>
                            </p:stCondLst>
                            <p:childTnLst>
                              <p:par>
                                <p:cTn id="156" presetID="26" presetClass="emph" presetSubtype="0" fill="hold" nodeType="afterEffect">
                                  <p:stCondLst>
                                    <p:cond delay="0"/>
                                  </p:stCondLst>
                                  <p:childTnLst>
                                    <p:animEffect transition="out" filter="fade">
                                      <p:cBhvr>
                                        <p:cTn id="157" dur="500" tmFilter="0, 0; .2, .5; .8, .5; 1, 0"/>
                                        <p:tgtEl>
                                          <p:spTgt spid="16"/>
                                        </p:tgtEl>
                                      </p:cBhvr>
                                    </p:animEffect>
                                    <p:animScale>
                                      <p:cBhvr>
                                        <p:cTn id="158" dur="250" autoRev="1" fill="hold"/>
                                        <p:tgtEl>
                                          <p:spTgt spid="16"/>
                                        </p:tgtEl>
                                      </p:cBhvr>
                                      <p:by x="105000" y="105000"/>
                                    </p:animScale>
                                  </p:childTnLst>
                                </p:cTn>
                              </p:par>
                            </p:childTnLst>
                          </p:cTn>
                        </p:par>
                        <p:par>
                          <p:cTn id="159" fill="hold">
                            <p:stCondLst>
                              <p:cond delay="3500"/>
                            </p:stCondLst>
                            <p:childTnLst>
                              <p:par>
                                <p:cTn id="160" presetID="10" presetClass="entr" presetSubtype="0" fill="hold" nodeType="afterEffect">
                                  <p:stCondLst>
                                    <p:cond delay="0"/>
                                  </p:stCondLst>
                                  <p:childTnLst>
                                    <p:set>
                                      <p:cBhvr>
                                        <p:cTn id="161" dur="1" fill="hold">
                                          <p:stCondLst>
                                            <p:cond delay="0"/>
                                          </p:stCondLst>
                                        </p:cTn>
                                        <p:tgtEl>
                                          <p:spTgt spid="42"/>
                                        </p:tgtEl>
                                        <p:attrNameLst>
                                          <p:attrName>style.visibility</p:attrName>
                                        </p:attrNameLst>
                                      </p:cBhvr>
                                      <p:to>
                                        <p:strVal val="visible"/>
                                      </p:to>
                                    </p:set>
                                    <p:animEffect transition="in" filter="fade">
                                      <p:cBhvr>
                                        <p:cTn id="162" dur="500"/>
                                        <p:tgtEl>
                                          <p:spTgt spid="42"/>
                                        </p:tgtEl>
                                      </p:cBhvr>
                                    </p:animEffect>
                                  </p:childTnLst>
                                </p:cTn>
                              </p:par>
                              <p:par>
                                <p:cTn id="163" presetID="10" presetClass="exit" presetSubtype="0" fill="hold" nodeType="withEffect">
                                  <p:stCondLst>
                                    <p:cond delay="0"/>
                                  </p:stCondLst>
                                  <p:childTnLst>
                                    <p:animEffect transition="out" filter="fade">
                                      <p:cBhvr>
                                        <p:cTn id="164" dur="500"/>
                                        <p:tgtEl>
                                          <p:spTgt spid="61"/>
                                        </p:tgtEl>
                                      </p:cBhvr>
                                    </p:animEffect>
                                    <p:set>
                                      <p:cBhvr>
                                        <p:cTn id="165" dur="1" fill="hold">
                                          <p:stCondLst>
                                            <p:cond delay="499"/>
                                          </p:stCondLst>
                                        </p:cTn>
                                        <p:tgtEl>
                                          <p:spTgt spid="61"/>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0" presetClass="path" presetSubtype="0" accel="50000" decel="50000" fill="hold" grpId="1" nodeType="clickEffect">
                                  <p:stCondLst>
                                    <p:cond delay="0"/>
                                  </p:stCondLst>
                                  <p:childTnLst>
                                    <p:animMotion origin="layout" path="M 0.14645 -0.0537 L -0.00378 0.00231 " pathEditMode="relative" rAng="0" ptsTypes="AA">
                                      <p:cBhvr>
                                        <p:cTn id="169" dur="2000" fill="hold"/>
                                        <p:tgtEl>
                                          <p:spTgt spid="22"/>
                                        </p:tgtEl>
                                        <p:attrNameLst>
                                          <p:attrName>ppt_x</p:attrName>
                                          <p:attrName>ppt_y</p:attrName>
                                        </p:attrNameLst>
                                      </p:cBhvr>
                                      <p:rCtr x="-7518" y="2801"/>
                                    </p:animMotion>
                                  </p:childTnLst>
                                </p:cTn>
                              </p:par>
                              <p:par>
                                <p:cTn id="170" presetID="0" presetClass="path" presetSubtype="0" accel="50000" decel="50000" fill="hold" nodeType="withEffect">
                                  <p:stCondLst>
                                    <p:cond delay="0"/>
                                  </p:stCondLst>
                                  <p:childTnLst>
                                    <p:animMotion origin="layout" path="M 0.14645 -0.0537 L -0.00378 0.00231 " pathEditMode="relative" rAng="0" ptsTypes="AA">
                                      <p:cBhvr>
                                        <p:cTn id="171" dur="2000" fill="hold"/>
                                        <p:tgtEl>
                                          <p:spTgt spid="60"/>
                                        </p:tgtEl>
                                        <p:attrNameLst>
                                          <p:attrName>ppt_x</p:attrName>
                                          <p:attrName>ppt_y</p:attrName>
                                        </p:attrNameLst>
                                      </p:cBhvr>
                                      <p:rCtr x="-7518" y="2801"/>
                                    </p:animMotion>
                                  </p:childTnLst>
                                </p:cTn>
                              </p:par>
                              <p:par>
                                <p:cTn id="172" presetID="10" presetClass="exit" presetSubtype="0" fill="hold" grpId="0" nodeType="withEffect">
                                  <p:stCondLst>
                                    <p:cond delay="2000"/>
                                  </p:stCondLst>
                                  <p:childTnLst>
                                    <p:animEffect transition="out" filter="fade">
                                      <p:cBhvr>
                                        <p:cTn id="173" dur="500"/>
                                        <p:tgtEl>
                                          <p:spTgt spid="47"/>
                                        </p:tgtEl>
                                      </p:cBhvr>
                                    </p:animEffect>
                                    <p:set>
                                      <p:cBhvr>
                                        <p:cTn id="174" dur="1" fill="hold">
                                          <p:stCondLst>
                                            <p:cond delay="499"/>
                                          </p:stCondLst>
                                        </p:cTn>
                                        <p:tgtEl>
                                          <p:spTgt spid="47"/>
                                        </p:tgtEl>
                                        <p:attrNameLst>
                                          <p:attrName>style.visibility</p:attrName>
                                        </p:attrNameLst>
                                      </p:cBhvr>
                                      <p:to>
                                        <p:strVal val="hidden"/>
                                      </p:to>
                                    </p:set>
                                  </p:childTnLst>
                                </p:cTn>
                              </p:par>
                              <p:par>
                                <p:cTn id="175" presetID="10" presetClass="exit" presetSubtype="0" fill="hold" nodeType="withEffect">
                                  <p:stCondLst>
                                    <p:cond delay="2000"/>
                                  </p:stCondLst>
                                  <p:childTnLst>
                                    <p:animEffect transition="out" filter="fade">
                                      <p:cBhvr>
                                        <p:cTn id="176" dur="500"/>
                                        <p:tgtEl>
                                          <p:spTgt spid="68"/>
                                        </p:tgtEl>
                                      </p:cBhvr>
                                    </p:animEffect>
                                    <p:set>
                                      <p:cBhvr>
                                        <p:cTn id="177" dur="1" fill="hold">
                                          <p:stCondLst>
                                            <p:cond delay="499"/>
                                          </p:stCondLst>
                                        </p:cTn>
                                        <p:tgtEl>
                                          <p:spTgt spid="68"/>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2"/>
                                        </p:tgtEl>
                                        <p:attrNameLst>
                                          <p:attrName>style.visibility</p:attrName>
                                        </p:attrNameLst>
                                      </p:cBhvr>
                                      <p:to>
                                        <p:strVal val="visible"/>
                                      </p:to>
                                    </p:set>
                                    <p:animEffect transition="in" filter="fade">
                                      <p:cBhvr>
                                        <p:cTn id="182" dur="500"/>
                                        <p:tgtEl>
                                          <p:spTgt spid="2"/>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44"/>
                                        </p:tgtEl>
                                        <p:attrNameLst>
                                          <p:attrName>style.visibility</p:attrName>
                                        </p:attrNameLst>
                                      </p:cBhvr>
                                      <p:to>
                                        <p:strVal val="visible"/>
                                      </p:to>
                                    </p:set>
                                    <p:animEffect transition="in" filter="fade">
                                      <p:cBhvr>
                                        <p:cTn id="185" dur="500"/>
                                        <p:tgtEl>
                                          <p:spTgt spid="44"/>
                                        </p:tgtEl>
                                      </p:cBhvr>
                                    </p:animEffect>
                                  </p:childTnLst>
                                </p:cTn>
                              </p:par>
                              <p:par>
                                <p:cTn id="186" presetID="10" presetClass="entr" presetSubtype="0" fill="hold" nodeType="withEffect">
                                  <p:stCondLst>
                                    <p:cond delay="0"/>
                                  </p:stCondLst>
                                  <p:childTnLst>
                                    <p:set>
                                      <p:cBhvr>
                                        <p:cTn id="187" dur="1" fill="hold">
                                          <p:stCondLst>
                                            <p:cond delay="0"/>
                                          </p:stCondLst>
                                        </p:cTn>
                                        <p:tgtEl>
                                          <p:spTgt spid="45"/>
                                        </p:tgtEl>
                                        <p:attrNameLst>
                                          <p:attrName>style.visibility</p:attrName>
                                        </p:attrNameLst>
                                      </p:cBhvr>
                                      <p:to>
                                        <p:strVal val="visible"/>
                                      </p:to>
                                    </p:set>
                                    <p:animEffect transition="in" filter="fade">
                                      <p:cBhvr>
                                        <p:cTn id="18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6" grpId="0" animBg="1"/>
      <p:bldP spid="22" grpId="0" animBg="1"/>
      <p:bldP spid="22" grpId="1" animBg="1"/>
      <p:bldP spid="25" grpId="0" animBg="1"/>
      <p:bldP spid="38" grpId="0" animBg="1"/>
      <p:bldP spid="38" grpId="1" animBg="1"/>
      <p:bldP spid="38" grpId="2" animBg="1"/>
      <p:bldP spid="48" grpId="0" animBg="1"/>
      <p:bldP spid="23" grpId="0" animBg="1"/>
      <p:bldP spid="43" grpId="0" animBg="1"/>
      <p:bldP spid="24" grpId="0" animBg="1"/>
      <p:bldP spid="57" grpId="0" animBg="1"/>
      <p:bldP spid="57" grpId="1" animBg="1"/>
      <p:bldP spid="36" grpId="0"/>
      <p:bldP spid="4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IN12_Bill_07.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9859870" y="1821861"/>
            <a:ext cx="1852982" cy="4185071"/>
          </a:xfrm>
          <a:prstGeom prst="rect">
            <a:avLst/>
          </a:prstGeom>
        </p:spPr>
      </p:pic>
      <p:grpSp>
        <p:nvGrpSpPr>
          <p:cNvPr id="4" name="Group 3"/>
          <p:cNvGrpSpPr/>
          <p:nvPr/>
        </p:nvGrpSpPr>
        <p:grpSpPr>
          <a:xfrm>
            <a:off x="501268" y="1819888"/>
            <a:ext cx="9244356" cy="4185499"/>
            <a:chOff x="499680" y="1819887"/>
            <a:chExt cx="10437341" cy="4185499"/>
          </a:xfrm>
          <a:solidFill>
            <a:schemeClr val="tx1"/>
          </a:solidFill>
        </p:grpSpPr>
        <p:sp>
          <p:nvSpPr>
            <p:cNvPr id="13" name="Rectangle 12"/>
            <p:cNvSpPr>
              <a:spLocks noChangeArrowheads="1"/>
            </p:cNvSpPr>
            <p:nvPr/>
          </p:nvSpPr>
          <p:spPr bwMode="auto">
            <a:xfrm>
              <a:off x="499681" y="1819887"/>
              <a:ext cx="5150347" cy="2520113"/>
            </a:xfrm>
            <a:prstGeom prst="rect">
              <a:avLst/>
            </a:prstGeom>
            <a:solidFill>
              <a:schemeClr val="bg2">
                <a:lumMod val="75000"/>
              </a:schemeClr>
            </a:solidFill>
            <a:ln w="9525">
              <a:noFill/>
              <a:miter lim="800000"/>
              <a:headEnd/>
              <a:tailEnd/>
            </a:ln>
          </p:spPr>
          <p:txBody>
            <a:bodyPr lIns="152357" tIns="100584" rIns="91440" bIns="38089" anchor="t"/>
            <a:lstStyle/>
            <a:p>
              <a:r>
                <a:rPr lang="en-US" sz="2400" dirty="0">
                  <a:solidFill>
                    <a:srgbClr val="FFFFFF"/>
                  </a:solidFill>
                  <a:latin typeface="Segoe UI Light"/>
                </a:rPr>
                <a:t>Guest clustering </a:t>
              </a:r>
              <a:r>
                <a:rPr lang="en-US" sz="2400" dirty="0">
                  <a:solidFill>
                    <a:srgbClr val="FFFFFF"/>
                  </a:solidFill>
                  <a:latin typeface="Segoe UI Light"/>
                </a:rPr>
                <a:t>through </a:t>
              </a:r>
              <a:r>
                <a:rPr lang="en-US" sz="2400" dirty="0">
                  <a:solidFill>
                    <a:srgbClr val="FFFFFF"/>
                  </a:solidFill>
                  <a:latin typeface="Segoe UI Light"/>
                </a:rPr>
                <a:t>Fibre Channel</a:t>
              </a:r>
            </a:p>
            <a:p>
              <a:pPr marL="187802" indent="-187802">
                <a:lnSpc>
                  <a:spcPct val="115000"/>
                </a:lnSpc>
                <a:spcBef>
                  <a:spcPts val="300"/>
                </a:spcBef>
                <a:spcAft>
                  <a:spcPts val="600"/>
                </a:spcAft>
                <a:buClr>
                  <a:srgbClr val="FFFFFF"/>
                </a:buClr>
                <a:buFontTx/>
                <a:buChar char="•"/>
              </a:pPr>
              <a:r>
                <a:rPr lang="en-US" sz="1600" dirty="0">
                  <a:solidFill>
                    <a:srgbClr val="FFFFFF"/>
                  </a:solidFill>
                </a:rPr>
                <a:t>Connects to Fibre Channel directly from within virtual machines </a:t>
              </a:r>
            </a:p>
            <a:p>
              <a:pPr marL="187802" indent="-187802">
                <a:lnSpc>
                  <a:spcPct val="115000"/>
                </a:lnSpc>
                <a:spcBef>
                  <a:spcPts val="300"/>
                </a:spcBef>
                <a:spcAft>
                  <a:spcPts val="600"/>
                </a:spcAft>
                <a:buClr>
                  <a:srgbClr val="FFFFFF"/>
                </a:buClr>
                <a:buFontTx/>
                <a:buChar char="•"/>
              </a:pPr>
              <a:r>
                <a:rPr lang="en-US" sz="1600" dirty="0">
                  <a:solidFill>
                    <a:srgbClr val="FFFFFF"/>
                  </a:solidFill>
                </a:rPr>
                <a:t>Virtualizes workloads that:</a:t>
              </a:r>
            </a:p>
            <a:p>
              <a:pPr marL="378248" lvl="1" indent="-190447">
                <a:buClr>
                  <a:srgbClr val="FFFFFF"/>
                </a:buClr>
                <a:buFont typeface="Segoe UI" pitchFamily="34" charset="0"/>
                <a:buChar char="–"/>
              </a:pPr>
              <a:r>
                <a:rPr lang="en-US" sz="1200" dirty="0">
                  <a:solidFill>
                    <a:srgbClr val="FFFFFF"/>
                  </a:solidFill>
                </a:rPr>
                <a:t>Use direct access to Fibre Channel storage</a:t>
              </a:r>
            </a:p>
            <a:p>
              <a:pPr marL="378248" lvl="1" indent="-190447">
                <a:buClr>
                  <a:srgbClr val="FFFFFF"/>
                </a:buClr>
                <a:buFont typeface="Segoe UI" pitchFamily="34" charset="0"/>
                <a:buChar char="–"/>
              </a:pPr>
              <a:r>
                <a:rPr lang="en-US" sz="1200" dirty="0">
                  <a:solidFill>
                    <a:srgbClr val="FFFFFF"/>
                  </a:solidFill>
                </a:rPr>
                <a:t>Cluster guest operating systems over Fibre Channel</a:t>
              </a:r>
            </a:p>
          </p:txBody>
        </p:sp>
        <p:sp>
          <p:nvSpPr>
            <p:cNvPr id="10" name="Rectangle 9"/>
            <p:cNvSpPr>
              <a:spLocks noChangeArrowheads="1"/>
            </p:cNvSpPr>
            <p:nvPr/>
          </p:nvSpPr>
          <p:spPr bwMode="auto">
            <a:xfrm>
              <a:off x="5779805" y="1819887"/>
              <a:ext cx="5157216" cy="1691640"/>
            </a:xfrm>
            <a:prstGeom prst="rect">
              <a:avLst/>
            </a:prstGeom>
            <a:grpFill/>
            <a:ln w="9525">
              <a:noFill/>
              <a:miter lim="800000"/>
              <a:headEnd/>
              <a:tailEnd/>
            </a:ln>
          </p:spPr>
          <p:txBody>
            <a:bodyPr lIns="152357" tIns="100584" rIns="822960" bIns="38089" anchor="t"/>
            <a:lstStyle/>
            <a:p>
              <a:pPr>
                <a:lnSpc>
                  <a:spcPct val="80000"/>
                </a:lnSpc>
              </a:pPr>
              <a:r>
                <a:rPr lang="en-US" sz="2400" dirty="0">
                  <a:solidFill>
                    <a:srgbClr val="FFFFFF"/>
                  </a:solidFill>
                  <a:latin typeface="Segoe UI Light"/>
                </a:rPr>
                <a:t>Clustered live migration enhancements</a:t>
              </a:r>
            </a:p>
            <a:p>
              <a:pPr>
                <a:lnSpc>
                  <a:spcPct val="115000"/>
                </a:lnSpc>
                <a:spcBef>
                  <a:spcPts val="1000"/>
                </a:spcBef>
                <a:buClr>
                  <a:srgbClr val="002050"/>
                </a:buClr>
              </a:pPr>
              <a:r>
                <a:rPr lang="en-US" sz="1600" dirty="0">
                  <a:solidFill>
                    <a:srgbClr val="FFFFFF"/>
                  </a:solidFill>
                </a:rPr>
                <a:t>Uses </a:t>
              </a:r>
              <a:r>
                <a:rPr lang="en-US" sz="1600" dirty="0">
                  <a:solidFill>
                    <a:srgbClr val="FFFFFF"/>
                  </a:solidFill>
                </a:rPr>
                <a:t>higher network bandwidths (up to 10 GB) to complete migrations faster</a:t>
              </a:r>
            </a:p>
          </p:txBody>
        </p:sp>
        <p:sp>
          <p:nvSpPr>
            <p:cNvPr id="11" name="Rectangle 10"/>
            <p:cNvSpPr>
              <a:spLocks noChangeArrowheads="1"/>
            </p:cNvSpPr>
            <p:nvPr/>
          </p:nvSpPr>
          <p:spPr bwMode="auto">
            <a:xfrm>
              <a:off x="499680" y="4424109"/>
              <a:ext cx="5152958" cy="1581277"/>
            </a:xfrm>
            <a:prstGeom prst="rect">
              <a:avLst/>
            </a:prstGeom>
            <a:grpFill/>
            <a:ln w="9525">
              <a:noFill/>
              <a:miter lim="800000"/>
              <a:headEnd/>
              <a:tailEnd/>
            </a:ln>
          </p:spPr>
          <p:txBody>
            <a:bodyPr lIns="152357" tIns="190447" rIns="1005840" bIns="38089"/>
            <a:lstStyle/>
            <a:p>
              <a:r>
                <a:rPr lang="en-US" sz="2400" dirty="0">
                  <a:solidFill>
                    <a:srgbClr val="FFFFFF"/>
                  </a:solidFill>
                  <a:latin typeface="Segoe UI Light"/>
                </a:rPr>
                <a:t>Encrypted cluster volumes </a:t>
              </a:r>
            </a:p>
            <a:p>
              <a:pPr>
                <a:lnSpc>
                  <a:spcPct val="115000"/>
                </a:lnSpc>
                <a:spcBef>
                  <a:spcPts val="1000"/>
                </a:spcBef>
                <a:buClr>
                  <a:srgbClr val="002050"/>
                </a:buClr>
              </a:pPr>
              <a:r>
                <a:rPr lang="en-US" sz="1400" dirty="0">
                  <a:solidFill>
                    <a:srgbClr val="FFFFFF"/>
                  </a:solidFill>
                </a:rPr>
                <a:t>Uses </a:t>
              </a:r>
              <a:r>
                <a:rPr lang="en-US" sz="1400" dirty="0">
                  <a:solidFill>
                    <a:srgbClr val="FFFFFF"/>
                  </a:solidFill>
                </a:rPr>
                <a:t>BitLocker Drive Encryption to enable better physical security for deployments outside of secure </a:t>
              </a:r>
              <a:r>
                <a:rPr lang="en-US" sz="1400" dirty="0">
                  <a:solidFill>
                    <a:srgbClr val="FFFFFF"/>
                  </a:solidFill>
                </a:rPr>
                <a:t>datacenters</a:t>
              </a:r>
              <a:endParaRPr lang="en-US" sz="1400" dirty="0">
                <a:solidFill>
                  <a:srgbClr val="FFFFFF"/>
                </a:solidFill>
              </a:endParaRPr>
            </a:p>
          </p:txBody>
        </p:sp>
        <p:sp>
          <p:nvSpPr>
            <p:cNvPr id="12" name="Rectangle 11"/>
            <p:cNvSpPr>
              <a:spLocks noChangeArrowheads="1"/>
            </p:cNvSpPr>
            <p:nvPr/>
          </p:nvSpPr>
          <p:spPr bwMode="auto">
            <a:xfrm>
              <a:off x="5779804" y="3618757"/>
              <a:ext cx="5157216" cy="2386584"/>
            </a:xfrm>
            <a:prstGeom prst="rect">
              <a:avLst/>
            </a:prstGeom>
            <a:solidFill>
              <a:schemeClr val="bg2">
                <a:lumMod val="75000"/>
              </a:schemeClr>
            </a:solidFill>
            <a:ln w="9525">
              <a:noFill/>
              <a:miter lim="800000"/>
              <a:headEnd/>
              <a:tailEnd/>
            </a:ln>
          </p:spPr>
          <p:txBody>
            <a:bodyPr lIns="152357" tIns="190447" rIns="152357" bIns="38089"/>
            <a:lstStyle/>
            <a:p>
              <a:r>
                <a:rPr lang="en-US" sz="2400" dirty="0">
                  <a:solidFill>
                    <a:srgbClr val="FFFFFF"/>
                  </a:solidFill>
                  <a:latin typeface="Segoe UI Light"/>
                </a:rPr>
                <a:t>Cluster Shared Volume (CSV) 2.0 </a:t>
              </a:r>
            </a:p>
            <a:p>
              <a:pPr marL="187802" indent="-187802">
                <a:lnSpc>
                  <a:spcPct val="115000"/>
                </a:lnSpc>
                <a:spcBef>
                  <a:spcPts val="400"/>
                </a:spcBef>
                <a:buClr>
                  <a:srgbClr val="FFFFFF"/>
                </a:buClr>
                <a:buFontTx/>
                <a:buChar char="•"/>
              </a:pPr>
              <a:r>
                <a:rPr lang="en-US" sz="1600" dirty="0">
                  <a:solidFill>
                    <a:srgbClr val="FFFFFF"/>
                  </a:solidFill>
                </a:rPr>
                <a:t>Simplifies the configuration and operation of virtual machines</a:t>
              </a:r>
            </a:p>
            <a:p>
              <a:pPr marL="187802" indent="-187802">
                <a:lnSpc>
                  <a:spcPct val="115000"/>
                </a:lnSpc>
                <a:spcBef>
                  <a:spcPts val="400"/>
                </a:spcBef>
                <a:buClr>
                  <a:srgbClr val="FFFFFF"/>
                </a:buClr>
                <a:buFontTx/>
                <a:buChar char="•"/>
              </a:pPr>
              <a:r>
                <a:rPr lang="en-US" sz="1600" dirty="0">
                  <a:solidFill>
                    <a:srgbClr val="FFFFFF"/>
                  </a:solidFill>
                </a:rPr>
                <a:t>Provides greater security and performance</a:t>
              </a:r>
            </a:p>
            <a:p>
              <a:pPr marL="187802" indent="-187802">
                <a:lnSpc>
                  <a:spcPct val="115000"/>
                </a:lnSpc>
                <a:spcBef>
                  <a:spcPts val="400"/>
                </a:spcBef>
                <a:buClr>
                  <a:srgbClr val="FFFFFF"/>
                </a:buClr>
                <a:buFontTx/>
                <a:buChar char="•"/>
              </a:pPr>
              <a:r>
                <a:rPr lang="en-US" sz="1600" dirty="0">
                  <a:solidFill>
                    <a:srgbClr val="FFFFFF"/>
                  </a:solidFill>
                </a:rPr>
                <a:t>Integrates with storage arrays for </a:t>
              </a:r>
              <a:r>
                <a:rPr lang="en-US" sz="1600" dirty="0">
                  <a:solidFill>
                    <a:srgbClr val="FFFFFF"/>
                  </a:solidFill>
                </a:rPr>
                <a:t>out-of-box </a:t>
              </a:r>
              <a:r>
                <a:rPr lang="en-US" sz="1600" dirty="0">
                  <a:solidFill>
                    <a:srgbClr val="FFFFFF"/>
                  </a:solidFill>
                </a:rPr>
                <a:t>replication and hardware </a:t>
              </a:r>
              <a:r>
                <a:rPr lang="en-US" sz="1600" dirty="0">
                  <a:solidFill>
                    <a:srgbClr val="FFFFFF"/>
                  </a:solidFill>
                </a:rPr>
                <a:t>snapshots</a:t>
              </a:r>
              <a:endParaRPr lang="en-US" sz="1600" dirty="0">
                <a:solidFill>
                  <a:srgbClr val="FFFFFF"/>
                </a:solidFill>
              </a:endParaRPr>
            </a:p>
          </p:txBody>
        </p:sp>
      </p:grpSp>
      <p:sp>
        <p:nvSpPr>
          <p:cNvPr id="2" name="Title 1"/>
          <p:cNvSpPr>
            <a:spLocks noGrp="1"/>
          </p:cNvSpPr>
          <p:nvPr>
            <p:ph type="title"/>
          </p:nvPr>
        </p:nvSpPr>
        <p:spPr>
          <a:xfrm>
            <a:off x="520701" y="228600"/>
            <a:ext cx="11149013" cy="1218795"/>
          </a:xfrm>
        </p:spPr>
        <p:txBody>
          <a:bodyPr/>
          <a:lstStyle/>
          <a:p>
            <a:r>
              <a:rPr lang="en-US" dirty="0" smtClean="0"/>
              <a:t>Hyper‑V clustering enhancements</a:t>
            </a:r>
            <a:br>
              <a:rPr lang="en-US" dirty="0" smtClean="0"/>
            </a:br>
            <a:endParaRPr lang="en-US" dirty="0"/>
          </a:p>
        </p:txBody>
      </p:sp>
      <p:grpSp>
        <p:nvGrpSpPr>
          <p:cNvPr id="19" name="Group 18"/>
          <p:cNvGrpSpPr/>
          <p:nvPr/>
        </p:nvGrpSpPr>
        <p:grpSpPr bwMode="black">
          <a:xfrm>
            <a:off x="4280104" y="4518538"/>
            <a:ext cx="543861" cy="611965"/>
            <a:chOff x="1752600" y="4267200"/>
            <a:chExt cx="1157286" cy="1302545"/>
          </a:xfrm>
        </p:grpSpPr>
        <p:sp>
          <p:nvSpPr>
            <p:cNvPr id="20" name="Freeform 219"/>
            <p:cNvSpPr>
              <a:spLocks/>
            </p:cNvSpPr>
            <p:nvPr/>
          </p:nvSpPr>
          <p:spPr bwMode="black">
            <a:xfrm>
              <a:off x="2573475" y="4995891"/>
              <a:ext cx="330824" cy="573854"/>
            </a:xfrm>
            <a:custGeom>
              <a:avLst/>
              <a:gdLst>
                <a:gd name="T0" fmla="*/ 157 w 351"/>
                <a:gd name="T1" fmla="*/ 2 h 609"/>
                <a:gd name="T2" fmla="*/ 155 w 351"/>
                <a:gd name="T3" fmla="*/ 104 h 609"/>
                <a:gd name="T4" fmla="*/ 180 w 351"/>
                <a:gd name="T5" fmla="*/ 99 h 609"/>
                <a:gd name="T6" fmla="*/ 231 w 351"/>
                <a:gd name="T7" fmla="*/ 121 h 609"/>
                <a:gd name="T8" fmla="*/ 252 w 351"/>
                <a:gd name="T9" fmla="*/ 174 h 609"/>
                <a:gd name="T10" fmla="*/ 251 w 351"/>
                <a:gd name="T11" fmla="*/ 212 h 609"/>
                <a:gd name="T12" fmla="*/ 251 w 351"/>
                <a:gd name="T13" fmla="*/ 212 h 609"/>
                <a:gd name="T14" fmla="*/ 247 w 351"/>
                <a:gd name="T15" fmla="*/ 387 h 609"/>
                <a:gd name="T16" fmla="*/ 247 w 351"/>
                <a:gd name="T17" fmla="*/ 387 h 609"/>
                <a:gd name="T18" fmla="*/ 246 w 351"/>
                <a:gd name="T19" fmla="*/ 438 h 609"/>
                <a:gd name="T20" fmla="*/ 223 w 351"/>
                <a:gd name="T21" fmla="*/ 489 h 609"/>
                <a:gd name="T22" fmla="*/ 171 w 351"/>
                <a:gd name="T23" fmla="*/ 510 h 609"/>
                <a:gd name="T24" fmla="*/ 120 w 351"/>
                <a:gd name="T25" fmla="*/ 487 h 609"/>
                <a:gd name="T26" fmla="*/ 100 w 351"/>
                <a:gd name="T27" fmla="*/ 435 h 609"/>
                <a:gd name="T28" fmla="*/ 101 w 351"/>
                <a:gd name="T29" fmla="*/ 395 h 609"/>
                <a:gd name="T30" fmla="*/ 4 w 351"/>
                <a:gd name="T31" fmla="*/ 311 h 609"/>
                <a:gd name="T32" fmla="*/ 1 w 351"/>
                <a:gd name="T33" fmla="*/ 433 h 609"/>
                <a:gd name="T34" fmla="*/ 49 w 351"/>
                <a:gd name="T35" fmla="*/ 555 h 609"/>
                <a:gd name="T36" fmla="*/ 169 w 351"/>
                <a:gd name="T37" fmla="*/ 608 h 609"/>
                <a:gd name="T38" fmla="*/ 292 w 351"/>
                <a:gd name="T39" fmla="*/ 561 h 609"/>
                <a:gd name="T40" fmla="*/ 292 w 351"/>
                <a:gd name="T41" fmla="*/ 561 h 609"/>
                <a:gd name="T42" fmla="*/ 345 w 351"/>
                <a:gd name="T43" fmla="*/ 441 h 609"/>
                <a:gd name="T44" fmla="*/ 350 w 351"/>
                <a:gd name="T45" fmla="*/ 176 h 609"/>
                <a:gd name="T46" fmla="*/ 303 w 351"/>
                <a:gd name="T47" fmla="*/ 53 h 609"/>
                <a:gd name="T48" fmla="*/ 183 w 351"/>
                <a:gd name="T49" fmla="*/ 0 h 609"/>
                <a:gd name="T50" fmla="*/ 157 w 351"/>
                <a:gd name="T51" fmla="*/ 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1" h="609">
                  <a:moveTo>
                    <a:pt x="157" y="2"/>
                  </a:moveTo>
                  <a:cubicBezTo>
                    <a:pt x="155" y="104"/>
                    <a:pt x="155" y="104"/>
                    <a:pt x="155" y="104"/>
                  </a:cubicBezTo>
                  <a:cubicBezTo>
                    <a:pt x="163" y="101"/>
                    <a:pt x="171" y="99"/>
                    <a:pt x="180" y="99"/>
                  </a:cubicBezTo>
                  <a:cubicBezTo>
                    <a:pt x="201" y="99"/>
                    <a:pt x="218" y="108"/>
                    <a:pt x="231" y="121"/>
                  </a:cubicBezTo>
                  <a:cubicBezTo>
                    <a:pt x="244" y="135"/>
                    <a:pt x="252" y="153"/>
                    <a:pt x="252" y="174"/>
                  </a:cubicBezTo>
                  <a:cubicBezTo>
                    <a:pt x="251" y="212"/>
                    <a:pt x="251" y="212"/>
                    <a:pt x="251" y="212"/>
                  </a:cubicBezTo>
                  <a:cubicBezTo>
                    <a:pt x="251" y="212"/>
                    <a:pt x="251" y="212"/>
                    <a:pt x="251" y="212"/>
                  </a:cubicBezTo>
                  <a:cubicBezTo>
                    <a:pt x="247" y="387"/>
                    <a:pt x="247" y="387"/>
                    <a:pt x="247" y="387"/>
                  </a:cubicBezTo>
                  <a:cubicBezTo>
                    <a:pt x="247" y="387"/>
                    <a:pt x="247" y="387"/>
                    <a:pt x="247" y="387"/>
                  </a:cubicBezTo>
                  <a:cubicBezTo>
                    <a:pt x="246" y="438"/>
                    <a:pt x="246" y="438"/>
                    <a:pt x="246" y="438"/>
                  </a:cubicBezTo>
                  <a:cubicBezTo>
                    <a:pt x="245" y="459"/>
                    <a:pt x="237" y="476"/>
                    <a:pt x="223" y="489"/>
                  </a:cubicBezTo>
                  <a:cubicBezTo>
                    <a:pt x="210" y="502"/>
                    <a:pt x="191" y="510"/>
                    <a:pt x="171" y="510"/>
                  </a:cubicBezTo>
                  <a:cubicBezTo>
                    <a:pt x="151" y="509"/>
                    <a:pt x="133" y="501"/>
                    <a:pt x="120" y="487"/>
                  </a:cubicBezTo>
                  <a:cubicBezTo>
                    <a:pt x="107" y="474"/>
                    <a:pt x="99" y="455"/>
                    <a:pt x="100" y="435"/>
                  </a:cubicBezTo>
                  <a:cubicBezTo>
                    <a:pt x="101" y="395"/>
                    <a:pt x="101" y="395"/>
                    <a:pt x="101" y="395"/>
                  </a:cubicBezTo>
                  <a:cubicBezTo>
                    <a:pt x="42" y="375"/>
                    <a:pt x="16" y="338"/>
                    <a:pt x="4" y="311"/>
                  </a:cubicBezTo>
                  <a:cubicBezTo>
                    <a:pt x="1" y="433"/>
                    <a:pt x="1" y="433"/>
                    <a:pt x="1" y="433"/>
                  </a:cubicBezTo>
                  <a:cubicBezTo>
                    <a:pt x="0" y="480"/>
                    <a:pt x="18" y="524"/>
                    <a:pt x="49" y="555"/>
                  </a:cubicBezTo>
                  <a:cubicBezTo>
                    <a:pt x="79" y="587"/>
                    <a:pt x="122" y="607"/>
                    <a:pt x="169" y="608"/>
                  </a:cubicBezTo>
                  <a:cubicBezTo>
                    <a:pt x="216" y="609"/>
                    <a:pt x="260" y="591"/>
                    <a:pt x="292" y="561"/>
                  </a:cubicBezTo>
                  <a:cubicBezTo>
                    <a:pt x="292" y="561"/>
                    <a:pt x="292" y="561"/>
                    <a:pt x="292" y="561"/>
                  </a:cubicBezTo>
                  <a:cubicBezTo>
                    <a:pt x="323" y="530"/>
                    <a:pt x="343" y="488"/>
                    <a:pt x="345" y="441"/>
                  </a:cubicBezTo>
                  <a:cubicBezTo>
                    <a:pt x="350" y="176"/>
                    <a:pt x="350" y="176"/>
                    <a:pt x="350" y="176"/>
                  </a:cubicBezTo>
                  <a:cubicBezTo>
                    <a:pt x="351" y="128"/>
                    <a:pt x="333" y="85"/>
                    <a:pt x="303" y="53"/>
                  </a:cubicBezTo>
                  <a:cubicBezTo>
                    <a:pt x="273" y="22"/>
                    <a:pt x="230" y="1"/>
                    <a:pt x="183" y="0"/>
                  </a:cubicBezTo>
                  <a:cubicBezTo>
                    <a:pt x="174" y="0"/>
                    <a:pt x="165" y="1"/>
                    <a:pt x="15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600" dirty="0">
                <a:solidFill>
                  <a:srgbClr val="505050"/>
                </a:solidFill>
              </a:endParaRPr>
            </a:p>
          </p:txBody>
        </p:sp>
        <p:sp>
          <p:nvSpPr>
            <p:cNvPr id="21" name="Freeform 220"/>
            <p:cNvSpPr>
              <a:spLocks/>
            </p:cNvSpPr>
            <p:nvPr/>
          </p:nvSpPr>
          <p:spPr bwMode="black">
            <a:xfrm>
              <a:off x="2579062" y="4756453"/>
              <a:ext cx="330824" cy="573854"/>
            </a:xfrm>
            <a:custGeom>
              <a:avLst/>
              <a:gdLst>
                <a:gd name="T0" fmla="*/ 182 w 351"/>
                <a:gd name="T1" fmla="*/ 1 h 609"/>
                <a:gd name="T2" fmla="*/ 60 w 351"/>
                <a:gd name="T3" fmla="*/ 48 h 609"/>
                <a:gd name="T4" fmla="*/ 60 w 351"/>
                <a:gd name="T5" fmla="*/ 49 h 609"/>
                <a:gd name="T6" fmla="*/ 7 w 351"/>
                <a:gd name="T7" fmla="*/ 169 h 609"/>
                <a:gd name="T8" fmla="*/ 1 w 351"/>
                <a:gd name="T9" fmla="*/ 433 h 609"/>
                <a:gd name="T10" fmla="*/ 48 w 351"/>
                <a:gd name="T11" fmla="*/ 556 h 609"/>
                <a:gd name="T12" fmla="*/ 169 w 351"/>
                <a:gd name="T13" fmla="*/ 609 h 609"/>
                <a:gd name="T14" fmla="*/ 194 w 351"/>
                <a:gd name="T15" fmla="*/ 607 h 609"/>
                <a:gd name="T16" fmla="*/ 197 w 351"/>
                <a:gd name="T17" fmla="*/ 505 h 609"/>
                <a:gd name="T18" fmla="*/ 171 w 351"/>
                <a:gd name="T19" fmla="*/ 510 h 609"/>
                <a:gd name="T20" fmla="*/ 120 w 351"/>
                <a:gd name="T21" fmla="*/ 488 h 609"/>
                <a:gd name="T22" fmla="*/ 99 w 351"/>
                <a:gd name="T23" fmla="*/ 436 h 609"/>
                <a:gd name="T24" fmla="*/ 104 w 351"/>
                <a:gd name="T25" fmla="*/ 227 h 609"/>
                <a:gd name="T26" fmla="*/ 104 w 351"/>
                <a:gd name="T27" fmla="*/ 220 h 609"/>
                <a:gd name="T28" fmla="*/ 105 w 351"/>
                <a:gd name="T29" fmla="*/ 171 h 609"/>
                <a:gd name="T30" fmla="*/ 128 w 351"/>
                <a:gd name="T31" fmla="*/ 120 h 609"/>
                <a:gd name="T32" fmla="*/ 180 w 351"/>
                <a:gd name="T33" fmla="*/ 99 h 609"/>
                <a:gd name="T34" fmla="*/ 231 w 351"/>
                <a:gd name="T35" fmla="*/ 122 h 609"/>
                <a:gd name="T36" fmla="*/ 251 w 351"/>
                <a:gd name="T37" fmla="*/ 174 h 609"/>
                <a:gd name="T38" fmla="*/ 250 w 351"/>
                <a:gd name="T39" fmla="*/ 214 h 609"/>
                <a:gd name="T40" fmla="*/ 347 w 351"/>
                <a:gd name="T41" fmla="*/ 299 h 609"/>
                <a:gd name="T42" fmla="*/ 350 w 351"/>
                <a:gd name="T43" fmla="*/ 176 h 609"/>
                <a:gd name="T44" fmla="*/ 302 w 351"/>
                <a:gd name="T45" fmla="*/ 54 h 609"/>
                <a:gd name="T46" fmla="*/ 182 w 351"/>
                <a:gd name="T47" fmla="*/ 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1" h="609">
                  <a:moveTo>
                    <a:pt x="182" y="1"/>
                  </a:moveTo>
                  <a:cubicBezTo>
                    <a:pt x="135" y="0"/>
                    <a:pt x="91" y="18"/>
                    <a:pt x="60" y="48"/>
                  </a:cubicBezTo>
                  <a:cubicBezTo>
                    <a:pt x="60" y="48"/>
                    <a:pt x="60" y="49"/>
                    <a:pt x="60" y="49"/>
                  </a:cubicBezTo>
                  <a:cubicBezTo>
                    <a:pt x="28" y="79"/>
                    <a:pt x="8" y="122"/>
                    <a:pt x="7" y="169"/>
                  </a:cubicBezTo>
                  <a:cubicBezTo>
                    <a:pt x="1" y="433"/>
                    <a:pt x="1" y="433"/>
                    <a:pt x="1" y="433"/>
                  </a:cubicBezTo>
                  <a:cubicBezTo>
                    <a:pt x="0" y="481"/>
                    <a:pt x="18" y="524"/>
                    <a:pt x="48" y="556"/>
                  </a:cubicBezTo>
                  <a:cubicBezTo>
                    <a:pt x="79" y="588"/>
                    <a:pt x="121" y="608"/>
                    <a:pt x="169" y="609"/>
                  </a:cubicBezTo>
                  <a:cubicBezTo>
                    <a:pt x="177" y="609"/>
                    <a:pt x="186" y="608"/>
                    <a:pt x="194" y="607"/>
                  </a:cubicBezTo>
                  <a:cubicBezTo>
                    <a:pt x="197" y="505"/>
                    <a:pt x="197" y="505"/>
                    <a:pt x="197" y="505"/>
                  </a:cubicBezTo>
                  <a:cubicBezTo>
                    <a:pt x="189" y="508"/>
                    <a:pt x="180" y="510"/>
                    <a:pt x="171" y="510"/>
                  </a:cubicBezTo>
                  <a:cubicBezTo>
                    <a:pt x="151" y="510"/>
                    <a:pt x="133" y="501"/>
                    <a:pt x="120" y="488"/>
                  </a:cubicBezTo>
                  <a:cubicBezTo>
                    <a:pt x="107" y="474"/>
                    <a:pt x="99" y="456"/>
                    <a:pt x="99" y="436"/>
                  </a:cubicBezTo>
                  <a:cubicBezTo>
                    <a:pt x="104" y="227"/>
                    <a:pt x="104" y="227"/>
                    <a:pt x="104" y="227"/>
                  </a:cubicBezTo>
                  <a:cubicBezTo>
                    <a:pt x="104" y="220"/>
                    <a:pt x="104" y="220"/>
                    <a:pt x="104" y="220"/>
                  </a:cubicBezTo>
                  <a:cubicBezTo>
                    <a:pt x="105" y="171"/>
                    <a:pt x="105" y="171"/>
                    <a:pt x="105" y="171"/>
                  </a:cubicBezTo>
                  <a:cubicBezTo>
                    <a:pt x="106" y="151"/>
                    <a:pt x="114" y="133"/>
                    <a:pt x="128" y="120"/>
                  </a:cubicBezTo>
                  <a:cubicBezTo>
                    <a:pt x="142" y="107"/>
                    <a:pt x="160" y="99"/>
                    <a:pt x="180" y="99"/>
                  </a:cubicBezTo>
                  <a:cubicBezTo>
                    <a:pt x="200" y="100"/>
                    <a:pt x="218" y="108"/>
                    <a:pt x="231" y="122"/>
                  </a:cubicBezTo>
                  <a:cubicBezTo>
                    <a:pt x="244" y="136"/>
                    <a:pt x="252" y="154"/>
                    <a:pt x="251" y="174"/>
                  </a:cubicBezTo>
                  <a:cubicBezTo>
                    <a:pt x="250" y="214"/>
                    <a:pt x="250" y="214"/>
                    <a:pt x="250" y="214"/>
                  </a:cubicBezTo>
                  <a:cubicBezTo>
                    <a:pt x="309" y="234"/>
                    <a:pt x="335" y="271"/>
                    <a:pt x="347" y="299"/>
                  </a:cubicBezTo>
                  <a:cubicBezTo>
                    <a:pt x="350" y="176"/>
                    <a:pt x="350" y="176"/>
                    <a:pt x="350" y="176"/>
                  </a:cubicBezTo>
                  <a:cubicBezTo>
                    <a:pt x="351" y="129"/>
                    <a:pt x="333" y="85"/>
                    <a:pt x="302" y="54"/>
                  </a:cubicBezTo>
                  <a:cubicBezTo>
                    <a:pt x="272" y="22"/>
                    <a:pt x="229" y="2"/>
                    <a:pt x="18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600" dirty="0">
                <a:solidFill>
                  <a:srgbClr val="505050"/>
                </a:solidFill>
              </a:endParaRPr>
            </a:p>
          </p:txBody>
        </p:sp>
        <p:sp>
          <p:nvSpPr>
            <p:cNvPr id="27" name="Freeform 221"/>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600" dirty="0">
                <a:solidFill>
                  <a:srgbClr val="505050"/>
                </a:solidFill>
              </a:endParaRPr>
            </a:p>
          </p:txBody>
        </p:sp>
        <p:sp>
          <p:nvSpPr>
            <p:cNvPr id="28" name="Freeform 222"/>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600" dirty="0">
                <a:solidFill>
                  <a:srgbClr val="505050"/>
                </a:solidFill>
              </a:endParaRPr>
            </a:p>
          </p:txBody>
        </p:sp>
        <p:sp>
          <p:nvSpPr>
            <p:cNvPr id="29" name="Freeform 223"/>
            <p:cNvSpPr>
              <a:spLocks/>
            </p:cNvSpPr>
            <p:nvPr/>
          </p:nvSpPr>
          <p:spPr bwMode="black">
            <a:xfrm>
              <a:off x="1977672" y="4663072"/>
              <a:ext cx="606178" cy="195940"/>
            </a:xfrm>
            <a:custGeom>
              <a:avLst/>
              <a:gdLst>
                <a:gd name="T0" fmla="*/ 643 w 643"/>
                <a:gd name="T1" fmla="*/ 132 h 208"/>
                <a:gd name="T2" fmla="*/ 438 w 643"/>
                <a:gd name="T3" fmla="*/ 150 h 208"/>
                <a:gd name="T4" fmla="*/ 0 w 643"/>
                <a:gd name="T5" fmla="*/ 0 h 208"/>
                <a:gd name="T6" fmla="*/ 0 w 643"/>
                <a:gd name="T7" fmla="*/ 103 h 208"/>
                <a:gd name="T8" fmla="*/ 39 w 643"/>
                <a:gd name="T9" fmla="*/ 130 h 208"/>
                <a:gd name="T10" fmla="*/ 438 w 643"/>
                <a:gd name="T11" fmla="*/ 208 h 208"/>
                <a:gd name="T12" fmla="*/ 606 w 643"/>
                <a:gd name="T13" fmla="*/ 197 h 208"/>
                <a:gd name="T14" fmla="*/ 643 w 643"/>
                <a:gd name="T15" fmla="*/ 132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208">
                  <a:moveTo>
                    <a:pt x="643" y="132"/>
                  </a:moveTo>
                  <a:cubicBezTo>
                    <a:pt x="582" y="143"/>
                    <a:pt x="512" y="150"/>
                    <a:pt x="438" y="150"/>
                  </a:cubicBezTo>
                  <a:cubicBezTo>
                    <a:pt x="196" y="150"/>
                    <a:pt x="0" y="82"/>
                    <a:pt x="0" y="0"/>
                  </a:cubicBezTo>
                  <a:cubicBezTo>
                    <a:pt x="0" y="103"/>
                    <a:pt x="0" y="103"/>
                    <a:pt x="0" y="103"/>
                  </a:cubicBezTo>
                  <a:cubicBezTo>
                    <a:pt x="12" y="113"/>
                    <a:pt x="25" y="121"/>
                    <a:pt x="39" y="130"/>
                  </a:cubicBezTo>
                  <a:cubicBezTo>
                    <a:pt x="130" y="180"/>
                    <a:pt x="273" y="208"/>
                    <a:pt x="438" y="208"/>
                  </a:cubicBezTo>
                  <a:cubicBezTo>
                    <a:pt x="497" y="208"/>
                    <a:pt x="554" y="204"/>
                    <a:pt x="606" y="197"/>
                  </a:cubicBezTo>
                  <a:cubicBezTo>
                    <a:pt x="615" y="174"/>
                    <a:pt x="628" y="152"/>
                    <a:pt x="643" y="1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600" dirty="0">
                <a:solidFill>
                  <a:srgbClr val="505050"/>
                </a:solidFill>
              </a:endParaRPr>
            </a:p>
          </p:txBody>
        </p:sp>
        <p:sp>
          <p:nvSpPr>
            <p:cNvPr id="30" name="Freeform 224"/>
            <p:cNvSpPr>
              <a:spLocks/>
            </p:cNvSpPr>
            <p:nvPr/>
          </p:nvSpPr>
          <p:spPr bwMode="black">
            <a:xfrm>
              <a:off x="1976076" y="4835467"/>
              <a:ext cx="555896" cy="196340"/>
            </a:xfrm>
            <a:custGeom>
              <a:avLst/>
              <a:gdLst>
                <a:gd name="T0" fmla="*/ 590 w 590"/>
                <a:gd name="T1" fmla="*/ 140 h 208"/>
                <a:gd name="T2" fmla="*/ 438 w 590"/>
                <a:gd name="T3" fmla="*/ 150 h 208"/>
                <a:gd name="T4" fmla="*/ 0 w 590"/>
                <a:gd name="T5" fmla="*/ 0 h 208"/>
                <a:gd name="T6" fmla="*/ 0 w 590"/>
                <a:gd name="T7" fmla="*/ 103 h 208"/>
                <a:gd name="T8" fmla="*/ 39 w 590"/>
                <a:gd name="T9" fmla="*/ 129 h 208"/>
                <a:gd name="T10" fmla="*/ 438 w 590"/>
                <a:gd name="T11" fmla="*/ 208 h 208"/>
                <a:gd name="T12" fmla="*/ 589 w 590"/>
                <a:gd name="T13" fmla="*/ 199 h 208"/>
                <a:gd name="T14" fmla="*/ 590 w 590"/>
                <a:gd name="T15" fmla="*/ 14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208">
                  <a:moveTo>
                    <a:pt x="590" y="140"/>
                  </a:moveTo>
                  <a:cubicBezTo>
                    <a:pt x="543" y="146"/>
                    <a:pt x="491" y="150"/>
                    <a:pt x="438" y="150"/>
                  </a:cubicBezTo>
                  <a:cubicBezTo>
                    <a:pt x="196" y="150"/>
                    <a:pt x="0" y="82"/>
                    <a:pt x="0" y="0"/>
                  </a:cubicBezTo>
                  <a:cubicBezTo>
                    <a:pt x="0" y="103"/>
                    <a:pt x="0" y="103"/>
                    <a:pt x="0" y="103"/>
                  </a:cubicBezTo>
                  <a:cubicBezTo>
                    <a:pt x="12" y="113"/>
                    <a:pt x="25" y="121"/>
                    <a:pt x="39" y="129"/>
                  </a:cubicBezTo>
                  <a:cubicBezTo>
                    <a:pt x="129" y="180"/>
                    <a:pt x="273" y="208"/>
                    <a:pt x="438" y="208"/>
                  </a:cubicBezTo>
                  <a:cubicBezTo>
                    <a:pt x="491" y="208"/>
                    <a:pt x="541" y="205"/>
                    <a:pt x="589" y="199"/>
                  </a:cubicBezTo>
                  <a:lnTo>
                    <a:pt x="59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600" dirty="0">
                <a:solidFill>
                  <a:srgbClr val="505050"/>
                </a:solidFill>
              </a:endParaRPr>
            </a:p>
          </p:txBody>
        </p:sp>
        <p:sp>
          <p:nvSpPr>
            <p:cNvPr id="31" name="Freeform 225"/>
            <p:cNvSpPr>
              <a:spLocks noEditPoints="1"/>
            </p:cNvSpPr>
            <p:nvPr/>
          </p:nvSpPr>
          <p:spPr bwMode="black">
            <a:xfrm>
              <a:off x="1886286" y="4267200"/>
              <a:ext cx="1011628" cy="995266"/>
            </a:xfrm>
            <a:custGeom>
              <a:avLst/>
              <a:gdLst>
                <a:gd name="T0" fmla="*/ 683 w 1073"/>
                <a:gd name="T1" fmla="*/ 951 h 1056"/>
                <a:gd name="T2" fmla="*/ 683 w 1073"/>
                <a:gd name="T3" fmla="*/ 947 h 1056"/>
                <a:gd name="T4" fmla="*/ 537 w 1073"/>
                <a:gd name="T5" fmla="*/ 957 h 1056"/>
                <a:gd name="T6" fmla="*/ 99 w 1073"/>
                <a:gd name="T7" fmla="*/ 776 h 1056"/>
                <a:gd name="T8" fmla="*/ 99 w 1073"/>
                <a:gd name="T9" fmla="*/ 623 h 1056"/>
                <a:gd name="T10" fmla="*/ 99 w 1073"/>
                <a:gd name="T11" fmla="*/ 520 h 1056"/>
                <a:gd name="T12" fmla="*/ 99 w 1073"/>
                <a:gd name="T13" fmla="*/ 352 h 1056"/>
                <a:gd name="T14" fmla="*/ 137 w 1073"/>
                <a:gd name="T15" fmla="*/ 379 h 1056"/>
                <a:gd name="T16" fmla="*/ 537 w 1073"/>
                <a:gd name="T17" fmla="*/ 458 h 1056"/>
                <a:gd name="T18" fmla="*/ 862 w 1073"/>
                <a:gd name="T19" fmla="*/ 411 h 1056"/>
                <a:gd name="T20" fmla="*/ 972 w 1073"/>
                <a:gd name="T21" fmla="*/ 355 h 1056"/>
                <a:gd name="T22" fmla="*/ 975 w 1073"/>
                <a:gd name="T23" fmla="*/ 352 h 1056"/>
                <a:gd name="T24" fmla="*/ 975 w 1073"/>
                <a:gd name="T25" fmla="*/ 460 h 1056"/>
                <a:gd name="T26" fmla="*/ 1067 w 1073"/>
                <a:gd name="T27" fmla="*/ 493 h 1056"/>
                <a:gd name="T28" fmla="*/ 1073 w 1073"/>
                <a:gd name="T29" fmla="*/ 494 h 1056"/>
                <a:gd name="T30" fmla="*/ 1073 w 1073"/>
                <a:gd name="T31" fmla="*/ 249 h 1056"/>
                <a:gd name="T32" fmla="*/ 1002 w 1073"/>
                <a:gd name="T33" fmla="*/ 114 h 1056"/>
                <a:gd name="T34" fmla="*/ 537 w 1073"/>
                <a:gd name="T35" fmla="*/ 0 h 1056"/>
                <a:gd name="T36" fmla="*/ 195 w 1073"/>
                <a:gd name="T37" fmla="*/ 49 h 1056"/>
                <a:gd name="T38" fmla="*/ 71 w 1073"/>
                <a:gd name="T39" fmla="*/ 114 h 1056"/>
                <a:gd name="T40" fmla="*/ 0 w 1073"/>
                <a:gd name="T41" fmla="*/ 249 h 1056"/>
                <a:gd name="T42" fmla="*/ 0 w 1073"/>
                <a:gd name="T43" fmla="*/ 776 h 1056"/>
                <a:gd name="T44" fmla="*/ 64 w 1073"/>
                <a:gd name="T45" fmla="*/ 917 h 1056"/>
                <a:gd name="T46" fmla="*/ 537 w 1073"/>
                <a:gd name="T47" fmla="*/ 1056 h 1056"/>
                <a:gd name="T48" fmla="*/ 681 w 1073"/>
                <a:gd name="T49" fmla="*/ 1047 h 1056"/>
                <a:gd name="T50" fmla="*/ 683 w 1073"/>
                <a:gd name="T51" fmla="*/ 951 h 1056"/>
                <a:gd name="T52" fmla="*/ 537 w 1073"/>
                <a:gd name="T53" fmla="*/ 99 h 1056"/>
                <a:gd name="T54" fmla="*/ 975 w 1073"/>
                <a:gd name="T55" fmla="*/ 249 h 1056"/>
                <a:gd name="T56" fmla="*/ 537 w 1073"/>
                <a:gd name="T57" fmla="*/ 399 h 1056"/>
                <a:gd name="T58" fmla="*/ 99 w 1073"/>
                <a:gd name="T59" fmla="*/ 249 h 1056"/>
                <a:gd name="T60" fmla="*/ 537 w 1073"/>
                <a:gd name="T61" fmla="*/ 99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3" h="1056">
                  <a:moveTo>
                    <a:pt x="683" y="951"/>
                  </a:moveTo>
                  <a:cubicBezTo>
                    <a:pt x="683" y="947"/>
                    <a:pt x="683" y="947"/>
                    <a:pt x="683" y="947"/>
                  </a:cubicBezTo>
                  <a:cubicBezTo>
                    <a:pt x="638" y="954"/>
                    <a:pt x="587" y="957"/>
                    <a:pt x="537" y="957"/>
                  </a:cubicBezTo>
                  <a:cubicBezTo>
                    <a:pt x="295" y="957"/>
                    <a:pt x="99" y="876"/>
                    <a:pt x="99" y="776"/>
                  </a:cubicBezTo>
                  <a:cubicBezTo>
                    <a:pt x="99" y="623"/>
                    <a:pt x="99" y="623"/>
                    <a:pt x="99" y="623"/>
                  </a:cubicBezTo>
                  <a:cubicBezTo>
                    <a:pt x="99" y="520"/>
                    <a:pt x="99" y="520"/>
                    <a:pt x="99" y="520"/>
                  </a:cubicBezTo>
                  <a:cubicBezTo>
                    <a:pt x="99" y="352"/>
                    <a:pt x="99" y="352"/>
                    <a:pt x="99" y="352"/>
                  </a:cubicBezTo>
                  <a:cubicBezTo>
                    <a:pt x="110" y="362"/>
                    <a:pt x="123" y="371"/>
                    <a:pt x="137" y="379"/>
                  </a:cubicBezTo>
                  <a:cubicBezTo>
                    <a:pt x="228" y="429"/>
                    <a:pt x="371" y="457"/>
                    <a:pt x="537" y="458"/>
                  </a:cubicBezTo>
                  <a:cubicBezTo>
                    <a:pt x="662" y="458"/>
                    <a:pt x="776" y="441"/>
                    <a:pt x="862" y="411"/>
                  </a:cubicBezTo>
                  <a:cubicBezTo>
                    <a:pt x="906" y="396"/>
                    <a:pt x="942" y="378"/>
                    <a:pt x="972" y="355"/>
                  </a:cubicBezTo>
                  <a:cubicBezTo>
                    <a:pt x="973" y="354"/>
                    <a:pt x="974" y="353"/>
                    <a:pt x="975" y="352"/>
                  </a:cubicBezTo>
                  <a:cubicBezTo>
                    <a:pt x="975" y="460"/>
                    <a:pt x="975" y="460"/>
                    <a:pt x="975" y="460"/>
                  </a:cubicBezTo>
                  <a:cubicBezTo>
                    <a:pt x="1008" y="465"/>
                    <a:pt x="1039" y="476"/>
                    <a:pt x="1067" y="493"/>
                  </a:cubicBezTo>
                  <a:cubicBezTo>
                    <a:pt x="1069" y="493"/>
                    <a:pt x="1071" y="493"/>
                    <a:pt x="1073" y="494"/>
                  </a:cubicBezTo>
                  <a:cubicBezTo>
                    <a:pt x="1073" y="249"/>
                    <a:pt x="1073" y="249"/>
                    <a:pt x="1073" y="249"/>
                  </a:cubicBezTo>
                  <a:cubicBezTo>
                    <a:pt x="1073" y="187"/>
                    <a:pt x="1037" y="141"/>
                    <a:pt x="1002" y="114"/>
                  </a:cubicBezTo>
                  <a:cubicBezTo>
                    <a:pt x="896" y="33"/>
                    <a:pt x="733" y="3"/>
                    <a:pt x="537" y="0"/>
                  </a:cubicBezTo>
                  <a:cubicBezTo>
                    <a:pt x="406" y="0"/>
                    <a:pt x="288" y="18"/>
                    <a:pt x="195" y="49"/>
                  </a:cubicBezTo>
                  <a:cubicBezTo>
                    <a:pt x="148" y="66"/>
                    <a:pt x="107" y="85"/>
                    <a:pt x="71" y="114"/>
                  </a:cubicBezTo>
                  <a:cubicBezTo>
                    <a:pt x="36" y="141"/>
                    <a:pt x="0" y="187"/>
                    <a:pt x="0" y="249"/>
                  </a:cubicBezTo>
                  <a:cubicBezTo>
                    <a:pt x="0" y="776"/>
                    <a:pt x="0" y="776"/>
                    <a:pt x="0" y="776"/>
                  </a:cubicBezTo>
                  <a:cubicBezTo>
                    <a:pt x="0" y="835"/>
                    <a:pt x="29" y="884"/>
                    <a:pt x="64" y="917"/>
                  </a:cubicBezTo>
                  <a:cubicBezTo>
                    <a:pt x="169" y="1014"/>
                    <a:pt x="338" y="1053"/>
                    <a:pt x="537" y="1056"/>
                  </a:cubicBezTo>
                  <a:cubicBezTo>
                    <a:pt x="586" y="1056"/>
                    <a:pt x="636" y="1053"/>
                    <a:pt x="681" y="1047"/>
                  </a:cubicBezTo>
                  <a:lnTo>
                    <a:pt x="683" y="951"/>
                  </a:lnTo>
                  <a:close/>
                  <a:moveTo>
                    <a:pt x="537" y="99"/>
                  </a:moveTo>
                  <a:cubicBezTo>
                    <a:pt x="778" y="99"/>
                    <a:pt x="975" y="166"/>
                    <a:pt x="975" y="249"/>
                  </a:cubicBezTo>
                  <a:cubicBezTo>
                    <a:pt x="975" y="332"/>
                    <a:pt x="778" y="399"/>
                    <a:pt x="537" y="399"/>
                  </a:cubicBezTo>
                  <a:cubicBezTo>
                    <a:pt x="295" y="399"/>
                    <a:pt x="99" y="332"/>
                    <a:pt x="99" y="249"/>
                  </a:cubicBezTo>
                  <a:cubicBezTo>
                    <a:pt x="99" y="166"/>
                    <a:pt x="295" y="99"/>
                    <a:pt x="537"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3"/>
              <a:endParaRPr lang="en-US" sz="1600" dirty="0">
                <a:solidFill>
                  <a:srgbClr val="505050"/>
                </a:solidFill>
              </a:endParaRPr>
            </a:p>
          </p:txBody>
        </p:sp>
      </p:grpSp>
      <p:sp>
        <p:nvSpPr>
          <p:cNvPr id="32" name="Freeform 81"/>
          <p:cNvSpPr>
            <a:spLocks noEditPoints="1"/>
          </p:cNvSpPr>
          <p:nvPr/>
        </p:nvSpPr>
        <p:spPr bwMode="black">
          <a:xfrm>
            <a:off x="8569029" y="2004438"/>
            <a:ext cx="978886" cy="597539"/>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14363"/>
            <a:endParaRPr lang="en-US" sz="1600" dirty="0">
              <a:solidFill>
                <a:srgbClr val="505050"/>
              </a:solidFill>
            </a:endParaRPr>
          </a:p>
        </p:txBody>
      </p:sp>
      <p:sp>
        <p:nvSpPr>
          <p:cNvPr id="33" name="Rectangle 32"/>
          <p:cNvSpPr/>
          <p:nvPr/>
        </p:nvSpPr>
        <p:spPr bwMode="auto">
          <a:xfrm>
            <a:off x="10199023" y="694"/>
            <a:ext cx="1510430" cy="757490"/>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137160" rIns="91440" bIns="45718" numCol="1" rtlCol="0" anchor="t" anchorCtr="0" compatLnSpc="1">
            <a:prstTxWarp prst="textNoShape">
              <a:avLst/>
            </a:prstTxWarp>
          </a:bodyPr>
          <a:lstStyle/>
          <a:p>
            <a:pPr algn="r" defTabSz="914099" fontAlgn="base">
              <a:lnSpc>
                <a:spcPct val="90000"/>
              </a:lnSpc>
              <a:spcBef>
                <a:spcPct val="0"/>
              </a:spcBef>
              <a:spcAft>
                <a:spcPct val="0"/>
              </a:spcAft>
            </a:pPr>
            <a:r>
              <a:rPr lang="en-US" sz="1200" dirty="0">
                <a:solidFill>
                  <a:srgbClr val="FFFFFE"/>
                </a:solidFill>
              </a:rPr>
              <a:t>CONTINUOUS SERVICES</a:t>
            </a:r>
          </a:p>
          <a:p>
            <a:pPr algn="r" defTabSz="914099" fontAlgn="base">
              <a:lnSpc>
                <a:spcPct val="90000"/>
              </a:lnSpc>
              <a:spcBef>
                <a:spcPct val="0"/>
              </a:spcBef>
              <a:spcAft>
                <a:spcPct val="0"/>
              </a:spcAft>
            </a:pPr>
            <a:endParaRPr lang="en-US" sz="1200" dirty="0">
              <a:solidFill>
                <a:srgbClr val="FFFFFE"/>
              </a:solidFill>
            </a:endParaRPr>
          </a:p>
        </p:txBody>
      </p:sp>
      <p:sp>
        <p:nvSpPr>
          <p:cNvPr id="23" name="Rectangle 22"/>
          <p:cNvSpPr>
            <a:spLocks noChangeArrowheads="1"/>
          </p:cNvSpPr>
          <p:nvPr/>
        </p:nvSpPr>
        <p:spPr bwMode="auto">
          <a:xfrm>
            <a:off x="501269" y="1389097"/>
            <a:ext cx="11207647" cy="385593"/>
          </a:xfrm>
          <a:prstGeom prst="rect">
            <a:avLst/>
          </a:prstGeom>
          <a:solidFill>
            <a:srgbClr val="002050"/>
          </a:solidFill>
          <a:ln w="9525">
            <a:noFill/>
            <a:miter lim="800000"/>
            <a:headEnd/>
            <a:tailEnd/>
          </a:ln>
        </p:spPr>
        <p:txBody>
          <a:bodyPr lIns="274320" tIns="0" rIns="365760" bIns="0" anchor="ctr"/>
          <a:lstStyle/>
          <a:p>
            <a:pPr>
              <a:spcBef>
                <a:spcPct val="75000"/>
              </a:spcBef>
              <a:spcAft>
                <a:spcPts val="1000"/>
              </a:spcAft>
              <a:buClr>
                <a:srgbClr val="002050"/>
              </a:buClr>
              <a:defRPr/>
            </a:pPr>
            <a:r>
              <a:rPr lang="en-US" sz="2400" kern="0" dirty="0">
                <a:solidFill>
                  <a:srgbClr val="FFFFFF"/>
                </a:solidFill>
                <a:latin typeface="Segoe UI Light"/>
              </a:rPr>
              <a:t>Features</a:t>
            </a:r>
            <a:endParaRPr lang="en-US" sz="1600" kern="0" dirty="0">
              <a:solidFill>
                <a:srgbClr val="FFFFFF"/>
              </a:solidFill>
            </a:endParaRPr>
          </a:p>
        </p:txBody>
      </p:sp>
    </p:spTree>
    <p:extLst>
      <p:ext uri="{BB962C8B-B14F-4D97-AF65-F5344CB8AC3E}">
        <p14:creationId xmlns:p14="http://schemas.microsoft.com/office/powerpoint/2010/main" val="332497877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Hyper-V VMs: Generation 2 VMs</a:t>
            </a:r>
            <a:endParaRPr lang="en-US" dirty="0"/>
          </a:p>
        </p:txBody>
      </p:sp>
      <p:sp>
        <p:nvSpPr>
          <p:cNvPr id="3" name="Text Placeholder 2"/>
          <p:cNvSpPr>
            <a:spLocks noGrp="1"/>
          </p:cNvSpPr>
          <p:nvPr>
            <p:ph idx="1"/>
          </p:nvPr>
        </p:nvSpPr>
        <p:spPr>
          <a:xfrm>
            <a:off x="522945" y="1448596"/>
            <a:ext cx="11144529" cy="5057292"/>
          </a:xfrm>
        </p:spPr>
        <p:txBody>
          <a:bodyPr>
            <a:normAutofit lnSpcReduction="10000"/>
          </a:bodyPr>
          <a:lstStyle/>
          <a:p>
            <a:pPr>
              <a:lnSpc>
                <a:spcPct val="110000"/>
              </a:lnSpc>
            </a:pPr>
            <a:r>
              <a:rPr lang="en-US" sz="3599" dirty="0"/>
              <a:t>Ease of Management and Operations</a:t>
            </a:r>
          </a:p>
          <a:p>
            <a:pPr lvl="1">
              <a:lnSpc>
                <a:spcPct val="110000"/>
              </a:lnSpc>
            </a:pPr>
            <a:r>
              <a:rPr lang="en-US" sz="1999" dirty="0"/>
              <a:t>Gen 2 VMs PXE boot VMs using the optimized virtual NIC; (Emulated NIC removed)</a:t>
            </a:r>
          </a:p>
          <a:p>
            <a:pPr lvl="1">
              <a:lnSpc>
                <a:spcPct val="110000"/>
              </a:lnSpc>
            </a:pPr>
            <a:r>
              <a:rPr lang="en-US" sz="1999" dirty="0"/>
              <a:t>Reduced infrastructure network requirements (managing two MAC/IP addresses); Less possibility of erroneous configurations</a:t>
            </a:r>
          </a:p>
          <a:p>
            <a:pPr lvl="0">
              <a:lnSpc>
                <a:spcPct val="110000"/>
              </a:lnSpc>
            </a:pPr>
            <a:r>
              <a:rPr lang="en-US" sz="3599" dirty="0"/>
              <a:t>Dynamic, Flexible Storage</a:t>
            </a:r>
          </a:p>
          <a:p>
            <a:pPr lvl="1">
              <a:lnSpc>
                <a:spcPct val="110000"/>
              </a:lnSpc>
            </a:pPr>
            <a:r>
              <a:rPr lang="en-US" sz="1999" dirty="0"/>
              <a:t>Use UEFI firmware and can boot from virtual SCSI (virtual IDE removed)</a:t>
            </a:r>
          </a:p>
          <a:p>
            <a:pPr lvl="1">
              <a:lnSpc>
                <a:spcPct val="110000"/>
              </a:lnSpc>
            </a:pPr>
            <a:r>
              <a:rPr lang="en-US" sz="1999" dirty="0"/>
              <a:t>Support GPT partitioned disks &gt;2.2 TB OS boot disks</a:t>
            </a:r>
          </a:p>
          <a:p>
            <a:pPr lvl="1">
              <a:lnSpc>
                <a:spcPct val="110000"/>
              </a:lnSpc>
            </a:pPr>
            <a:r>
              <a:rPr lang="en-US" sz="1999" dirty="0"/>
              <a:t>OS boot disk can be dynamically resized with Windows Server 2012 R2 Online disk resizing</a:t>
            </a:r>
          </a:p>
          <a:p>
            <a:pPr lvl="1">
              <a:lnSpc>
                <a:spcPct val="110000"/>
              </a:lnSpc>
            </a:pPr>
            <a:r>
              <a:rPr lang="en-US" sz="1999" dirty="0"/>
              <a:t>Hot Add/Remove DVD</a:t>
            </a:r>
          </a:p>
          <a:p>
            <a:pPr lvl="0">
              <a:lnSpc>
                <a:spcPct val="110000"/>
              </a:lnSpc>
            </a:pPr>
            <a:r>
              <a:rPr lang="en-US" sz="3599" dirty="0"/>
              <a:t>Security</a:t>
            </a:r>
          </a:p>
          <a:p>
            <a:pPr lvl="1">
              <a:lnSpc>
                <a:spcPct val="110000"/>
              </a:lnSpc>
            </a:pPr>
            <a:r>
              <a:rPr lang="en-US" sz="1999" dirty="0"/>
              <a:t>Now supports Secure Boot</a:t>
            </a:r>
          </a:p>
        </p:txBody>
      </p:sp>
      <p:sp>
        <p:nvSpPr>
          <p:cNvPr id="2" name="Slide Number Placeholder 1"/>
          <p:cNvSpPr>
            <a:spLocks noGrp="1"/>
          </p:cNvSpPr>
          <p:nvPr>
            <p:ph type="sldNum" sz="quarter" idx="4294967295"/>
          </p:nvPr>
        </p:nvSpPr>
        <p:spPr>
          <a:xfrm>
            <a:off x="11963400" y="6648450"/>
            <a:ext cx="228600" cy="125413"/>
          </a:xfrm>
          <a:prstGeom prst="rect">
            <a:avLst/>
          </a:prstGeom>
        </p:spPr>
        <p:txBody>
          <a:bodyPr/>
          <a:lstStyle/>
          <a:p>
            <a:pPr>
              <a:lnSpc>
                <a:spcPct val="90000"/>
              </a:lnSpc>
            </a:pPr>
            <a:fld id="{1BC86A1F-E589-44B2-A543-2EC98F5547A7}" type="slidenum">
              <a:rPr lang="en-US" smtClean="0"/>
              <a:pPr>
                <a:lnSpc>
                  <a:spcPct val="90000"/>
                </a:lnSpc>
              </a:pPr>
              <a:t>33</a:t>
            </a:fld>
            <a:endParaRPr lang="en-US" dirty="0"/>
          </a:p>
        </p:txBody>
      </p:sp>
    </p:spTree>
    <p:extLst>
      <p:ext uri="{BB962C8B-B14F-4D97-AF65-F5344CB8AC3E}">
        <p14:creationId xmlns:p14="http://schemas.microsoft.com/office/powerpoint/2010/main" val="2691198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Generation 2 Virtual Machines</a:t>
            </a:r>
            <a:endParaRPr lang="en-US" dirty="0"/>
          </a:p>
        </p:txBody>
      </p:sp>
      <p:sp>
        <p:nvSpPr>
          <p:cNvPr id="6" name="Right Triangle 5"/>
          <p:cNvSpPr/>
          <p:nvPr/>
        </p:nvSpPr>
        <p:spPr bwMode="auto">
          <a:xfrm flipH="1" flipV="1">
            <a:off x="520704" y="2228084"/>
            <a:ext cx="224051" cy="224051"/>
          </a:xfrm>
          <a:prstGeom prst="rtTriangle">
            <a:avLst/>
          </a:prstGeom>
          <a:solidFill>
            <a:srgbClr val="FFB900"/>
          </a:solidFill>
          <a:ln w="10795" cap="flat" cmpd="sng" algn="ctr">
            <a:noFill/>
            <a:prstDash val="solid"/>
            <a:headEnd type="none" w="med" len="med"/>
            <a:tailEnd type="none" w="med" len="med"/>
          </a:ln>
          <a:effectLst/>
        </p:spPr>
        <p:txBody>
          <a:bodyPr vert="horz" wrap="square" lIns="91412" tIns="45706" rIns="91412" bIns="45706" numCol="1" rtlCol="0" anchor="ctr" anchorCtr="0" compatLnSpc="1">
            <a:prstTxWarp prst="textNoShape">
              <a:avLst/>
            </a:prstTxWarp>
          </a:bodyPr>
          <a:lstStyle/>
          <a:p>
            <a:pPr algn="ctr" defTabSz="913825" fontAlgn="base">
              <a:lnSpc>
                <a:spcPct val="90000"/>
              </a:lnSpc>
              <a:spcBef>
                <a:spcPct val="0"/>
              </a:spcBef>
              <a:spcAft>
                <a:spcPct val="0"/>
              </a:spcAft>
              <a:defRPr/>
            </a:pPr>
            <a:endParaRPr lang="en-US" sz="1999" kern="0" spc="-50" dirty="0">
              <a:gradFill>
                <a:gsLst>
                  <a:gs pos="0">
                    <a:srgbClr val="EFEFEF"/>
                  </a:gs>
                  <a:gs pos="100000">
                    <a:srgbClr val="EFEFEF"/>
                  </a:gs>
                </a:gsLst>
                <a:lin ang="5400000" scaled="0"/>
              </a:gradFill>
            </a:endParaRPr>
          </a:p>
        </p:txBody>
      </p:sp>
      <p:sp>
        <p:nvSpPr>
          <p:cNvPr id="7" name="Trapezoid 6"/>
          <p:cNvSpPr/>
          <p:nvPr/>
        </p:nvSpPr>
        <p:spPr bwMode="auto">
          <a:xfrm rot="16200000">
            <a:off x="481488" y="1663456"/>
            <a:ext cx="5018067" cy="4513409"/>
          </a:xfrm>
          <a:prstGeom prst="trapezoid">
            <a:avLst>
              <a:gd name="adj" fmla="val 9839"/>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39913" bIns="137124" numCol="1" rtlCol="0" anchor="t" anchorCtr="0" compatLnSpc="1">
            <a:prstTxWarp prst="textNoShape">
              <a:avLst/>
            </a:prstTxWarp>
          </a:bodyPr>
          <a:lstStyle/>
          <a:p>
            <a:pPr marL="0" lvl="1" defTabSz="462255">
              <a:lnSpc>
                <a:spcPct val="90000"/>
              </a:lnSpc>
              <a:spcBef>
                <a:spcPts val="300"/>
              </a:spcBef>
              <a:spcAft>
                <a:spcPts val="600"/>
              </a:spcAft>
              <a:buClr>
                <a:srgbClr val="EFEFEF"/>
              </a:buClr>
            </a:pPr>
            <a:r>
              <a:rPr lang="en-US" sz="1600" b="1" dirty="0">
                <a:solidFill>
                  <a:srgbClr val="EFEFEF"/>
                </a:solidFill>
                <a:cs typeface="Segoe UI" pitchFamily="34" charset="0"/>
              </a:rPr>
              <a:t>Ease of Management &amp; Operations</a:t>
            </a:r>
          </a:p>
          <a:p>
            <a:pPr marL="285664" lvl="1" indent="-285664" defTabSz="462255">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PXE boot from Optimized vNIC</a:t>
            </a:r>
          </a:p>
          <a:p>
            <a:pPr marL="285664" lvl="1" indent="-285664" defTabSz="462255">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Hot-Add CD/DVD Drive</a:t>
            </a:r>
          </a:p>
          <a:p>
            <a:pPr marL="0" lvl="1" defTabSz="462255">
              <a:lnSpc>
                <a:spcPct val="90000"/>
              </a:lnSpc>
              <a:spcBef>
                <a:spcPts val="300"/>
              </a:spcBef>
              <a:spcAft>
                <a:spcPts val="600"/>
              </a:spcAft>
              <a:buClr>
                <a:srgbClr val="EFEFEF"/>
              </a:buClr>
            </a:pPr>
            <a:r>
              <a:rPr lang="en-US" sz="1600" b="1" dirty="0">
                <a:solidFill>
                  <a:srgbClr val="EFEFEF"/>
                </a:solidFill>
                <a:cs typeface="Segoe UI" pitchFamily="34" charset="0"/>
              </a:rPr>
              <a:t>Dynamic Storage</a:t>
            </a:r>
          </a:p>
          <a:p>
            <a:pPr marL="285664" lvl="1" indent="-285664" defTabSz="462255">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VMs have UEFI firmware with support</a:t>
            </a:r>
            <a:br>
              <a:rPr lang="en-US" sz="1600" dirty="0">
                <a:solidFill>
                  <a:srgbClr val="EFEFEF"/>
                </a:solidFill>
                <a:cs typeface="Segoe UI" pitchFamily="34" charset="0"/>
              </a:rPr>
            </a:br>
            <a:r>
              <a:rPr lang="en-US" sz="1600" dirty="0">
                <a:solidFill>
                  <a:srgbClr val="EFEFEF"/>
                </a:solidFill>
                <a:cs typeface="Segoe UI" pitchFamily="34" charset="0"/>
              </a:rPr>
              <a:t>for GPT partitioned OS boot disks &gt;2TB</a:t>
            </a:r>
          </a:p>
          <a:p>
            <a:pPr marL="285664" lvl="1" indent="-285664" defTabSz="462255">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Faster Boot from Virtual SCSI with Online</a:t>
            </a:r>
            <a:br>
              <a:rPr lang="en-US" sz="1600" dirty="0">
                <a:solidFill>
                  <a:srgbClr val="EFEFEF"/>
                </a:solidFill>
                <a:cs typeface="Segoe UI" pitchFamily="34" charset="0"/>
              </a:rPr>
            </a:br>
            <a:r>
              <a:rPr lang="en-US" sz="1600" dirty="0">
                <a:solidFill>
                  <a:srgbClr val="EFEFEF"/>
                </a:solidFill>
                <a:cs typeface="Segoe UI" pitchFamily="34" charset="0"/>
              </a:rPr>
              <a:t>Resize &amp; increased performance</a:t>
            </a:r>
          </a:p>
          <a:p>
            <a:pPr marL="0" lvl="1" defTabSz="462255">
              <a:lnSpc>
                <a:spcPct val="90000"/>
              </a:lnSpc>
              <a:spcBef>
                <a:spcPts val="300"/>
              </a:spcBef>
              <a:spcAft>
                <a:spcPts val="600"/>
              </a:spcAft>
              <a:buClr>
                <a:srgbClr val="EFEFEF"/>
              </a:buClr>
            </a:pPr>
            <a:r>
              <a:rPr lang="en-US" sz="1600" b="1" dirty="0">
                <a:solidFill>
                  <a:srgbClr val="EFEFEF"/>
                </a:solidFill>
                <a:cs typeface="Segoe UI" pitchFamily="34" charset="0"/>
              </a:rPr>
              <a:t>Security</a:t>
            </a:r>
          </a:p>
          <a:p>
            <a:pPr marL="285664" lvl="1" indent="-285664" defTabSz="462255">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Removal of emulated devices reduces attack surface</a:t>
            </a:r>
          </a:p>
          <a:p>
            <a:pPr marL="285664" lvl="1" indent="-285664" defTabSz="462255">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VM UEFI firmware supports Secure Boot</a:t>
            </a:r>
          </a:p>
        </p:txBody>
      </p:sp>
      <p:sp>
        <p:nvSpPr>
          <p:cNvPr id="8" name="Rectangle 7"/>
          <p:cNvSpPr/>
          <p:nvPr/>
        </p:nvSpPr>
        <p:spPr>
          <a:xfrm>
            <a:off x="520701" y="1237743"/>
            <a:ext cx="4293316" cy="990341"/>
          </a:xfrm>
          <a:prstGeom prst="rect">
            <a:avLst/>
          </a:prstGeom>
          <a:solidFill>
            <a:srgbClr val="002050"/>
          </a:solidFill>
          <a:ln w="57150" cmpd="sng">
            <a:solidFill>
              <a:srgbClr val="FFFFFF"/>
            </a:solidFill>
          </a:ln>
        </p:spPr>
        <p:txBody>
          <a:bodyPr wrap="square" lIns="182832" tIns="91416" rIns="182832" bIns="91416" anchor="ctr">
            <a:noAutofit/>
          </a:bodyPr>
          <a:lstStyle/>
          <a:p>
            <a:pPr>
              <a:spcBef>
                <a:spcPct val="75000"/>
              </a:spcBef>
              <a:buClr>
                <a:srgbClr val="002050"/>
              </a:buClr>
            </a:pPr>
            <a:r>
              <a:rPr lang="en-US" sz="2399" dirty="0">
                <a:solidFill>
                  <a:srgbClr val="FFFFFF"/>
                </a:solidFill>
                <a:latin typeface="Segoe UI Light"/>
              </a:rPr>
              <a:t>VMs built on Optimized, Software-Based Devices</a:t>
            </a:r>
            <a:endParaRPr lang="en-US" sz="2399" dirty="0">
              <a:solidFill>
                <a:srgbClr val="FFFFFF"/>
              </a:solidFill>
            </a:endParaRPr>
          </a:p>
        </p:txBody>
      </p:sp>
      <p:sp>
        <p:nvSpPr>
          <p:cNvPr id="20" name="TextBox 19"/>
          <p:cNvSpPr txBox="1"/>
          <p:nvPr/>
        </p:nvSpPr>
        <p:spPr>
          <a:xfrm>
            <a:off x="5647756" y="4656156"/>
            <a:ext cx="1570846" cy="498468"/>
          </a:xfrm>
          <a:prstGeom prst="rect">
            <a:avLst/>
          </a:prstGeom>
          <a:noFill/>
        </p:spPr>
        <p:txBody>
          <a:bodyPr wrap="square" lIns="0" tIns="0" rIns="0" bIns="0" rtlCol="0">
            <a:spAutoFit/>
          </a:bodyPr>
          <a:lstStyle/>
          <a:p>
            <a:pPr algn="ctr">
              <a:lnSpc>
                <a:spcPct val="90000"/>
              </a:lnSpc>
            </a:pPr>
            <a:r>
              <a:rPr lang="en-GB" sz="1799" spc="-50" dirty="0">
                <a:gradFill>
                  <a:gsLst>
                    <a:gs pos="2917">
                      <a:srgbClr val="505050"/>
                    </a:gs>
                    <a:gs pos="30000">
                      <a:srgbClr val="505050"/>
                    </a:gs>
                  </a:gsLst>
                  <a:lin ang="5400000" scaled="0"/>
                </a:gradFill>
              </a:rPr>
              <a:t>Generation 2 Virtual Machine</a:t>
            </a:r>
          </a:p>
        </p:txBody>
      </p:sp>
      <p:pic>
        <p:nvPicPr>
          <p:cNvPr id="21" name="Picture 5"/>
          <p:cNvPicPr>
            <a:picLocks noChangeAspect="1" noChangeArrowheads="1"/>
          </p:cNvPicPr>
          <p:nvPr/>
        </p:nvPicPr>
        <p:blipFill>
          <a:blip r:embed="rId3" cstate="email">
            <a:lum bright="-54000"/>
            <a:extLst>
              <a:ext uri="{28A0092B-C50C-407E-A947-70E740481C1C}">
                <a14:useLocalDpi xmlns:a14="http://schemas.microsoft.com/office/drawing/2010/main"/>
              </a:ext>
            </a:extLst>
          </a:blip>
          <a:srcRect/>
          <a:stretch>
            <a:fillRect/>
          </a:stretch>
        </p:blipFill>
        <p:spPr bwMode="auto">
          <a:xfrm>
            <a:off x="5874186" y="2924981"/>
            <a:ext cx="1146991" cy="1607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Right Brace 69"/>
          <p:cNvSpPr/>
          <p:nvPr/>
        </p:nvSpPr>
        <p:spPr>
          <a:xfrm>
            <a:off x="7311304" y="2959572"/>
            <a:ext cx="725524" cy="2176880"/>
          </a:xfrm>
          <a:prstGeom prst="rightBrac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dirty="0">
              <a:solidFill>
                <a:srgbClr val="505050"/>
              </a:solidFill>
            </a:endParaRPr>
          </a:p>
        </p:txBody>
      </p:sp>
      <p:grpSp>
        <p:nvGrpSpPr>
          <p:cNvPr id="82" name="Group 81"/>
          <p:cNvGrpSpPr/>
          <p:nvPr/>
        </p:nvGrpSpPr>
        <p:grpSpPr>
          <a:xfrm>
            <a:off x="8036828" y="1257440"/>
            <a:ext cx="3667815" cy="2790572"/>
            <a:chOff x="8037333" y="1256874"/>
            <a:chExt cx="3668770" cy="2791299"/>
          </a:xfrm>
        </p:grpSpPr>
        <p:cxnSp>
          <p:nvCxnSpPr>
            <p:cNvPr id="71" name="Straight Connector 70"/>
            <p:cNvCxnSpPr>
              <a:stCxn id="70" idx="1"/>
              <a:endCxn id="16" idx="53"/>
            </p:cNvCxnSpPr>
            <p:nvPr/>
          </p:nvCxnSpPr>
          <p:spPr>
            <a:xfrm flipV="1">
              <a:off x="8037333" y="2451879"/>
              <a:ext cx="644658" cy="159629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261126" y="1602001"/>
              <a:ext cx="1444977" cy="498598"/>
            </a:xfrm>
            <a:prstGeom prst="rect">
              <a:avLst/>
            </a:prstGeom>
            <a:noFill/>
          </p:spPr>
          <p:txBody>
            <a:bodyPr wrap="square" lIns="0" tIns="0" rIns="0" bIns="0" rtlCol="0">
              <a:spAutoFit/>
            </a:bodyPr>
            <a:lstStyle/>
            <a:p>
              <a:pPr algn="ctr">
                <a:lnSpc>
                  <a:spcPct val="90000"/>
                </a:lnSpc>
              </a:pPr>
              <a:r>
                <a:rPr lang="en-GB" sz="1799" spc="-50" dirty="0">
                  <a:gradFill>
                    <a:gsLst>
                      <a:gs pos="2917">
                        <a:srgbClr val="505050"/>
                      </a:gs>
                      <a:gs pos="30000">
                        <a:srgbClr val="505050"/>
                      </a:gs>
                    </a:gsLst>
                    <a:lin ang="5400000" scaled="0"/>
                  </a:gradFill>
                </a:rPr>
                <a:t>Synthetic NIC PXE Boot</a:t>
              </a:r>
            </a:p>
          </p:txBody>
        </p:sp>
        <p:sp>
          <p:nvSpPr>
            <p:cNvPr id="16" name="Freeform 78"/>
            <p:cNvSpPr>
              <a:spLocks noEditPoints="1"/>
            </p:cNvSpPr>
            <p:nvPr/>
          </p:nvSpPr>
          <p:spPr bwMode="black">
            <a:xfrm>
              <a:off x="8665719" y="1256874"/>
              <a:ext cx="1433806" cy="1195005"/>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chemeClr val="accent1"/>
            </a:solidFill>
            <a:ln>
              <a:noFill/>
            </a:ln>
          </p:spPr>
          <p:txBody>
            <a:bodyPr vert="horz" wrap="square" lIns="82284" tIns="41142" rIns="82284" bIns="41142" numCol="1" anchor="t" anchorCtr="0" compatLnSpc="1">
              <a:prstTxWarp prst="textNoShape">
                <a:avLst/>
              </a:prstTxWarp>
            </a:bodyPr>
            <a:lstStyle/>
            <a:p>
              <a:endParaRPr lang="en-US" sz="1600" dirty="0">
                <a:solidFill>
                  <a:srgbClr val="505050"/>
                </a:solidFill>
              </a:endParaRPr>
            </a:p>
          </p:txBody>
        </p:sp>
      </p:grpSp>
      <p:grpSp>
        <p:nvGrpSpPr>
          <p:cNvPr id="83" name="Group 82"/>
          <p:cNvGrpSpPr/>
          <p:nvPr/>
        </p:nvGrpSpPr>
        <p:grpSpPr>
          <a:xfrm>
            <a:off x="8036829" y="2970528"/>
            <a:ext cx="3388183" cy="1077484"/>
            <a:chOff x="8037333" y="2970408"/>
            <a:chExt cx="3389066" cy="1077765"/>
          </a:xfrm>
        </p:grpSpPr>
        <p:cxnSp>
          <p:nvCxnSpPr>
            <p:cNvPr id="73" name="Straight Connector 72"/>
            <p:cNvCxnSpPr>
              <a:stCxn id="70" idx="1"/>
              <a:endCxn id="11" idx="2"/>
            </p:cNvCxnSpPr>
            <p:nvPr/>
          </p:nvCxnSpPr>
          <p:spPr>
            <a:xfrm flipV="1">
              <a:off x="8037333" y="3364961"/>
              <a:ext cx="978552" cy="68321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9015885" y="2970408"/>
              <a:ext cx="758774" cy="789106"/>
              <a:chOff x="5760720" y="3920286"/>
              <a:chExt cx="1185878" cy="1230834"/>
            </a:xfrm>
          </p:grpSpPr>
          <p:sp>
            <p:nvSpPr>
              <p:cNvPr id="11" name="Oval 10"/>
              <p:cNvSpPr/>
              <p:nvPr/>
            </p:nvSpPr>
            <p:spPr bwMode="auto">
              <a:xfrm>
                <a:off x="5760720" y="3920286"/>
                <a:ext cx="1185878" cy="1230834"/>
              </a:xfrm>
              <a:prstGeom prst="ellipse">
                <a:avLst/>
              </a:prstGeom>
              <a:solidFill>
                <a:schemeClr val="bg2"/>
              </a:solidFill>
              <a:ln w="3810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25" fontAlgn="base">
                  <a:lnSpc>
                    <a:spcPct val="90000"/>
                  </a:lnSpc>
                  <a:spcBef>
                    <a:spcPct val="0"/>
                  </a:spcBef>
                  <a:spcAft>
                    <a:spcPct val="0"/>
                  </a:spcAft>
                </a:pPr>
                <a:endParaRPr lang="en-GB" sz="1999" spc="-50" dirty="0">
                  <a:gradFill>
                    <a:gsLst>
                      <a:gs pos="0">
                        <a:srgbClr val="EFEFEF"/>
                      </a:gs>
                      <a:gs pos="100000">
                        <a:srgbClr val="EFEFEF"/>
                      </a:gs>
                    </a:gsLst>
                    <a:lin ang="5400000" scaled="0"/>
                  </a:gradFill>
                </a:endParaRPr>
              </a:p>
            </p:txBody>
          </p:sp>
          <p:sp>
            <p:nvSpPr>
              <p:cNvPr id="13" name="Flowchart: Manual Operation 12"/>
              <p:cNvSpPr/>
              <p:nvPr/>
            </p:nvSpPr>
            <p:spPr bwMode="auto">
              <a:xfrm>
                <a:off x="6191195" y="3952999"/>
                <a:ext cx="335278" cy="502252"/>
              </a:xfrm>
              <a:prstGeom prst="flowChartManualOperatio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25" fontAlgn="base">
                  <a:lnSpc>
                    <a:spcPct val="90000"/>
                  </a:lnSpc>
                  <a:spcBef>
                    <a:spcPct val="0"/>
                  </a:spcBef>
                  <a:spcAft>
                    <a:spcPct val="0"/>
                  </a:spcAft>
                </a:pPr>
                <a:endParaRPr lang="en-GB" sz="1999" spc="-50" dirty="0">
                  <a:solidFill>
                    <a:srgbClr val="505050"/>
                  </a:solidFill>
                </a:endParaRPr>
              </a:p>
            </p:txBody>
          </p:sp>
          <p:sp>
            <p:nvSpPr>
              <p:cNvPr id="12" name="Oval 11"/>
              <p:cNvSpPr/>
              <p:nvPr/>
            </p:nvSpPr>
            <p:spPr bwMode="auto">
              <a:xfrm>
                <a:off x="6186019" y="4390923"/>
                <a:ext cx="335280" cy="289560"/>
              </a:xfrm>
              <a:prstGeom prst="ellipse">
                <a:avLst/>
              </a:prstGeom>
              <a:solidFill>
                <a:srgbClr val="FFFFFF"/>
              </a:solidFill>
              <a:ln>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25" fontAlgn="base">
                  <a:lnSpc>
                    <a:spcPct val="90000"/>
                  </a:lnSpc>
                  <a:spcBef>
                    <a:spcPct val="0"/>
                  </a:spcBef>
                  <a:spcAft>
                    <a:spcPct val="0"/>
                  </a:spcAft>
                </a:pPr>
                <a:endParaRPr lang="en-GB" sz="1999" spc="-50" dirty="0">
                  <a:gradFill>
                    <a:gsLst>
                      <a:gs pos="0">
                        <a:srgbClr val="EFEFEF"/>
                      </a:gs>
                      <a:gs pos="100000">
                        <a:srgbClr val="EFEFEF"/>
                      </a:gs>
                    </a:gsLst>
                    <a:lin ang="5400000" scaled="0"/>
                  </a:gradFill>
                </a:endParaRPr>
              </a:p>
            </p:txBody>
          </p:sp>
        </p:grpSp>
        <p:sp>
          <p:nvSpPr>
            <p:cNvPr id="17" name="TextBox 16"/>
            <p:cNvSpPr txBox="1"/>
            <p:nvPr/>
          </p:nvSpPr>
          <p:spPr>
            <a:xfrm>
              <a:off x="10423210" y="3004081"/>
              <a:ext cx="1003189" cy="747897"/>
            </a:xfrm>
            <a:prstGeom prst="rect">
              <a:avLst/>
            </a:prstGeom>
            <a:noFill/>
          </p:spPr>
          <p:txBody>
            <a:bodyPr wrap="square" lIns="0" tIns="0" rIns="0" bIns="0" rtlCol="0">
              <a:spAutoFit/>
            </a:bodyPr>
            <a:lstStyle/>
            <a:p>
              <a:pPr algn="ctr">
                <a:lnSpc>
                  <a:spcPct val="90000"/>
                </a:lnSpc>
              </a:pPr>
              <a:r>
                <a:rPr lang="en-GB" sz="1799" spc="-50" dirty="0">
                  <a:gradFill>
                    <a:gsLst>
                      <a:gs pos="2917">
                        <a:srgbClr val="505050"/>
                      </a:gs>
                      <a:gs pos="30000">
                        <a:srgbClr val="505050"/>
                      </a:gs>
                    </a:gsLst>
                    <a:lin ang="5400000" scaled="0"/>
                  </a:gradFill>
                </a:rPr>
                <a:t>Hot-Add CD/DVD Drive</a:t>
              </a:r>
            </a:p>
          </p:txBody>
        </p:sp>
      </p:grpSp>
      <p:grpSp>
        <p:nvGrpSpPr>
          <p:cNvPr id="85" name="Group 84"/>
          <p:cNvGrpSpPr/>
          <p:nvPr/>
        </p:nvGrpSpPr>
        <p:grpSpPr>
          <a:xfrm>
            <a:off x="8036829" y="4048012"/>
            <a:ext cx="3768405" cy="2280728"/>
            <a:chOff x="8037333" y="4048173"/>
            <a:chExt cx="3769387" cy="2281322"/>
          </a:xfrm>
        </p:grpSpPr>
        <p:cxnSp>
          <p:nvCxnSpPr>
            <p:cNvPr id="72" name="Straight Connector 71"/>
            <p:cNvCxnSpPr>
              <a:stCxn id="70" idx="1"/>
              <a:endCxn id="69" idx="16"/>
            </p:cNvCxnSpPr>
            <p:nvPr/>
          </p:nvCxnSpPr>
          <p:spPr>
            <a:xfrm>
              <a:off x="8037333" y="4048173"/>
              <a:ext cx="922898" cy="172430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160510" y="5632736"/>
              <a:ext cx="1646210" cy="498598"/>
            </a:xfrm>
            <a:prstGeom prst="rect">
              <a:avLst/>
            </a:prstGeom>
            <a:noFill/>
          </p:spPr>
          <p:txBody>
            <a:bodyPr wrap="square" lIns="0" tIns="0" rIns="0" bIns="0" rtlCol="0">
              <a:spAutoFit/>
            </a:bodyPr>
            <a:lstStyle/>
            <a:p>
              <a:pPr algn="ctr">
                <a:lnSpc>
                  <a:spcPct val="90000"/>
                </a:lnSpc>
              </a:pPr>
              <a:r>
                <a:rPr lang="en-GB" sz="1799" spc="-50" dirty="0">
                  <a:gradFill>
                    <a:gsLst>
                      <a:gs pos="2917">
                        <a:srgbClr val="505050"/>
                      </a:gs>
                      <a:gs pos="30000">
                        <a:srgbClr val="505050"/>
                      </a:gs>
                    </a:gsLst>
                    <a:lin ang="5400000" scaled="0"/>
                  </a:gradFill>
                </a:rPr>
                <a:t>UEFI Firmware with Secure Boot</a:t>
              </a:r>
            </a:p>
          </p:txBody>
        </p:sp>
        <p:grpSp>
          <p:nvGrpSpPr>
            <p:cNvPr id="22" name="Group 21"/>
            <p:cNvGrpSpPr/>
            <p:nvPr/>
          </p:nvGrpSpPr>
          <p:grpSpPr bwMode="black">
            <a:xfrm>
              <a:off x="8879100" y="5455616"/>
              <a:ext cx="1006944" cy="873879"/>
              <a:chOff x="7010400" y="2133600"/>
              <a:chExt cx="1379538" cy="1065213"/>
            </a:xfrm>
            <a:solidFill>
              <a:schemeClr val="accent1"/>
            </a:solidFill>
          </p:grpSpPr>
          <p:sp>
            <p:nvSpPr>
              <p:cNvPr id="23"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24"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25"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26"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27"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28"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29"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30"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31"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32"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33"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34"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35"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36"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37"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38"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39"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40"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41"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42"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43"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44"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45"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46"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47"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48"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49"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50"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51"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52"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53"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54"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55"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56"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57"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58"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59"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60"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61"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62"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63"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64"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65"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66"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67"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68"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sp>
            <p:nvSpPr>
              <p:cNvPr id="69" name="Freeform 207"/>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600" dirty="0">
                  <a:solidFill>
                    <a:srgbClr val="505050"/>
                  </a:solidFill>
                </a:endParaRPr>
              </a:p>
            </p:txBody>
          </p:sp>
        </p:grpSp>
        <p:pic>
          <p:nvPicPr>
            <p:cNvPr id="75" name="Picture 4"/>
            <p:cNvPicPr>
              <a:picLocks noChangeAspect="1" noChangeArrowheads="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9707977" y="5838448"/>
              <a:ext cx="274930" cy="375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4" name="Group 83"/>
          <p:cNvGrpSpPr/>
          <p:nvPr/>
        </p:nvGrpSpPr>
        <p:grpSpPr>
          <a:xfrm>
            <a:off x="8036828" y="4048013"/>
            <a:ext cx="3559245" cy="775811"/>
            <a:chOff x="8037333" y="4048173"/>
            <a:chExt cx="3560172" cy="776013"/>
          </a:xfrm>
        </p:grpSpPr>
        <p:sp>
          <p:nvSpPr>
            <p:cNvPr id="18" name="TextBox 17"/>
            <p:cNvSpPr txBox="1"/>
            <p:nvPr/>
          </p:nvSpPr>
          <p:spPr>
            <a:xfrm>
              <a:off x="10369726" y="4268569"/>
              <a:ext cx="1227779" cy="498598"/>
            </a:xfrm>
            <a:prstGeom prst="rect">
              <a:avLst/>
            </a:prstGeom>
            <a:noFill/>
          </p:spPr>
          <p:txBody>
            <a:bodyPr wrap="square" lIns="0" tIns="0" rIns="0" bIns="0" rtlCol="0">
              <a:spAutoFit/>
            </a:bodyPr>
            <a:lstStyle/>
            <a:p>
              <a:pPr algn="ctr">
                <a:lnSpc>
                  <a:spcPct val="90000"/>
                </a:lnSpc>
              </a:pPr>
              <a:r>
                <a:rPr lang="en-GB" sz="1799" spc="-50" dirty="0">
                  <a:gradFill>
                    <a:gsLst>
                      <a:gs pos="2917">
                        <a:srgbClr val="505050"/>
                      </a:gs>
                      <a:gs pos="30000">
                        <a:srgbClr val="505050"/>
                      </a:gs>
                    </a:gsLst>
                    <a:lin ang="5400000" scaled="0"/>
                  </a:gradFill>
                </a:rPr>
                <a:t>Boot From</a:t>
              </a:r>
              <a:br>
                <a:rPr lang="en-GB" sz="1799" spc="-50" dirty="0">
                  <a:gradFill>
                    <a:gsLst>
                      <a:gs pos="2917">
                        <a:srgbClr val="505050"/>
                      </a:gs>
                      <a:gs pos="30000">
                        <a:srgbClr val="505050"/>
                      </a:gs>
                    </a:gsLst>
                    <a:lin ang="5400000" scaled="0"/>
                  </a:gradFill>
                </a:rPr>
              </a:br>
              <a:r>
                <a:rPr lang="en-GB" sz="1799" spc="-50" dirty="0">
                  <a:gradFill>
                    <a:gsLst>
                      <a:gs pos="2917">
                        <a:srgbClr val="505050"/>
                      </a:gs>
                      <a:gs pos="30000">
                        <a:srgbClr val="505050"/>
                      </a:gs>
                    </a:gsLst>
                    <a:lin ang="5400000" scaled="0"/>
                  </a:gradFill>
                </a:rPr>
                <a:t>Virtual SCSI</a:t>
              </a:r>
            </a:p>
          </p:txBody>
        </p:sp>
        <p:cxnSp>
          <p:nvCxnSpPr>
            <p:cNvPr id="74" name="Straight Connector 73"/>
            <p:cNvCxnSpPr>
              <a:stCxn id="70" idx="1"/>
              <a:endCxn id="14" idx="17"/>
            </p:cNvCxnSpPr>
            <p:nvPr/>
          </p:nvCxnSpPr>
          <p:spPr>
            <a:xfrm>
              <a:off x="8037333" y="4048173"/>
              <a:ext cx="860561" cy="657167"/>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Freeform 469"/>
            <p:cNvSpPr>
              <a:spLocks noEditPoints="1"/>
            </p:cNvSpPr>
            <p:nvPr/>
          </p:nvSpPr>
          <p:spPr bwMode="auto">
            <a:xfrm>
              <a:off x="8839898" y="4414024"/>
              <a:ext cx="1136249" cy="410162"/>
            </a:xfrm>
            <a:custGeom>
              <a:avLst/>
              <a:gdLst>
                <a:gd name="T0" fmla="*/ 958 w 960"/>
                <a:gd name="T1" fmla="*/ 34 h 283"/>
                <a:gd name="T2" fmla="*/ 402 w 960"/>
                <a:gd name="T3" fmla="*/ 0 h 283"/>
                <a:gd name="T4" fmla="*/ 0 w 960"/>
                <a:gd name="T5" fmla="*/ 132 h 283"/>
                <a:gd name="T6" fmla="*/ 2 w 960"/>
                <a:gd name="T7" fmla="*/ 234 h 283"/>
                <a:gd name="T8" fmla="*/ 603 w 960"/>
                <a:gd name="T9" fmla="*/ 283 h 283"/>
                <a:gd name="T10" fmla="*/ 960 w 960"/>
                <a:gd name="T11" fmla="*/ 136 h 283"/>
                <a:gd name="T12" fmla="*/ 958 w 960"/>
                <a:gd name="T13" fmla="*/ 34 h 283"/>
                <a:gd name="T14" fmla="*/ 20 w 960"/>
                <a:gd name="T15" fmla="*/ 217 h 283"/>
                <a:gd name="T16" fmla="*/ 19 w 960"/>
                <a:gd name="T17" fmla="*/ 153 h 283"/>
                <a:gd name="T18" fmla="*/ 583 w 960"/>
                <a:gd name="T19" fmla="*/ 199 h 283"/>
                <a:gd name="T20" fmla="*/ 583 w 960"/>
                <a:gd name="T21" fmla="*/ 263 h 283"/>
                <a:gd name="T22" fmla="*/ 20 w 960"/>
                <a:gd name="T23" fmla="*/ 217 h 283"/>
                <a:gd name="T24" fmla="*/ 373 w 960"/>
                <a:gd name="T25" fmla="*/ 200 h 283"/>
                <a:gd name="T26" fmla="*/ 374 w 960"/>
                <a:gd name="T27" fmla="*/ 227 h 283"/>
                <a:gd name="T28" fmla="*/ 565 w 960"/>
                <a:gd name="T29" fmla="*/ 242 h 283"/>
                <a:gd name="T30" fmla="*/ 564 w 960"/>
                <a:gd name="T31" fmla="*/ 216 h 283"/>
                <a:gd name="T32" fmla="*/ 373 w 960"/>
                <a:gd name="T33" fmla="*/ 200 h 283"/>
                <a:gd name="T34" fmla="*/ 49 w 960"/>
                <a:gd name="T35" fmla="*/ 201 h 283"/>
                <a:gd name="T36" fmla="*/ 59 w 960"/>
                <a:gd name="T37" fmla="*/ 202 h 283"/>
                <a:gd name="T38" fmla="*/ 59 w 960"/>
                <a:gd name="T39" fmla="*/ 175 h 283"/>
                <a:gd name="T40" fmla="*/ 49 w 960"/>
                <a:gd name="T41" fmla="*/ 174 h 283"/>
                <a:gd name="T42" fmla="*/ 49 w 960"/>
                <a:gd name="T43" fmla="*/ 201 h 283"/>
                <a:gd name="T44" fmla="*/ 69 w 960"/>
                <a:gd name="T45" fmla="*/ 202 h 283"/>
                <a:gd name="T46" fmla="*/ 79 w 960"/>
                <a:gd name="T47" fmla="*/ 203 h 283"/>
                <a:gd name="T48" fmla="*/ 79 w 960"/>
                <a:gd name="T49" fmla="*/ 176 h 283"/>
                <a:gd name="T50" fmla="*/ 69 w 960"/>
                <a:gd name="T51" fmla="*/ 176 h 283"/>
                <a:gd name="T52" fmla="*/ 69 w 960"/>
                <a:gd name="T53" fmla="*/ 202 h 283"/>
                <a:gd name="T54" fmla="*/ 172 w 960"/>
                <a:gd name="T55" fmla="*/ 210 h 283"/>
                <a:gd name="T56" fmla="*/ 183 w 960"/>
                <a:gd name="T57" fmla="*/ 211 h 283"/>
                <a:gd name="T58" fmla="*/ 183 w 960"/>
                <a:gd name="T59" fmla="*/ 185 h 283"/>
                <a:gd name="T60" fmla="*/ 172 w 960"/>
                <a:gd name="T61" fmla="*/ 184 h 283"/>
                <a:gd name="T62" fmla="*/ 172 w 960"/>
                <a:gd name="T63" fmla="*/ 210 h 283"/>
                <a:gd name="T64" fmla="*/ 192 w 960"/>
                <a:gd name="T65" fmla="*/ 212 h 283"/>
                <a:gd name="T66" fmla="*/ 203 w 960"/>
                <a:gd name="T67" fmla="*/ 213 h 283"/>
                <a:gd name="T68" fmla="*/ 203 w 960"/>
                <a:gd name="T69" fmla="*/ 187 h 283"/>
                <a:gd name="T70" fmla="*/ 192 w 960"/>
                <a:gd name="T71" fmla="*/ 185 h 283"/>
                <a:gd name="T72" fmla="*/ 192 w 960"/>
                <a:gd name="T73" fmla="*/ 212 h 283"/>
                <a:gd name="T74" fmla="*/ 90 w 960"/>
                <a:gd name="T75" fmla="*/ 204 h 283"/>
                <a:gd name="T76" fmla="*/ 100 w 960"/>
                <a:gd name="T77" fmla="*/ 205 h 283"/>
                <a:gd name="T78" fmla="*/ 100 w 960"/>
                <a:gd name="T79" fmla="*/ 178 h 283"/>
                <a:gd name="T80" fmla="*/ 90 w 960"/>
                <a:gd name="T81" fmla="*/ 177 h 283"/>
                <a:gd name="T82" fmla="*/ 90 w 960"/>
                <a:gd name="T83" fmla="*/ 204 h 283"/>
                <a:gd name="T84" fmla="*/ 110 w 960"/>
                <a:gd name="T85" fmla="*/ 205 h 283"/>
                <a:gd name="T86" fmla="*/ 121 w 960"/>
                <a:gd name="T87" fmla="*/ 207 h 283"/>
                <a:gd name="T88" fmla="*/ 121 w 960"/>
                <a:gd name="T89" fmla="*/ 180 h 283"/>
                <a:gd name="T90" fmla="*/ 110 w 960"/>
                <a:gd name="T91" fmla="*/ 179 h 283"/>
                <a:gd name="T92" fmla="*/ 110 w 960"/>
                <a:gd name="T93" fmla="*/ 205 h 283"/>
                <a:gd name="T94" fmla="*/ 131 w 960"/>
                <a:gd name="T95" fmla="*/ 207 h 283"/>
                <a:gd name="T96" fmla="*/ 141 w 960"/>
                <a:gd name="T97" fmla="*/ 208 h 283"/>
                <a:gd name="T98" fmla="*/ 141 w 960"/>
                <a:gd name="T99" fmla="*/ 182 h 283"/>
                <a:gd name="T100" fmla="*/ 131 w 960"/>
                <a:gd name="T101" fmla="*/ 181 h 283"/>
                <a:gd name="T102" fmla="*/ 131 w 960"/>
                <a:gd name="T103" fmla="*/ 207 h 283"/>
                <a:gd name="T104" fmla="*/ 152 w 960"/>
                <a:gd name="T105" fmla="*/ 209 h 283"/>
                <a:gd name="T106" fmla="*/ 162 w 960"/>
                <a:gd name="T107" fmla="*/ 210 h 283"/>
                <a:gd name="T108" fmla="*/ 162 w 960"/>
                <a:gd name="T109" fmla="*/ 183 h 283"/>
                <a:gd name="T110" fmla="*/ 152 w 960"/>
                <a:gd name="T111" fmla="*/ 182 h 283"/>
                <a:gd name="T112" fmla="*/ 152 w 960"/>
                <a:gd name="T113" fmla="*/ 20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0" h="283">
                  <a:moveTo>
                    <a:pt x="958" y="34"/>
                  </a:moveTo>
                  <a:lnTo>
                    <a:pt x="402" y="0"/>
                  </a:lnTo>
                  <a:lnTo>
                    <a:pt x="0" y="132"/>
                  </a:lnTo>
                  <a:lnTo>
                    <a:pt x="2" y="234"/>
                  </a:lnTo>
                  <a:lnTo>
                    <a:pt x="603" y="283"/>
                  </a:lnTo>
                  <a:lnTo>
                    <a:pt x="960" y="136"/>
                  </a:lnTo>
                  <a:lnTo>
                    <a:pt x="958" y="34"/>
                  </a:lnTo>
                  <a:close/>
                  <a:moveTo>
                    <a:pt x="20" y="217"/>
                  </a:moveTo>
                  <a:lnTo>
                    <a:pt x="19" y="153"/>
                  </a:lnTo>
                  <a:lnTo>
                    <a:pt x="583" y="199"/>
                  </a:lnTo>
                  <a:lnTo>
                    <a:pt x="583" y="263"/>
                  </a:lnTo>
                  <a:lnTo>
                    <a:pt x="20" y="217"/>
                  </a:lnTo>
                  <a:close/>
                  <a:moveTo>
                    <a:pt x="373" y="200"/>
                  </a:moveTo>
                  <a:lnTo>
                    <a:pt x="374" y="227"/>
                  </a:lnTo>
                  <a:lnTo>
                    <a:pt x="565" y="242"/>
                  </a:lnTo>
                  <a:lnTo>
                    <a:pt x="564" y="216"/>
                  </a:lnTo>
                  <a:lnTo>
                    <a:pt x="373" y="200"/>
                  </a:lnTo>
                  <a:close/>
                  <a:moveTo>
                    <a:pt x="49" y="201"/>
                  </a:moveTo>
                  <a:lnTo>
                    <a:pt x="59" y="202"/>
                  </a:lnTo>
                  <a:lnTo>
                    <a:pt x="59" y="175"/>
                  </a:lnTo>
                  <a:lnTo>
                    <a:pt x="49" y="174"/>
                  </a:lnTo>
                  <a:lnTo>
                    <a:pt x="49" y="201"/>
                  </a:lnTo>
                  <a:close/>
                  <a:moveTo>
                    <a:pt x="69" y="202"/>
                  </a:moveTo>
                  <a:lnTo>
                    <a:pt x="79" y="203"/>
                  </a:lnTo>
                  <a:lnTo>
                    <a:pt x="79" y="176"/>
                  </a:lnTo>
                  <a:lnTo>
                    <a:pt x="69" y="176"/>
                  </a:lnTo>
                  <a:lnTo>
                    <a:pt x="69" y="202"/>
                  </a:lnTo>
                  <a:close/>
                  <a:moveTo>
                    <a:pt x="172" y="210"/>
                  </a:moveTo>
                  <a:lnTo>
                    <a:pt x="183" y="211"/>
                  </a:lnTo>
                  <a:lnTo>
                    <a:pt x="183" y="185"/>
                  </a:lnTo>
                  <a:lnTo>
                    <a:pt x="172" y="184"/>
                  </a:lnTo>
                  <a:lnTo>
                    <a:pt x="172" y="210"/>
                  </a:lnTo>
                  <a:close/>
                  <a:moveTo>
                    <a:pt x="192" y="212"/>
                  </a:moveTo>
                  <a:lnTo>
                    <a:pt x="203" y="213"/>
                  </a:lnTo>
                  <a:lnTo>
                    <a:pt x="203" y="187"/>
                  </a:lnTo>
                  <a:lnTo>
                    <a:pt x="192" y="185"/>
                  </a:lnTo>
                  <a:lnTo>
                    <a:pt x="192" y="212"/>
                  </a:lnTo>
                  <a:close/>
                  <a:moveTo>
                    <a:pt x="90" y="204"/>
                  </a:moveTo>
                  <a:lnTo>
                    <a:pt x="100" y="205"/>
                  </a:lnTo>
                  <a:lnTo>
                    <a:pt x="100" y="178"/>
                  </a:lnTo>
                  <a:lnTo>
                    <a:pt x="90" y="177"/>
                  </a:lnTo>
                  <a:lnTo>
                    <a:pt x="90" y="204"/>
                  </a:lnTo>
                  <a:close/>
                  <a:moveTo>
                    <a:pt x="110" y="205"/>
                  </a:moveTo>
                  <a:lnTo>
                    <a:pt x="121" y="207"/>
                  </a:lnTo>
                  <a:lnTo>
                    <a:pt x="121" y="180"/>
                  </a:lnTo>
                  <a:lnTo>
                    <a:pt x="110" y="179"/>
                  </a:lnTo>
                  <a:lnTo>
                    <a:pt x="110" y="205"/>
                  </a:lnTo>
                  <a:close/>
                  <a:moveTo>
                    <a:pt x="131" y="207"/>
                  </a:moveTo>
                  <a:lnTo>
                    <a:pt x="141" y="208"/>
                  </a:lnTo>
                  <a:lnTo>
                    <a:pt x="141" y="182"/>
                  </a:lnTo>
                  <a:lnTo>
                    <a:pt x="131" y="181"/>
                  </a:lnTo>
                  <a:lnTo>
                    <a:pt x="131" y="207"/>
                  </a:lnTo>
                  <a:close/>
                  <a:moveTo>
                    <a:pt x="152" y="209"/>
                  </a:moveTo>
                  <a:lnTo>
                    <a:pt x="162" y="210"/>
                  </a:lnTo>
                  <a:lnTo>
                    <a:pt x="162" y="183"/>
                  </a:lnTo>
                  <a:lnTo>
                    <a:pt x="152" y="182"/>
                  </a:lnTo>
                  <a:lnTo>
                    <a:pt x="152" y="209"/>
                  </a:lnTo>
                  <a:close/>
                </a:path>
              </a:pathLst>
            </a:custGeom>
            <a:solidFill>
              <a:schemeClr val="bg1"/>
            </a:solidFill>
            <a:ln w="38100">
              <a:solidFill>
                <a:schemeClr val="tx2"/>
              </a:solidFill>
            </a:ln>
          </p:spPr>
          <p:txBody>
            <a:bodyPr vert="horz" wrap="square" lIns="91416" tIns="45708" rIns="91416" bIns="45708" numCol="1" anchor="t" anchorCtr="0" compatLnSpc="1">
              <a:prstTxWarp prst="textNoShape">
                <a:avLst/>
              </a:prstTxWarp>
            </a:bodyPr>
            <a:lstStyle/>
            <a:p>
              <a:endParaRPr lang="en-US" sz="1799" dirty="0">
                <a:solidFill>
                  <a:srgbClr val="505050"/>
                </a:solidFill>
              </a:endParaRPr>
            </a:p>
          </p:txBody>
        </p:sp>
      </p:grpSp>
    </p:spTree>
    <p:extLst>
      <p:ext uri="{BB962C8B-B14F-4D97-AF65-F5344CB8AC3E}">
        <p14:creationId xmlns:p14="http://schemas.microsoft.com/office/powerpoint/2010/main" val="291336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ight Triangle 35"/>
          <p:cNvSpPr/>
          <p:nvPr/>
        </p:nvSpPr>
        <p:spPr bwMode="auto">
          <a:xfrm flipH="1" flipV="1">
            <a:off x="353767" y="2609129"/>
            <a:ext cx="224109" cy="224109"/>
          </a:xfrm>
          <a:prstGeom prst="rtTriangle">
            <a:avLst/>
          </a:prstGeom>
          <a:solidFill>
            <a:srgbClr val="FFB900"/>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latin typeface="Segoe UI"/>
            </a:endParaRPr>
          </a:p>
        </p:txBody>
      </p:sp>
      <p:sp>
        <p:nvSpPr>
          <p:cNvPr id="39" name="Trapezoid 38"/>
          <p:cNvSpPr/>
          <p:nvPr/>
        </p:nvSpPr>
        <p:spPr bwMode="auto">
          <a:xfrm rot="16200000">
            <a:off x="1396599" y="949450"/>
            <a:ext cx="2855280" cy="4514585"/>
          </a:xfrm>
          <a:prstGeom prst="trapezoid">
            <a:avLst>
              <a:gd name="adj" fmla="val 6088"/>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182880" tIns="45718" rIns="731520" bIns="91440" numCol="1" rtlCol="0" anchor="ctr" anchorCtr="0" compatLnSpc="1">
            <a:prstTxWarp prst="textNoShape">
              <a:avLst/>
            </a:prstTxWarp>
            <a:noAutofit/>
          </a:bodyPr>
          <a:lstStyle/>
          <a:p>
            <a:pPr marL="0" lvl="1" defTabSz="462394">
              <a:lnSpc>
                <a:spcPct val="90000"/>
              </a:lnSpc>
              <a:spcBef>
                <a:spcPct val="30000"/>
              </a:spcBef>
            </a:pPr>
            <a:r>
              <a:rPr lang="en-US" sz="2400" dirty="0">
                <a:solidFill>
                  <a:srgbClr val="EFEFEF"/>
                </a:solidFill>
                <a:latin typeface="Segoe UI Light"/>
                <a:cs typeface="Segoe UI" pitchFamily="34" charset="0"/>
              </a:rPr>
              <a:t>Features</a:t>
            </a:r>
          </a:p>
          <a:p>
            <a:pPr marL="166688" lvl="1" indent="-166688" defTabSz="462394">
              <a:lnSpc>
                <a:spcPct val="90000"/>
              </a:lnSpc>
              <a:spcBef>
                <a:spcPts val="600"/>
              </a:spcBef>
              <a:spcAft>
                <a:spcPts val="300"/>
              </a:spcAft>
              <a:buFont typeface="Arial" pitchFamily="34" charset="0"/>
              <a:buChar char="•"/>
            </a:pPr>
            <a:r>
              <a:rPr lang="en-US" sz="1600" dirty="0">
                <a:solidFill>
                  <a:srgbClr val="FFFFFE"/>
                </a:solidFill>
                <a:cs typeface="Segoe UI" pitchFamily="34" charset="0"/>
              </a:rPr>
              <a:t>Storage capacity up to 64 TBs</a:t>
            </a:r>
          </a:p>
          <a:p>
            <a:pPr marL="166688" lvl="1" indent="-166688" defTabSz="462394">
              <a:lnSpc>
                <a:spcPct val="90000"/>
              </a:lnSpc>
              <a:spcBef>
                <a:spcPts val="600"/>
              </a:spcBef>
              <a:spcAft>
                <a:spcPts val="300"/>
              </a:spcAft>
              <a:buFont typeface="Arial" pitchFamily="34" charset="0"/>
              <a:buChar char="•"/>
            </a:pPr>
            <a:r>
              <a:rPr lang="en-US" sz="1600" dirty="0">
                <a:solidFill>
                  <a:srgbClr val="FFFFFE"/>
                </a:solidFill>
                <a:cs typeface="Segoe UI" pitchFamily="34" charset="0"/>
              </a:rPr>
              <a:t>Corruption protection during power failures</a:t>
            </a:r>
          </a:p>
          <a:p>
            <a:pPr marL="166688" lvl="1" indent="-166688" defTabSz="462394">
              <a:lnSpc>
                <a:spcPct val="90000"/>
              </a:lnSpc>
              <a:spcBef>
                <a:spcPts val="600"/>
              </a:spcBef>
              <a:spcAft>
                <a:spcPts val="300"/>
              </a:spcAft>
              <a:buFont typeface="Arial" pitchFamily="34" charset="0"/>
              <a:buChar char="•"/>
            </a:pPr>
            <a:r>
              <a:rPr lang="en-US" sz="1600" dirty="0">
                <a:solidFill>
                  <a:srgbClr val="FFFFFE"/>
                </a:solidFill>
                <a:cs typeface="Segoe UI" pitchFamily="34" charset="0"/>
              </a:rPr>
              <a:t>Optimal structure alignment for large-sector disks</a:t>
            </a:r>
          </a:p>
        </p:txBody>
      </p:sp>
      <p:sp>
        <p:nvSpPr>
          <p:cNvPr id="40" name="Trapezoid 39"/>
          <p:cNvSpPr/>
          <p:nvPr/>
        </p:nvSpPr>
        <p:spPr bwMode="auto">
          <a:xfrm rot="5400000" flipH="1">
            <a:off x="1942383" y="3177420"/>
            <a:ext cx="1763675" cy="4514585"/>
          </a:xfrm>
          <a:prstGeom prst="trapezoid">
            <a:avLst>
              <a:gd name="adj" fmla="val 8518"/>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5720" rIns="91440" bIns="274320" numCol="1" rtlCol="0" anchor="ctr" anchorCtr="0" compatLnSpc="1">
            <a:prstTxWarp prst="textNoShape">
              <a:avLst/>
            </a:prstTxWarp>
          </a:bodyPr>
          <a:lstStyle/>
          <a:p>
            <a:pPr marL="0" lvl="1" defTabSz="462394">
              <a:lnSpc>
                <a:spcPct val="90000"/>
              </a:lnSpc>
              <a:spcBef>
                <a:spcPct val="30000"/>
              </a:spcBef>
              <a:buClr>
                <a:schemeClr val="accent2"/>
              </a:buClr>
            </a:pPr>
            <a:r>
              <a:rPr lang="en-US" sz="2400" dirty="0">
                <a:solidFill>
                  <a:srgbClr val="EFEFEF"/>
                </a:solidFill>
                <a:latin typeface="Segoe UI Light"/>
                <a:cs typeface="Segoe UI" pitchFamily="34" charset="0"/>
              </a:rPr>
              <a:t>Benefits</a:t>
            </a:r>
          </a:p>
          <a:p>
            <a:pPr marL="166688" lvl="1" indent="-166688" defTabSz="462394">
              <a:lnSpc>
                <a:spcPct val="90000"/>
              </a:lnSpc>
              <a:spcBef>
                <a:spcPts val="600"/>
              </a:spcBef>
              <a:spcAft>
                <a:spcPts val="300"/>
              </a:spcAft>
              <a:buFont typeface="Arial" pitchFamily="34" charset="0"/>
              <a:buChar char="•"/>
            </a:pPr>
            <a:r>
              <a:rPr lang="en-US" sz="1600" dirty="0">
                <a:solidFill>
                  <a:srgbClr val="FFFFFE"/>
                </a:solidFill>
                <a:cs typeface="Segoe UI" pitchFamily="34" charset="0"/>
              </a:rPr>
              <a:t>Increases storage capacity</a:t>
            </a:r>
          </a:p>
          <a:p>
            <a:pPr marL="166688" lvl="1" indent="-166688" defTabSz="462394">
              <a:lnSpc>
                <a:spcPct val="90000"/>
              </a:lnSpc>
              <a:spcBef>
                <a:spcPts val="600"/>
              </a:spcBef>
              <a:spcAft>
                <a:spcPts val="300"/>
              </a:spcAft>
              <a:buFont typeface="Arial" pitchFamily="34" charset="0"/>
              <a:buChar char="•"/>
            </a:pPr>
            <a:r>
              <a:rPr lang="en-US" sz="1600" dirty="0">
                <a:solidFill>
                  <a:srgbClr val="FFFFFE"/>
                </a:solidFill>
                <a:cs typeface="Segoe UI" pitchFamily="34" charset="0"/>
              </a:rPr>
              <a:t>Protects data</a:t>
            </a:r>
          </a:p>
          <a:p>
            <a:pPr marL="166688" lvl="1" indent="-166688" defTabSz="462394">
              <a:lnSpc>
                <a:spcPct val="90000"/>
              </a:lnSpc>
              <a:spcBef>
                <a:spcPts val="600"/>
              </a:spcBef>
              <a:spcAft>
                <a:spcPts val="300"/>
              </a:spcAft>
              <a:buFont typeface="Arial" pitchFamily="34" charset="0"/>
              <a:buChar char="•"/>
            </a:pPr>
            <a:r>
              <a:rPr lang="en-US" sz="1600" dirty="0">
                <a:solidFill>
                  <a:srgbClr val="FFFFFE"/>
                </a:solidFill>
                <a:cs typeface="Segoe UI" pitchFamily="34" charset="0"/>
              </a:rPr>
              <a:t>Helps to ensure quality performance on large-sector disks</a:t>
            </a:r>
          </a:p>
        </p:txBody>
      </p:sp>
      <p:sp>
        <p:nvSpPr>
          <p:cNvPr id="2" name="Title 1"/>
          <p:cNvSpPr>
            <a:spLocks noGrp="1"/>
          </p:cNvSpPr>
          <p:nvPr>
            <p:ph type="title"/>
          </p:nvPr>
        </p:nvSpPr>
        <p:spPr>
          <a:xfrm>
            <a:off x="520703" y="228602"/>
            <a:ext cx="11149013" cy="609398"/>
          </a:xfrm>
        </p:spPr>
        <p:txBody>
          <a:bodyPr/>
          <a:lstStyle/>
          <a:p>
            <a:r>
              <a:rPr lang="en-US" dirty="0" smtClean="0"/>
              <a:t>New virtual hard disk format</a:t>
            </a:r>
            <a:endParaRPr lang="en-US" dirty="0"/>
          </a:p>
        </p:txBody>
      </p:sp>
      <p:sp>
        <p:nvSpPr>
          <p:cNvPr id="38" name="Rectangle 37"/>
          <p:cNvSpPr/>
          <p:nvPr/>
        </p:nvSpPr>
        <p:spPr>
          <a:xfrm>
            <a:off x="353766" y="1618530"/>
            <a:ext cx="4294434" cy="990599"/>
          </a:xfrm>
          <a:prstGeom prst="rect">
            <a:avLst/>
          </a:prstGeom>
          <a:solidFill>
            <a:srgbClr val="002050"/>
          </a:solidFill>
          <a:ln w="57150" cmpd="sng">
            <a:solidFill>
              <a:srgbClr val="FFFFFF"/>
            </a:solidFill>
          </a:ln>
        </p:spPr>
        <p:txBody>
          <a:bodyPr wrap="square" lIns="182880" tIns="91440" rIns="182880" bIns="91440" anchor="ctr">
            <a:noAutofit/>
          </a:bodyPr>
          <a:lstStyle/>
          <a:p>
            <a:pPr lvl="0">
              <a:spcBef>
                <a:spcPct val="75000"/>
              </a:spcBef>
              <a:buClr>
                <a:srgbClr val="002050"/>
              </a:buClr>
            </a:pPr>
            <a:r>
              <a:rPr lang="en-US" sz="2400" kern="0" dirty="0">
                <a:solidFill>
                  <a:srgbClr val="FFFFFF"/>
                </a:solidFill>
                <a:latin typeface="Segoe UI Light"/>
              </a:rPr>
              <a:t>VHDX </a:t>
            </a:r>
            <a:endParaRPr lang="en-US" sz="2400" kern="0" dirty="0">
              <a:solidFill>
                <a:srgbClr val="FFFFFF"/>
              </a:solidFill>
            </a:endParaRPr>
          </a:p>
        </p:txBody>
      </p:sp>
      <p:sp>
        <p:nvSpPr>
          <p:cNvPr id="10" name="Rectangle 9"/>
          <p:cNvSpPr/>
          <p:nvPr/>
        </p:nvSpPr>
        <p:spPr bwMode="auto">
          <a:xfrm>
            <a:off x="5511424" y="2743634"/>
            <a:ext cx="1523801" cy="1097280"/>
          </a:xfrm>
          <a:prstGeom prst="rect">
            <a:avLst/>
          </a:prstGeom>
          <a:solidFill>
            <a:srgbClr val="EFEFEF"/>
          </a:solidFill>
          <a:ln w="9525">
            <a:no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1400" spc="-50" dirty="0">
                <a:solidFill>
                  <a:srgbClr val="3C3C3C"/>
                </a:solidFill>
              </a:rPr>
              <a:t>Large allocations and 1 MB aligned</a:t>
            </a:r>
            <a:endParaRPr lang="en-US" sz="1400" spc="-50" dirty="0">
              <a:solidFill>
                <a:srgbClr val="3C3C3C"/>
              </a:solidFill>
            </a:endParaRPr>
          </a:p>
        </p:txBody>
      </p:sp>
      <p:sp>
        <p:nvSpPr>
          <p:cNvPr id="11" name="Rectangle 10"/>
          <p:cNvSpPr/>
          <p:nvPr/>
        </p:nvSpPr>
        <p:spPr bwMode="auto">
          <a:xfrm>
            <a:off x="5511424" y="4084320"/>
            <a:ext cx="1523801" cy="1097280"/>
          </a:xfrm>
          <a:prstGeom prst="rect">
            <a:avLst/>
          </a:prstGeom>
          <a:solidFill>
            <a:schemeClr val="bg1"/>
          </a:solidFill>
          <a:ln w="9525">
            <a:no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1400" spc="-50" dirty="0">
                <a:solidFill>
                  <a:srgbClr val="3C3C3C"/>
                </a:solidFill>
              </a:rPr>
              <a:t>Header region</a:t>
            </a:r>
            <a:endParaRPr lang="en-US" sz="1400" spc="-50" dirty="0">
              <a:solidFill>
                <a:srgbClr val="3C3C3C"/>
              </a:solidFill>
            </a:endParaRPr>
          </a:p>
        </p:txBody>
      </p:sp>
      <p:sp>
        <p:nvSpPr>
          <p:cNvPr id="12" name="Rectangle 11"/>
          <p:cNvSpPr/>
          <p:nvPr/>
        </p:nvSpPr>
        <p:spPr bwMode="auto">
          <a:xfrm>
            <a:off x="7464913" y="2743634"/>
            <a:ext cx="3933306" cy="1097280"/>
          </a:xfrm>
          <a:prstGeom prst="rect">
            <a:avLst/>
          </a:prstGeom>
          <a:solidFill>
            <a:schemeClr val="bg1"/>
          </a:solidFill>
          <a:ln w="9525">
            <a:no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1400" spc="-50" dirty="0">
                <a:solidFill>
                  <a:srgbClr val="3C3C3C"/>
                </a:solidFill>
              </a:rPr>
              <a:t>Data region (large allocations and 1 MB aligned)</a:t>
            </a:r>
            <a:endParaRPr lang="en-US" sz="1400" spc="-50" dirty="0">
              <a:solidFill>
                <a:srgbClr val="3C3C3C"/>
              </a:solidFill>
            </a:endParaRPr>
          </a:p>
        </p:txBody>
      </p:sp>
      <p:sp>
        <p:nvSpPr>
          <p:cNvPr id="13" name="Rectangle 12"/>
          <p:cNvSpPr/>
          <p:nvPr/>
        </p:nvSpPr>
        <p:spPr bwMode="auto">
          <a:xfrm>
            <a:off x="7464913" y="4084320"/>
            <a:ext cx="3933306" cy="1097280"/>
          </a:xfrm>
          <a:prstGeom prst="rect">
            <a:avLst/>
          </a:prstGeom>
          <a:solidFill>
            <a:schemeClr val="bg1"/>
          </a:solidFill>
          <a:ln w="9525">
            <a:no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1400" spc="-50" dirty="0">
                <a:solidFill>
                  <a:srgbClr val="3C3C3C"/>
                </a:solidFill>
              </a:rPr>
              <a:t>Metadata region (small allocations and unaligned)</a:t>
            </a:r>
            <a:endParaRPr lang="en-US" sz="1400" spc="-50" dirty="0">
              <a:solidFill>
                <a:srgbClr val="3C3C3C"/>
              </a:solidFill>
            </a:endParaRPr>
          </a:p>
        </p:txBody>
      </p:sp>
      <p:sp>
        <p:nvSpPr>
          <p:cNvPr id="14" name="Rectangle 13"/>
          <p:cNvSpPr/>
          <p:nvPr/>
        </p:nvSpPr>
        <p:spPr bwMode="auto">
          <a:xfrm>
            <a:off x="5777925" y="3282573"/>
            <a:ext cx="990600" cy="300860"/>
          </a:xfrm>
          <a:prstGeom prst="rect">
            <a:avLst/>
          </a:prstGeom>
          <a:solidFill>
            <a:srgbClr val="002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100" kern="0" dirty="0">
                <a:solidFill>
                  <a:srgbClr val="FFFFFF"/>
                </a:solidFill>
              </a:rPr>
              <a:t>Intent log</a:t>
            </a:r>
            <a:endParaRPr lang="en-US" sz="1100" kern="0" dirty="0">
              <a:solidFill>
                <a:srgbClr val="FFFFFF"/>
              </a:solidFill>
            </a:endParaRPr>
          </a:p>
        </p:txBody>
      </p:sp>
      <p:sp>
        <p:nvSpPr>
          <p:cNvPr id="16" name="Rectangle 15"/>
          <p:cNvSpPr/>
          <p:nvPr/>
        </p:nvSpPr>
        <p:spPr bwMode="auto">
          <a:xfrm>
            <a:off x="7949624" y="3047999"/>
            <a:ext cx="1219200" cy="66751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lnSpc>
                <a:spcPct val="90000"/>
              </a:lnSpc>
              <a:spcBef>
                <a:spcPct val="0"/>
              </a:spcBef>
              <a:spcAft>
                <a:spcPct val="0"/>
              </a:spcAft>
            </a:pPr>
            <a:r>
              <a:rPr lang="en-US" sz="1100" kern="0" dirty="0">
                <a:solidFill>
                  <a:srgbClr val="FFFFFF"/>
                </a:solidFill>
              </a:rPr>
              <a:t>Block Allocation Table (BAT)</a:t>
            </a:r>
            <a:endParaRPr lang="en-US" sz="1100" kern="0" dirty="0">
              <a:solidFill>
                <a:srgbClr val="FFFFFF"/>
              </a:solidFill>
            </a:endParaRPr>
          </a:p>
        </p:txBody>
      </p:sp>
      <p:sp>
        <p:nvSpPr>
          <p:cNvPr id="17" name="Rectangle 16"/>
          <p:cNvSpPr/>
          <p:nvPr/>
        </p:nvSpPr>
        <p:spPr bwMode="auto">
          <a:xfrm>
            <a:off x="7949624" y="4392149"/>
            <a:ext cx="1219200" cy="66751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lnSpc>
                <a:spcPct val="90000"/>
              </a:lnSpc>
              <a:spcBef>
                <a:spcPct val="0"/>
              </a:spcBef>
              <a:spcAft>
                <a:spcPct val="0"/>
              </a:spcAft>
            </a:pPr>
            <a:r>
              <a:rPr lang="en-US" sz="1100" kern="0" dirty="0">
                <a:solidFill>
                  <a:srgbClr val="FFFFFF"/>
                </a:solidFill>
              </a:rPr>
              <a:t>Metadata table</a:t>
            </a:r>
            <a:endParaRPr lang="en-US" sz="1100" kern="0" dirty="0">
              <a:solidFill>
                <a:srgbClr val="FFFFFF"/>
              </a:solidFill>
            </a:endParaRPr>
          </a:p>
        </p:txBody>
      </p:sp>
      <p:sp>
        <p:nvSpPr>
          <p:cNvPr id="18" name="Rectangle 17"/>
          <p:cNvSpPr/>
          <p:nvPr/>
        </p:nvSpPr>
        <p:spPr bwMode="auto">
          <a:xfrm>
            <a:off x="9472243" y="3048000"/>
            <a:ext cx="1753981" cy="30086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100" kern="0" dirty="0">
                <a:solidFill>
                  <a:srgbClr val="FFFFFF"/>
                </a:solidFill>
              </a:rPr>
              <a:t>User data </a:t>
            </a:r>
            <a:r>
              <a:rPr lang="en-US" sz="1100" kern="0" dirty="0">
                <a:solidFill>
                  <a:srgbClr val="FFFFFF"/>
                </a:solidFill>
              </a:rPr>
              <a:t>b</a:t>
            </a:r>
            <a:r>
              <a:rPr lang="en-US" sz="1100" kern="0" dirty="0">
                <a:solidFill>
                  <a:srgbClr val="FFFFFF"/>
                </a:solidFill>
              </a:rPr>
              <a:t>locks</a:t>
            </a:r>
            <a:endParaRPr lang="en-US" sz="1100" kern="0" dirty="0">
              <a:solidFill>
                <a:srgbClr val="FFFFFF"/>
              </a:solidFill>
            </a:endParaRPr>
          </a:p>
        </p:txBody>
      </p:sp>
      <p:sp>
        <p:nvSpPr>
          <p:cNvPr id="19" name="Rectangle 18"/>
          <p:cNvSpPr/>
          <p:nvPr/>
        </p:nvSpPr>
        <p:spPr bwMode="auto">
          <a:xfrm>
            <a:off x="9472243" y="3411682"/>
            <a:ext cx="1753981" cy="30086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100" kern="0" dirty="0">
                <a:solidFill>
                  <a:srgbClr val="FFFFFF"/>
                </a:solidFill>
              </a:rPr>
              <a:t>Sector bitmap blocks</a:t>
            </a:r>
            <a:endParaRPr lang="en-US" sz="1100" kern="0" dirty="0">
              <a:solidFill>
                <a:srgbClr val="FFFFFF"/>
              </a:solidFill>
            </a:endParaRPr>
          </a:p>
        </p:txBody>
      </p:sp>
      <p:sp>
        <p:nvSpPr>
          <p:cNvPr id="20" name="Rectangle 19"/>
          <p:cNvSpPr/>
          <p:nvPr/>
        </p:nvSpPr>
        <p:spPr bwMode="auto">
          <a:xfrm>
            <a:off x="9472243" y="4392150"/>
            <a:ext cx="1753981" cy="30086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100" kern="0" dirty="0">
                <a:solidFill>
                  <a:srgbClr val="FFFFFF"/>
                </a:solidFill>
              </a:rPr>
              <a:t>User metadata</a:t>
            </a:r>
            <a:endParaRPr lang="en-US" sz="1100" kern="0" dirty="0">
              <a:solidFill>
                <a:srgbClr val="FFFFFF"/>
              </a:solidFill>
            </a:endParaRPr>
          </a:p>
        </p:txBody>
      </p:sp>
      <p:sp>
        <p:nvSpPr>
          <p:cNvPr id="21" name="Rectangle 20"/>
          <p:cNvSpPr/>
          <p:nvPr/>
        </p:nvSpPr>
        <p:spPr bwMode="auto">
          <a:xfrm>
            <a:off x="9472243" y="4755832"/>
            <a:ext cx="1753981" cy="300860"/>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100" kern="0" dirty="0">
                <a:solidFill>
                  <a:srgbClr val="FFFFFF"/>
                </a:solidFill>
              </a:rPr>
              <a:t>File metadata</a:t>
            </a:r>
            <a:endParaRPr lang="en-US" sz="1100" kern="0" dirty="0">
              <a:solidFill>
                <a:srgbClr val="FFFFFF"/>
              </a:solidFill>
            </a:endParaRPr>
          </a:p>
        </p:txBody>
      </p:sp>
      <p:cxnSp>
        <p:nvCxnSpPr>
          <p:cNvPr id="22" name="Elbow Connector 21"/>
          <p:cNvCxnSpPr>
            <a:stCxn id="14" idx="1"/>
            <a:endCxn id="16" idx="1"/>
          </p:cNvCxnSpPr>
          <p:nvPr/>
        </p:nvCxnSpPr>
        <p:spPr>
          <a:xfrm rot="10800000" flipH="1">
            <a:off x="5777925" y="3381755"/>
            <a:ext cx="2171699" cy="51248"/>
          </a:xfrm>
          <a:prstGeom prst="bentConnector5">
            <a:avLst>
              <a:gd name="adj1" fmla="val -6698"/>
              <a:gd name="adj2" fmla="val -2504519"/>
              <a:gd name="adj3" fmla="val 62759"/>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6768525" y="4648200"/>
            <a:ext cx="1181098" cy="150430"/>
          </a:xfrm>
          <a:prstGeom prst="bentConnector3">
            <a:avLst/>
          </a:prstGeom>
          <a:ln w="1905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168824" y="3183957"/>
            <a:ext cx="303418" cy="0"/>
          </a:xfrm>
          <a:prstGeom prst="straightConnector1">
            <a:avLst/>
          </a:prstGeom>
          <a:ln w="1905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168824" y="3568421"/>
            <a:ext cx="303418" cy="0"/>
          </a:xfrm>
          <a:prstGeom prst="straightConnector1">
            <a:avLst/>
          </a:prstGeom>
          <a:ln w="1905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168824" y="4513993"/>
            <a:ext cx="303418" cy="0"/>
          </a:xfrm>
          <a:prstGeom prst="straightConnector1">
            <a:avLst/>
          </a:prstGeom>
          <a:ln w="1905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168824" y="4898457"/>
            <a:ext cx="303418" cy="0"/>
          </a:xfrm>
          <a:prstGeom prst="straightConnector1">
            <a:avLst/>
          </a:prstGeom>
          <a:ln w="19050">
            <a:solidFill>
              <a:schemeClr val="tx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auto">
          <a:xfrm>
            <a:off x="5777925" y="4626723"/>
            <a:ext cx="990600" cy="300860"/>
          </a:xfrm>
          <a:prstGeom prst="rect">
            <a:avLst/>
          </a:prstGeom>
          <a:solidFill>
            <a:srgbClr val="002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1100" kern="0" dirty="0">
                <a:solidFill>
                  <a:srgbClr val="FFFFFF"/>
                </a:solidFill>
              </a:rPr>
              <a:t>Header</a:t>
            </a:r>
            <a:endParaRPr lang="en-US" sz="1100" kern="0" dirty="0">
              <a:solidFill>
                <a:srgbClr val="FFFFFF"/>
              </a:solidFill>
            </a:endParaRPr>
          </a:p>
        </p:txBody>
      </p:sp>
    </p:spTree>
    <p:extLst>
      <p:ext uri="{BB962C8B-B14F-4D97-AF65-F5344CB8AC3E}">
        <p14:creationId xmlns:p14="http://schemas.microsoft.com/office/powerpoint/2010/main" val="152742409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bwMode="auto">
          <a:xfrm>
            <a:off x="5858131" y="1666230"/>
            <a:ext cx="889268" cy="1947572"/>
          </a:xfrm>
          <a:prstGeom prst="rect">
            <a:avLst/>
          </a:prstGeom>
          <a:solidFill>
            <a:schemeClr val="tx1">
              <a:lumMod val="20000"/>
              <a:lumOff val="80000"/>
            </a:schemeClr>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r>
              <a:rPr lang="en-US" sz="1400" spc="-50" dirty="0">
                <a:solidFill>
                  <a:srgbClr val="3C3C3C"/>
                </a:solidFill>
              </a:rPr>
              <a:t>VM1</a:t>
            </a:r>
            <a:endParaRPr lang="en-US" sz="1400" spc="-50" dirty="0">
              <a:solidFill>
                <a:srgbClr val="3C3C3C"/>
              </a:solidFill>
            </a:endParaRPr>
          </a:p>
        </p:txBody>
      </p:sp>
      <p:sp>
        <p:nvSpPr>
          <p:cNvPr id="118" name="Rectangle 117"/>
          <p:cNvSpPr/>
          <p:nvPr/>
        </p:nvSpPr>
        <p:spPr bwMode="auto">
          <a:xfrm>
            <a:off x="5939596" y="1743198"/>
            <a:ext cx="726341" cy="1178031"/>
          </a:xfrm>
          <a:prstGeom prst="rect">
            <a:avLst/>
          </a:prstGeom>
          <a:solidFill>
            <a:schemeClr val="tx1">
              <a:lumMod val="20000"/>
              <a:lumOff val="80000"/>
            </a:schemeClr>
          </a:solidFill>
          <a:ln>
            <a:solidFill>
              <a:schemeClr val="tx1">
                <a:lumMod val="40000"/>
                <a:lumOff val="6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900" b="1" spc="-50" dirty="0">
                <a:solidFill>
                  <a:schemeClr val="accent2">
                    <a:lumMod val="75000"/>
                  </a:schemeClr>
                </a:solidFill>
              </a:rPr>
              <a:t>Maximum</a:t>
            </a:r>
          </a:p>
          <a:p>
            <a:pPr algn="ctr" defTabSz="914099" fontAlgn="base">
              <a:lnSpc>
                <a:spcPct val="90000"/>
              </a:lnSpc>
              <a:spcBef>
                <a:spcPct val="0"/>
              </a:spcBef>
              <a:spcAft>
                <a:spcPct val="0"/>
              </a:spcAft>
            </a:pPr>
            <a:r>
              <a:rPr lang="en-US" sz="900" b="1" spc="-50" dirty="0">
                <a:solidFill>
                  <a:schemeClr val="accent2">
                    <a:lumMod val="75000"/>
                  </a:schemeClr>
                </a:solidFill>
              </a:rPr>
              <a:t>memory</a:t>
            </a:r>
            <a:endParaRPr lang="en-US" sz="900" b="1" spc="-50" dirty="0">
              <a:solidFill>
                <a:schemeClr val="accent2">
                  <a:lumMod val="75000"/>
                </a:schemeClr>
              </a:solidFill>
            </a:endParaRPr>
          </a:p>
        </p:txBody>
      </p:sp>
      <p:sp>
        <p:nvSpPr>
          <p:cNvPr id="2" name="Title 1"/>
          <p:cNvSpPr>
            <a:spLocks noGrp="1"/>
          </p:cNvSpPr>
          <p:nvPr>
            <p:ph type="title"/>
          </p:nvPr>
        </p:nvSpPr>
        <p:spPr>
          <a:xfrm>
            <a:off x="520703" y="228601"/>
            <a:ext cx="11149013" cy="941796"/>
          </a:xfrm>
        </p:spPr>
        <p:txBody>
          <a:bodyPr/>
          <a:lstStyle/>
          <a:p>
            <a:r>
              <a:rPr lang="en-US" dirty="0" smtClean="0"/>
              <a:t>Dynamic Memory</a:t>
            </a:r>
            <a:br>
              <a:rPr lang="en-US" dirty="0" smtClean="0"/>
            </a:br>
            <a:r>
              <a:rPr lang="en-US" sz="2400" dirty="0">
                <a:solidFill>
                  <a:schemeClr val="tx1"/>
                </a:solidFill>
              </a:rPr>
              <a:t>Improvements for </a:t>
            </a:r>
            <a:r>
              <a:rPr lang="en-US" sz="2400" dirty="0">
                <a:solidFill>
                  <a:schemeClr val="tx1"/>
                </a:solidFill>
              </a:rPr>
              <a:t>Hyper‑V</a:t>
            </a:r>
            <a:endParaRPr lang="en-US" sz="2400" dirty="0">
              <a:solidFill>
                <a:schemeClr val="tx1"/>
              </a:solidFill>
            </a:endParaRPr>
          </a:p>
        </p:txBody>
      </p:sp>
      <p:sp>
        <p:nvSpPr>
          <p:cNvPr id="16" name="Rectangle 15"/>
          <p:cNvSpPr/>
          <p:nvPr/>
        </p:nvSpPr>
        <p:spPr bwMode="auto">
          <a:xfrm>
            <a:off x="10199023" y="694"/>
            <a:ext cx="1510430" cy="757490"/>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137160" rIns="91440" bIns="45718" numCol="1" rtlCol="0" anchor="t" anchorCtr="0" compatLnSpc="1">
            <a:prstTxWarp prst="textNoShape">
              <a:avLst/>
            </a:prstTxWarp>
          </a:bodyPr>
          <a:lstStyle/>
          <a:p>
            <a:pPr algn="r" defTabSz="914099" fontAlgn="base">
              <a:lnSpc>
                <a:spcPct val="90000"/>
              </a:lnSpc>
              <a:spcBef>
                <a:spcPct val="0"/>
              </a:spcBef>
              <a:spcAft>
                <a:spcPct val="0"/>
              </a:spcAft>
            </a:pPr>
            <a:r>
              <a:rPr lang="en-US" sz="1200" dirty="0">
                <a:solidFill>
                  <a:srgbClr val="FFFFFE"/>
                </a:solidFill>
              </a:rPr>
              <a:t>CONTINUOUS SERVICES</a:t>
            </a:r>
            <a:endParaRPr lang="en-US" sz="1200" dirty="0">
              <a:solidFill>
                <a:srgbClr val="FFFFFE"/>
              </a:solidFill>
            </a:endParaRPr>
          </a:p>
        </p:txBody>
      </p:sp>
      <p:pic>
        <p:nvPicPr>
          <p:cNvPr id="87" name="Picture 19474"/>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116631" y="4181312"/>
            <a:ext cx="584240" cy="97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p:cNvSpPr/>
          <p:nvPr/>
        </p:nvSpPr>
        <p:spPr>
          <a:xfrm>
            <a:off x="5854113" y="3860708"/>
            <a:ext cx="1445339" cy="289823"/>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9478" lvl="1" algn="ctr" fontAlgn="base">
              <a:lnSpc>
                <a:spcPct val="90000"/>
              </a:lnSpc>
              <a:spcBef>
                <a:spcPts val="200"/>
              </a:spcBef>
              <a:spcAft>
                <a:spcPts val="100"/>
              </a:spcAft>
              <a:defRPr/>
            </a:pPr>
            <a:r>
              <a:rPr lang="en-US" sz="1400" b="1" dirty="0">
                <a:solidFill>
                  <a:srgbClr val="FFFFFE"/>
                </a:solidFill>
                <a:latin typeface="+mj-lt"/>
              </a:rPr>
              <a:t>Hyper‑V</a:t>
            </a:r>
            <a:endParaRPr lang="en-US" sz="1400" b="1" dirty="0">
              <a:solidFill>
                <a:srgbClr val="FFFFFE"/>
              </a:solidFill>
              <a:latin typeface="+mj-lt"/>
            </a:endParaRPr>
          </a:p>
        </p:txBody>
      </p:sp>
      <p:sp>
        <p:nvSpPr>
          <p:cNvPr id="89" name="Oval 88"/>
          <p:cNvSpPr/>
          <p:nvPr/>
        </p:nvSpPr>
        <p:spPr bwMode="auto">
          <a:xfrm>
            <a:off x="6592101" y="4340050"/>
            <a:ext cx="795528" cy="795528"/>
          </a:xfrm>
          <a:prstGeom prst="ellipse">
            <a:avLst/>
          </a:prstGeom>
          <a:solidFill>
            <a:srgbClr val="7FBA00"/>
          </a:solidFill>
          <a:ln w="38100" cmpd="sng">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900" spc="-50" dirty="0">
                <a:solidFill>
                  <a:srgbClr val="FFFFFE"/>
                </a:solidFill>
              </a:rPr>
              <a:t>Physical</a:t>
            </a:r>
          </a:p>
          <a:p>
            <a:pPr algn="ctr" defTabSz="914099" fontAlgn="base">
              <a:lnSpc>
                <a:spcPct val="90000"/>
              </a:lnSpc>
              <a:spcBef>
                <a:spcPct val="0"/>
              </a:spcBef>
              <a:spcAft>
                <a:spcPct val="0"/>
              </a:spcAft>
            </a:pPr>
            <a:r>
              <a:rPr lang="en-US" sz="900" spc="-50" dirty="0">
                <a:solidFill>
                  <a:srgbClr val="FFFFFE"/>
                </a:solidFill>
              </a:rPr>
              <a:t>m</a:t>
            </a:r>
            <a:r>
              <a:rPr lang="en-US" sz="900" spc="-50" dirty="0">
                <a:solidFill>
                  <a:srgbClr val="FFFFFE"/>
                </a:solidFill>
              </a:rPr>
              <a:t>emory</a:t>
            </a:r>
          </a:p>
          <a:p>
            <a:pPr algn="ctr" defTabSz="914099" fontAlgn="base">
              <a:lnSpc>
                <a:spcPct val="90000"/>
              </a:lnSpc>
              <a:spcBef>
                <a:spcPct val="0"/>
              </a:spcBef>
              <a:spcAft>
                <a:spcPct val="0"/>
              </a:spcAft>
            </a:pPr>
            <a:r>
              <a:rPr lang="en-US" sz="900" spc="-50" dirty="0">
                <a:solidFill>
                  <a:srgbClr val="FFFFFE"/>
                </a:solidFill>
              </a:rPr>
              <a:t>p</a:t>
            </a:r>
            <a:r>
              <a:rPr lang="en-US" sz="900" spc="-50" dirty="0">
                <a:solidFill>
                  <a:srgbClr val="FFFFFE"/>
                </a:solidFill>
              </a:rPr>
              <a:t>ool</a:t>
            </a:r>
            <a:endParaRPr lang="en-US" sz="900" spc="-50" dirty="0">
              <a:solidFill>
                <a:srgbClr val="FFFFFE"/>
              </a:solidFill>
            </a:endParaRPr>
          </a:p>
        </p:txBody>
      </p:sp>
      <p:sp>
        <p:nvSpPr>
          <p:cNvPr id="92" name="Rectangle 91"/>
          <p:cNvSpPr/>
          <p:nvPr/>
        </p:nvSpPr>
        <p:spPr bwMode="auto">
          <a:xfrm>
            <a:off x="5942641" y="2669414"/>
            <a:ext cx="720248" cy="675894"/>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900" spc="-50" dirty="0">
                <a:solidFill>
                  <a:srgbClr val="FFFFFE"/>
                </a:solidFill>
              </a:rPr>
              <a:t>Minimum</a:t>
            </a:r>
          </a:p>
          <a:p>
            <a:pPr algn="ctr" defTabSz="914099" fontAlgn="base">
              <a:lnSpc>
                <a:spcPct val="90000"/>
              </a:lnSpc>
              <a:spcBef>
                <a:spcPct val="0"/>
              </a:spcBef>
              <a:spcAft>
                <a:spcPct val="0"/>
              </a:spcAft>
            </a:pPr>
            <a:r>
              <a:rPr lang="en-US" sz="900" spc="-50" dirty="0">
                <a:solidFill>
                  <a:srgbClr val="FFFFFE"/>
                </a:solidFill>
              </a:rPr>
              <a:t>m</a:t>
            </a:r>
            <a:r>
              <a:rPr lang="en-US" sz="900" spc="-50" dirty="0">
                <a:solidFill>
                  <a:srgbClr val="FFFFFE"/>
                </a:solidFill>
              </a:rPr>
              <a:t>emory</a:t>
            </a:r>
          </a:p>
        </p:txBody>
      </p:sp>
      <p:sp>
        <p:nvSpPr>
          <p:cNvPr id="93" name="Rectangle 92"/>
          <p:cNvSpPr/>
          <p:nvPr/>
        </p:nvSpPr>
        <p:spPr bwMode="auto">
          <a:xfrm>
            <a:off x="5942641" y="2031092"/>
            <a:ext cx="720248" cy="645400"/>
          </a:xfrm>
          <a:prstGeom prst="rect">
            <a:avLst/>
          </a:prstGeom>
          <a:solidFill>
            <a:schemeClr val="tx1">
              <a:lumMod val="20000"/>
              <a:lumOff val="80000"/>
            </a:schemeClr>
          </a:solidFill>
          <a:ln>
            <a:solidFill>
              <a:schemeClr val="tx1">
                <a:lumMod val="40000"/>
                <a:lumOff val="6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r>
              <a:rPr lang="en-US" sz="900" spc="-50" dirty="0">
                <a:solidFill>
                  <a:srgbClr val="FFFFFE"/>
                </a:solidFill>
              </a:rPr>
              <a:t>Maximum</a:t>
            </a:r>
          </a:p>
          <a:p>
            <a:pPr algn="ctr" defTabSz="914099" fontAlgn="base">
              <a:lnSpc>
                <a:spcPct val="90000"/>
              </a:lnSpc>
              <a:spcBef>
                <a:spcPct val="0"/>
              </a:spcBef>
              <a:spcAft>
                <a:spcPct val="0"/>
              </a:spcAft>
            </a:pPr>
            <a:r>
              <a:rPr lang="en-US" sz="900" spc="-50" dirty="0">
                <a:solidFill>
                  <a:srgbClr val="FFFFFE"/>
                </a:solidFill>
              </a:rPr>
              <a:t>memory</a:t>
            </a:r>
            <a:endParaRPr lang="en-US" sz="900" spc="-50" dirty="0">
              <a:solidFill>
                <a:srgbClr val="FFFFFE"/>
              </a:solidFill>
            </a:endParaRPr>
          </a:p>
        </p:txBody>
      </p:sp>
      <p:graphicFrame>
        <p:nvGraphicFramePr>
          <p:cNvPr id="112" name="Table 111"/>
          <p:cNvGraphicFramePr>
            <a:graphicFrameLocks noGrp="1"/>
          </p:cNvGraphicFramePr>
          <p:nvPr>
            <p:extLst/>
          </p:nvPr>
        </p:nvGraphicFramePr>
        <p:xfrm>
          <a:off x="5959492" y="2144359"/>
          <a:ext cx="1748460" cy="228600"/>
        </p:xfrm>
        <a:graphic>
          <a:graphicData uri="http://schemas.openxmlformats.org/drawingml/2006/table">
            <a:tbl>
              <a:tblPr firstRow="1" bandRow="1">
                <a:tableStyleId>{5C22544A-7EE6-4342-B048-85BDC9FD1C3A}</a:tableStyleId>
              </a:tblPr>
              <a:tblGrid>
                <a:gridCol w="1748460"/>
              </a:tblGrid>
              <a:tr h="212671">
                <a:tc>
                  <a:txBody>
                    <a:bodyPr/>
                    <a:lstStyle/>
                    <a:p>
                      <a:pPr algn="r"/>
                      <a:r>
                        <a:rPr lang="en-US" sz="900" dirty="0" smtClean="0">
                          <a:solidFill>
                            <a:srgbClr val="19191A"/>
                          </a:solidFill>
                        </a:rPr>
                        <a:t>Memory in use</a:t>
                      </a:r>
                      <a:endParaRPr lang="en-US" sz="900" dirty="0">
                        <a:solidFill>
                          <a:srgbClr val="19191A"/>
                        </a:solidFill>
                      </a:endParaRPr>
                    </a:p>
                  </a:txBody>
                  <a:tcPr anchor="b">
                    <a:lnL w="12700" cmpd="sng">
                      <a:noFill/>
                    </a:lnL>
                    <a:lnR w="12700" cmpd="sng">
                      <a:noFill/>
                    </a:lnR>
                    <a:lnT w="12700" cmpd="sng">
                      <a:noFill/>
                    </a:lnT>
                    <a:lnB w="38100" cap="flat" cmpd="sng" algn="ctr">
                      <a:solidFill>
                        <a:srgbClr val="19191A"/>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3" name="Rectangle 112"/>
          <p:cNvSpPr/>
          <p:nvPr/>
        </p:nvSpPr>
        <p:spPr bwMode="auto">
          <a:xfrm>
            <a:off x="5945256" y="2360845"/>
            <a:ext cx="715021" cy="313604"/>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endParaRPr lang="en-US" sz="1200" spc="-50" dirty="0">
              <a:solidFill>
                <a:srgbClr val="FFFFFE"/>
              </a:solidFill>
            </a:endParaRPr>
          </a:p>
        </p:txBody>
      </p:sp>
      <p:sp>
        <p:nvSpPr>
          <p:cNvPr id="114" name="Oval 113"/>
          <p:cNvSpPr/>
          <p:nvPr/>
        </p:nvSpPr>
        <p:spPr bwMode="auto">
          <a:xfrm>
            <a:off x="6592100" y="4346051"/>
            <a:ext cx="795528" cy="795528"/>
          </a:xfrm>
          <a:prstGeom prst="ellipse">
            <a:avLst/>
          </a:prstGeom>
          <a:gradFill flip="none" rotWithShape="1">
            <a:gsLst>
              <a:gs pos="0">
                <a:schemeClr val="accent2"/>
              </a:gs>
              <a:gs pos="90000">
                <a:schemeClr val="accent2"/>
              </a:gs>
              <a:gs pos="91000">
                <a:srgbClr val="FFFFFE"/>
              </a:gs>
            </a:gsLst>
            <a:lin ang="16200000" scaled="1"/>
            <a:tileRect/>
          </a:gradFill>
          <a:ln w="38100" cmpd="sng">
            <a:solidFill>
              <a:srgbClr val="7FBA0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900" spc="-50" dirty="0">
                <a:solidFill>
                  <a:srgbClr val="FFFFFE"/>
                </a:solidFill>
              </a:rPr>
              <a:t>Physical</a:t>
            </a:r>
          </a:p>
          <a:p>
            <a:pPr algn="ctr" defTabSz="914099" fontAlgn="base">
              <a:lnSpc>
                <a:spcPct val="90000"/>
              </a:lnSpc>
              <a:spcBef>
                <a:spcPct val="0"/>
              </a:spcBef>
              <a:spcAft>
                <a:spcPct val="0"/>
              </a:spcAft>
            </a:pPr>
            <a:r>
              <a:rPr lang="en-US" sz="900" spc="-50" dirty="0">
                <a:solidFill>
                  <a:srgbClr val="FFFFFE"/>
                </a:solidFill>
              </a:rPr>
              <a:t>m</a:t>
            </a:r>
            <a:r>
              <a:rPr lang="en-US" sz="900" spc="-50" dirty="0">
                <a:solidFill>
                  <a:srgbClr val="FFFFFE"/>
                </a:solidFill>
              </a:rPr>
              <a:t>emory</a:t>
            </a:r>
          </a:p>
          <a:p>
            <a:pPr algn="ctr" defTabSz="914099" fontAlgn="base">
              <a:lnSpc>
                <a:spcPct val="90000"/>
              </a:lnSpc>
              <a:spcBef>
                <a:spcPct val="0"/>
              </a:spcBef>
              <a:spcAft>
                <a:spcPct val="0"/>
              </a:spcAft>
            </a:pPr>
            <a:r>
              <a:rPr lang="en-US" sz="900" spc="-50" dirty="0">
                <a:solidFill>
                  <a:srgbClr val="FFFFFE"/>
                </a:solidFill>
              </a:rPr>
              <a:t>p</a:t>
            </a:r>
            <a:r>
              <a:rPr lang="en-US" sz="900" spc="-50" dirty="0">
                <a:solidFill>
                  <a:srgbClr val="FFFFFE"/>
                </a:solidFill>
              </a:rPr>
              <a:t>ool</a:t>
            </a:r>
            <a:endParaRPr lang="en-US" sz="900" spc="-50" dirty="0">
              <a:solidFill>
                <a:srgbClr val="FFFFFE"/>
              </a:solidFill>
            </a:endParaRPr>
          </a:p>
        </p:txBody>
      </p:sp>
      <p:sp>
        <p:nvSpPr>
          <p:cNvPr id="115" name="Rectangle 114"/>
          <p:cNvSpPr/>
          <p:nvPr/>
        </p:nvSpPr>
        <p:spPr bwMode="auto">
          <a:xfrm>
            <a:off x="5945256" y="2165982"/>
            <a:ext cx="715021" cy="502104"/>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lnSpc>
                <a:spcPct val="90000"/>
              </a:lnSpc>
              <a:spcBef>
                <a:spcPct val="0"/>
              </a:spcBef>
              <a:spcAft>
                <a:spcPct val="0"/>
              </a:spcAft>
            </a:pPr>
            <a:endParaRPr lang="en-US" sz="1200" spc="-50" dirty="0">
              <a:solidFill>
                <a:srgbClr val="FFFFFE"/>
              </a:solidFill>
            </a:endParaRPr>
          </a:p>
        </p:txBody>
      </p:sp>
      <p:graphicFrame>
        <p:nvGraphicFramePr>
          <p:cNvPr id="116" name="Table 115"/>
          <p:cNvGraphicFramePr>
            <a:graphicFrameLocks noGrp="1"/>
          </p:cNvGraphicFramePr>
          <p:nvPr>
            <p:extLst/>
          </p:nvPr>
        </p:nvGraphicFramePr>
        <p:xfrm>
          <a:off x="5959492" y="1940235"/>
          <a:ext cx="1748460" cy="228600"/>
        </p:xfrm>
        <a:graphic>
          <a:graphicData uri="http://schemas.openxmlformats.org/drawingml/2006/table">
            <a:tbl>
              <a:tblPr firstRow="1" bandRow="1">
                <a:tableStyleId>{5C22544A-7EE6-4342-B048-85BDC9FD1C3A}</a:tableStyleId>
              </a:tblPr>
              <a:tblGrid>
                <a:gridCol w="1748460"/>
              </a:tblGrid>
              <a:tr h="212671">
                <a:tc>
                  <a:txBody>
                    <a:bodyPr/>
                    <a:lstStyle/>
                    <a:p>
                      <a:pPr algn="r"/>
                      <a:r>
                        <a:rPr lang="en-US" sz="900" dirty="0" smtClean="0">
                          <a:solidFill>
                            <a:srgbClr val="19191A"/>
                          </a:solidFill>
                        </a:rPr>
                        <a:t>Memory in use</a:t>
                      </a:r>
                      <a:endParaRPr lang="en-US" sz="900" dirty="0">
                        <a:solidFill>
                          <a:srgbClr val="19191A"/>
                        </a:solidFill>
                      </a:endParaRPr>
                    </a:p>
                  </a:txBody>
                  <a:tcPr anchor="b">
                    <a:lnL w="12700" cmpd="sng">
                      <a:noFill/>
                    </a:lnL>
                    <a:lnR w="12700" cmpd="sng">
                      <a:noFill/>
                    </a:lnR>
                    <a:lnT w="12700" cmpd="sng">
                      <a:noFill/>
                    </a:lnT>
                    <a:lnB w="38100" cap="flat" cmpd="sng" algn="ctr">
                      <a:solidFill>
                        <a:srgbClr val="19191A"/>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7" name="Oval 116"/>
          <p:cNvSpPr/>
          <p:nvPr/>
        </p:nvSpPr>
        <p:spPr bwMode="auto">
          <a:xfrm>
            <a:off x="6592101" y="4344971"/>
            <a:ext cx="795528" cy="795528"/>
          </a:xfrm>
          <a:prstGeom prst="ellipse">
            <a:avLst/>
          </a:prstGeom>
          <a:gradFill flip="none" rotWithShape="1">
            <a:gsLst>
              <a:gs pos="0">
                <a:schemeClr val="accent2"/>
              </a:gs>
              <a:gs pos="78000">
                <a:schemeClr val="accent2">
                  <a:shade val="67500"/>
                  <a:satMod val="115000"/>
                </a:schemeClr>
              </a:gs>
              <a:gs pos="79000">
                <a:srgbClr val="FFFFFE"/>
              </a:gs>
              <a:gs pos="77000">
                <a:schemeClr val="accent2"/>
              </a:gs>
            </a:gsLst>
            <a:lin ang="16200000" scaled="1"/>
            <a:tileRect/>
          </a:gradFill>
          <a:ln w="38100" cmpd="sng">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lnSpc>
                <a:spcPct val="90000"/>
              </a:lnSpc>
              <a:spcBef>
                <a:spcPct val="0"/>
              </a:spcBef>
              <a:spcAft>
                <a:spcPct val="0"/>
              </a:spcAft>
            </a:pPr>
            <a:r>
              <a:rPr lang="en-US" sz="900" spc="-50" dirty="0">
                <a:solidFill>
                  <a:srgbClr val="FFFFFE"/>
                </a:solidFill>
              </a:rPr>
              <a:t>Physical</a:t>
            </a:r>
          </a:p>
          <a:p>
            <a:pPr algn="ctr" defTabSz="914099" fontAlgn="base">
              <a:lnSpc>
                <a:spcPct val="90000"/>
              </a:lnSpc>
              <a:spcBef>
                <a:spcPct val="0"/>
              </a:spcBef>
              <a:spcAft>
                <a:spcPct val="0"/>
              </a:spcAft>
            </a:pPr>
            <a:r>
              <a:rPr lang="en-US" sz="900" spc="-50" dirty="0">
                <a:solidFill>
                  <a:srgbClr val="FFFFFE"/>
                </a:solidFill>
              </a:rPr>
              <a:t>m</a:t>
            </a:r>
            <a:r>
              <a:rPr lang="en-US" sz="900" spc="-50" dirty="0">
                <a:solidFill>
                  <a:srgbClr val="FFFFFE"/>
                </a:solidFill>
              </a:rPr>
              <a:t>emory</a:t>
            </a:r>
          </a:p>
          <a:p>
            <a:pPr algn="ctr" defTabSz="914099" fontAlgn="base">
              <a:lnSpc>
                <a:spcPct val="90000"/>
              </a:lnSpc>
              <a:spcBef>
                <a:spcPct val="0"/>
              </a:spcBef>
              <a:spcAft>
                <a:spcPct val="0"/>
              </a:spcAft>
            </a:pPr>
            <a:r>
              <a:rPr lang="en-US" sz="900" spc="-50" dirty="0">
                <a:solidFill>
                  <a:srgbClr val="FFFFFE"/>
                </a:solidFill>
              </a:rPr>
              <a:t>p</a:t>
            </a:r>
            <a:r>
              <a:rPr lang="en-US" sz="900" spc="-50" dirty="0">
                <a:solidFill>
                  <a:srgbClr val="FFFFFE"/>
                </a:solidFill>
              </a:rPr>
              <a:t>ool</a:t>
            </a:r>
            <a:endParaRPr lang="en-US" sz="900" spc="-50" dirty="0">
              <a:solidFill>
                <a:srgbClr val="FFFFFE"/>
              </a:solidFill>
            </a:endParaRPr>
          </a:p>
        </p:txBody>
      </p:sp>
      <p:sp>
        <p:nvSpPr>
          <p:cNvPr id="5" name="Rectangle 4"/>
          <p:cNvSpPr/>
          <p:nvPr/>
        </p:nvSpPr>
        <p:spPr bwMode="auto">
          <a:xfrm>
            <a:off x="6862143" y="2835056"/>
            <a:ext cx="1666944" cy="782474"/>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lnSpc>
                <a:spcPct val="90000"/>
              </a:lnSpc>
              <a:spcBef>
                <a:spcPct val="0"/>
              </a:spcBef>
              <a:spcAft>
                <a:spcPct val="0"/>
              </a:spcAft>
            </a:pPr>
            <a:r>
              <a:rPr lang="en-US" sz="1200" spc="-50" dirty="0">
                <a:solidFill>
                  <a:srgbClr val="3C3C3C"/>
                </a:solidFill>
              </a:rPr>
              <a:t>Administrator can </a:t>
            </a:r>
            <a:r>
              <a:rPr lang="en-US" sz="1200" spc="-50" dirty="0">
                <a:solidFill>
                  <a:srgbClr val="3C3C3C"/>
                </a:solidFill>
              </a:rPr>
              <a:t>increase </a:t>
            </a:r>
            <a:r>
              <a:rPr lang="en-US" sz="1200" spc="-50" dirty="0">
                <a:solidFill>
                  <a:srgbClr val="3C3C3C"/>
                </a:solidFill>
              </a:rPr>
              <a:t>maximum </a:t>
            </a:r>
            <a:r>
              <a:rPr lang="en-US" sz="1200" spc="-50" dirty="0">
                <a:solidFill>
                  <a:srgbClr val="3C3C3C"/>
                </a:solidFill>
              </a:rPr>
              <a:t>m</a:t>
            </a:r>
            <a:r>
              <a:rPr lang="en-US" sz="1200" spc="-50" dirty="0">
                <a:solidFill>
                  <a:srgbClr val="3C3C3C"/>
                </a:solidFill>
              </a:rPr>
              <a:t>emory </a:t>
            </a:r>
            <a:r>
              <a:rPr lang="en-US" sz="1200" spc="-50" dirty="0">
                <a:solidFill>
                  <a:srgbClr val="3C3C3C"/>
                </a:solidFill>
              </a:rPr>
              <a:t>without a restart</a:t>
            </a:r>
          </a:p>
        </p:txBody>
      </p:sp>
      <p:sp>
        <p:nvSpPr>
          <p:cNvPr id="38" name="Trapezoid 37"/>
          <p:cNvSpPr/>
          <p:nvPr/>
        </p:nvSpPr>
        <p:spPr bwMode="auto">
          <a:xfrm rot="16200000">
            <a:off x="1922276" y="423772"/>
            <a:ext cx="1803920" cy="4514585"/>
          </a:xfrm>
          <a:prstGeom prst="trapezoid">
            <a:avLst>
              <a:gd name="adj" fmla="val 9918"/>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182880" tIns="45718" rIns="182880" bIns="45718" numCol="1" rtlCol="0" anchor="ctr" anchorCtr="0" compatLnSpc="1">
            <a:prstTxWarp prst="textNoShape">
              <a:avLst/>
            </a:prstTxWarp>
            <a:noAutofit/>
          </a:bodyPr>
          <a:lstStyle/>
          <a:p>
            <a:pPr marL="0" lvl="1" defTabSz="462394">
              <a:lnSpc>
                <a:spcPct val="90000"/>
              </a:lnSpc>
              <a:spcBef>
                <a:spcPct val="30000"/>
              </a:spcBef>
            </a:pPr>
            <a:r>
              <a:rPr lang="en-US" sz="2400" dirty="0">
                <a:solidFill>
                  <a:srgbClr val="EFEFEF"/>
                </a:solidFill>
                <a:latin typeface="Segoe UI Light"/>
                <a:cs typeface="Segoe UI" pitchFamily="34" charset="0"/>
              </a:rPr>
              <a:t>Dynamic Memory </a:t>
            </a:r>
          </a:p>
          <a:p>
            <a:pPr marL="166688" lvl="1" indent="-166688" defTabSz="462394">
              <a:lnSpc>
                <a:spcPct val="90000"/>
              </a:lnSpc>
              <a:spcBef>
                <a:spcPts val="600"/>
              </a:spcBef>
              <a:spcAft>
                <a:spcPts val="600"/>
              </a:spcAft>
              <a:buFont typeface="Arial" pitchFamily="34" charset="0"/>
              <a:buChar char="•"/>
            </a:pPr>
            <a:r>
              <a:rPr lang="en-US" sz="1600" dirty="0">
                <a:solidFill>
                  <a:srgbClr val="FFFFFE"/>
                </a:solidFill>
                <a:cs typeface="Segoe UI" pitchFamily="34" charset="0"/>
              </a:rPr>
              <a:t>Introduced in Windows Server 2008 R2 SP1</a:t>
            </a:r>
          </a:p>
          <a:p>
            <a:pPr marL="166688" lvl="1" indent="-166688" defTabSz="462394">
              <a:lnSpc>
                <a:spcPct val="90000"/>
              </a:lnSpc>
              <a:spcBef>
                <a:spcPts val="600"/>
              </a:spcBef>
              <a:spcAft>
                <a:spcPts val="600"/>
              </a:spcAft>
              <a:buFont typeface="Arial" pitchFamily="34" charset="0"/>
              <a:buChar char="•"/>
            </a:pPr>
            <a:r>
              <a:rPr lang="en-US" sz="1600" dirty="0">
                <a:solidFill>
                  <a:srgbClr val="FFFFFE"/>
                </a:solidFill>
                <a:cs typeface="Segoe UI" pitchFamily="34" charset="0"/>
              </a:rPr>
              <a:t>Reallocates memory automatically among running virtual machines</a:t>
            </a:r>
          </a:p>
        </p:txBody>
      </p:sp>
      <p:sp>
        <p:nvSpPr>
          <p:cNvPr id="39" name="Trapezoid 38"/>
          <p:cNvSpPr/>
          <p:nvPr/>
        </p:nvSpPr>
        <p:spPr bwMode="auto">
          <a:xfrm rot="5400000" flipH="1">
            <a:off x="1491097" y="2557917"/>
            <a:ext cx="2666249" cy="4514585"/>
          </a:xfrm>
          <a:prstGeom prst="trapezoid">
            <a:avLst>
              <a:gd name="adj" fmla="val 7087"/>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5720" rIns="91440" bIns="274320" numCol="1" rtlCol="0" anchor="ctr" anchorCtr="0" compatLnSpc="1">
            <a:prstTxWarp prst="textNoShape">
              <a:avLst/>
            </a:prstTxWarp>
          </a:bodyPr>
          <a:lstStyle/>
          <a:p>
            <a:pPr marL="0" lvl="1" defTabSz="462394">
              <a:lnSpc>
                <a:spcPct val="90000"/>
              </a:lnSpc>
              <a:spcBef>
                <a:spcPct val="30000"/>
              </a:spcBef>
              <a:buClr>
                <a:schemeClr val="accent2"/>
              </a:buClr>
            </a:pPr>
            <a:r>
              <a:rPr lang="en-US" sz="2400" dirty="0">
                <a:solidFill>
                  <a:srgbClr val="EFEFEF"/>
                </a:solidFill>
                <a:latin typeface="Segoe UI Light"/>
                <a:cs typeface="Segoe UI" pitchFamily="34" charset="0"/>
              </a:rPr>
              <a:t>Windows Server 2012 improvements</a:t>
            </a:r>
          </a:p>
          <a:p>
            <a:pPr marL="166688" lvl="1" indent="-166688" defTabSz="462394">
              <a:lnSpc>
                <a:spcPct val="90000"/>
              </a:lnSpc>
              <a:spcBef>
                <a:spcPts val="600"/>
              </a:spcBef>
              <a:spcAft>
                <a:spcPts val="600"/>
              </a:spcAft>
              <a:buFont typeface="Arial" pitchFamily="34" charset="0"/>
              <a:buChar char="•"/>
            </a:pPr>
            <a:r>
              <a:rPr lang="en-US" sz="1600" dirty="0">
                <a:solidFill>
                  <a:srgbClr val="FFFFFE"/>
                </a:solidFill>
                <a:cs typeface="Segoe UI" pitchFamily="34" charset="0"/>
              </a:rPr>
              <a:t>Minimum memory </a:t>
            </a:r>
          </a:p>
          <a:p>
            <a:pPr marL="166688" lvl="1" indent="-166688" defTabSz="462394">
              <a:lnSpc>
                <a:spcPct val="90000"/>
              </a:lnSpc>
              <a:spcBef>
                <a:spcPts val="600"/>
              </a:spcBef>
              <a:spcAft>
                <a:spcPts val="600"/>
              </a:spcAft>
              <a:buFont typeface="Arial" pitchFamily="34" charset="0"/>
              <a:buChar char="•"/>
            </a:pPr>
            <a:r>
              <a:rPr lang="en-US" sz="1600" dirty="0">
                <a:solidFill>
                  <a:srgbClr val="FFFFFE"/>
                </a:solidFill>
                <a:cs typeface="Segoe UI" pitchFamily="34" charset="0"/>
              </a:rPr>
              <a:t>Hyper‑V </a:t>
            </a:r>
            <a:r>
              <a:rPr lang="en-US" sz="1600" dirty="0">
                <a:solidFill>
                  <a:srgbClr val="FFFFFE"/>
                </a:solidFill>
                <a:cs typeface="Segoe UI" pitchFamily="34" charset="0"/>
              </a:rPr>
              <a:t>smart paging</a:t>
            </a:r>
          </a:p>
          <a:p>
            <a:pPr marL="166688" lvl="1" indent="-166688" defTabSz="462394">
              <a:lnSpc>
                <a:spcPct val="90000"/>
              </a:lnSpc>
              <a:spcBef>
                <a:spcPts val="600"/>
              </a:spcBef>
              <a:spcAft>
                <a:spcPts val="600"/>
              </a:spcAft>
              <a:buFont typeface="Arial" pitchFamily="34" charset="0"/>
              <a:buChar char="•"/>
            </a:pPr>
            <a:r>
              <a:rPr lang="en-US" sz="1600" dirty="0">
                <a:solidFill>
                  <a:srgbClr val="FFFFFE"/>
                </a:solidFill>
                <a:cs typeface="Segoe UI" pitchFamily="34" charset="0"/>
              </a:rPr>
              <a:t>Memory ballooning</a:t>
            </a:r>
          </a:p>
          <a:p>
            <a:pPr marL="166688" lvl="1" indent="-166688" defTabSz="462394">
              <a:lnSpc>
                <a:spcPct val="90000"/>
              </a:lnSpc>
              <a:spcBef>
                <a:spcPts val="600"/>
              </a:spcBef>
              <a:spcAft>
                <a:spcPts val="600"/>
              </a:spcAft>
              <a:buFont typeface="Arial" pitchFamily="34" charset="0"/>
              <a:buChar char="•"/>
            </a:pPr>
            <a:r>
              <a:rPr lang="en-US" sz="1600" dirty="0">
                <a:solidFill>
                  <a:srgbClr val="FFFFFE"/>
                </a:solidFill>
                <a:cs typeface="Segoe UI" pitchFamily="34" charset="0"/>
              </a:rPr>
              <a:t>Runtime configuration</a:t>
            </a:r>
          </a:p>
        </p:txBody>
      </p:sp>
      <p:sp>
        <p:nvSpPr>
          <p:cNvPr id="7" name="Power Button"/>
          <p:cNvSpPr/>
          <p:nvPr/>
        </p:nvSpPr>
        <p:spPr bwMode="auto">
          <a:xfrm>
            <a:off x="6589086" y="3444486"/>
            <a:ext cx="89479" cy="89479"/>
          </a:xfrm>
          <a:prstGeom prst="ellipse">
            <a:avLst/>
          </a:prstGeom>
          <a:solidFill>
            <a:schemeClr val="bg1"/>
          </a:solidFill>
          <a:ln>
            <a:solidFill>
              <a:schemeClr val="bg1">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
        <p:nvSpPr>
          <p:cNvPr id="6" name="Power Button On"/>
          <p:cNvSpPr/>
          <p:nvPr/>
        </p:nvSpPr>
        <p:spPr bwMode="auto">
          <a:xfrm rot="1140000">
            <a:off x="6534645" y="3391029"/>
            <a:ext cx="205954" cy="194433"/>
          </a:xfrm>
          <a:prstGeom prst="star4">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lnSpc>
                <a:spcPct val="90000"/>
              </a:lnSpc>
              <a:spcBef>
                <a:spcPct val="0"/>
              </a:spcBef>
              <a:spcAft>
                <a:spcPct val="0"/>
              </a:spcAft>
            </a:pPr>
            <a:endParaRPr lang="en-US" sz="1400" spc="-50" dirty="0">
              <a:solidFill>
                <a:srgbClr val="3C3C3C"/>
              </a:solidFill>
            </a:endParaRPr>
          </a:p>
        </p:txBody>
      </p:sp>
    </p:spTree>
    <p:extLst>
      <p:ext uri="{BB962C8B-B14F-4D97-AF65-F5344CB8AC3E}">
        <p14:creationId xmlns:p14="http://schemas.microsoft.com/office/powerpoint/2010/main" val="3635104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750"/>
                                        <p:tgtEl>
                                          <p:spTgt spid="6"/>
                                        </p:tgtEl>
                                      </p:cBhvr>
                                    </p:animEffec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14"/>
                                        </p:tgtEl>
                                        <p:attrNameLst>
                                          <p:attrName>style.visibility</p:attrName>
                                        </p:attrNameLst>
                                      </p:cBhvr>
                                      <p:to>
                                        <p:strVal val="visible"/>
                                      </p:to>
                                    </p:set>
                                    <p:animEffect transition="in" filter="fade">
                                      <p:cBhvr>
                                        <p:cTn id="13" dur="500"/>
                                        <p:tgtEl>
                                          <p:spTgt spid="1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par>
                                <p:cTn id="17" presetID="10" presetClass="entr" presetSubtype="0" fill="hold" nodeType="with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500"/>
                                        <p:tgtEl>
                                          <p:spTgt spid="112"/>
                                        </p:tgtEl>
                                      </p:cBhvr>
                                    </p:animEffect>
                                  </p:childTnLst>
                                </p:cTn>
                              </p:par>
                            </p:childTnLst>
                          </p:cTn>
                        </p:par>
                        <p:par>
                          <p:cTn id="20" fill="hold">
                            <p:stCondLst>
                              <p:cond delay="750"/>
                            </p:stCondLst>
                            <p:childTnLst>
                              <p:par>
                                <p:cTn id="21" presetID="10" presetClass="exit" presetSubtype="0" fill="hold" nodeType="afterEffect">
                                  <p:stCondLst>
                                    <p:cond delay="1000"/>
                                  </p:stCondLst>
                                  <p:childTnLst>
                                    <p:animEffect transition="out" filter="fade">
                                      <p:cBhvr>
                                        <p:cTn id="22" dur="500"/>
                                        <p:tgtEl>
                                          <p:spTgt spid="112"/>
                                        </p:tgtEl>
                                      </p:cBhvr>
                                    </p:animEffect>
                                    <p:set>
                                      <p:cBhvr>
                                        <p:cTn id="23" dur="1" fill="hold">
                                          <p:stCondLst>
                                            <p:cond delay="499"/>
                                          </p:stCondLst>
                                        </p:cTn>
                                        <p:tgtEl>
                                          <p:spTgt spid="112"/>
                                        </p:tgtEl>
                                        <p:attrNameLst>
                                          <p:attrName>style.visibility</p:attrName>
                                        </p:attrNameLst>
                                      </p:cBhvr>
                                      <p:to>
                                        <p:strVal val="hidden"/>
                                      </p:to>
                                    </p:set>
                                  </p:childTnLst>
                                </p:cTn>
                              </p:par>
                              <p:par>
                                <p:cTn id="24" presetID="10" presetClass="entr" presetSubtype="0" fill="hold" grpId="0" nodeType="withEffect">
                                  <p:stCondLst>
                                    <p:cond delay="1000"/>
                                  </p:stCondLst>
                                  <p:childTnLst>
                                    <p:set>
                                      <p:cBhvr>
                                        <p:cTn id="25" dur="1" fill="hold">
                                          <p:stCondLst>
                                            <p:cond delay="0"/>
                                          </p:stCondLst>
                                        </p:cTn>
                                        <p:tgtEl>
                                          <p:spTgt spid="115"/>
                                        </p:tgtEl>
                                        <p:attrNameLst>
                                          <p:attrName>style.visibility</p:attrName>
                                        </p:attrNameLst>
                                      </p:cBhvr>
                                      <p:to>
                                        <p:strVal val="visible"/>
                                      </p:to>
                                    </p:set>
                                    <p:animEffect transition="in" filter="fade">
                                      <p:cBhvr>
                                        <p:cTn id="26" dur="500"/>
                                        <p:tgtEl>
                                          <p:spTgt spid="115"/>
                                        </p:tgtEl>
                                      </p:cBhvr>
                                    </p:animEffect>
                                  </p:childTnLst>
                                </p:cTn>
                              </p:par>
                              <p:par>
                                <p:cTn id="27" presetID="10" presetClass="entr" presetSubtype="0" fill="hold" nodeType="withEffect">
                                  <p:stCondLst>
                                    <p:cond delay="1000"/>
                                  </p:stCondLst>
                                  <p:childTnLst>
                                    <p:set>
                                      <p:cBhvr>
                                        <p:cTn id="28" dur="1" fill="hold">
                                          <p:stCondLst>
                                            <p:cond delay="0"/>
                                          </p:stCondLst>
                                        </p:cTn>
                                        <p:tgtEl>
                                          <p:spTgt spid="116"/>
                                        </p:tgtEl>
                                        <p:attrNameLst>
                                          <p:attrName>style.visibility</p:attrName>
                                        </p:attrNameLst>
                                      </p:cBhvr>
                                      <p:to>
                                        <p:strVal val="visible"/>
                                      </p:to>
                                    </p:set>
                                    <p:animEffect transition="in" filter="fade">
                                      <p:cBhvr>
                                        <p:cTn id="29" dur="500"/>
                                        <p:tgtEl>
                                          <p:spTgt spid="116"/>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17"/>
                                        </p:tgtEl>
                                        <p:attrNameLst>
                                          <p:attrName>style.visibility</p:attrName>
                                        </p:attrNameLst>
                                      </p:cBhvr>
                                      <p:to>
                                        <p:strVal val="visible"/>
                                      </p:to>
                                    </p:set>
                                    <p:animEffect transition="in" filter="fade">
                                      <p:cBhvr>
                                        <p:cTn id="32" dur="500"/>
                                        <p:tgtEl>
                                          <p:spTgt spid="117"/>
                                        </p:tgtEl>
                                      </p:cBhvr>
                                    </p:animEffect>
                                  </p:childTnLst>
                                </p:cTn>
                              </p:par>
                            </p:childTnLst>
                          </p:cTn>
                        </p:par>
                        <p:par>
                          <p:cTn id="33" fill="hold">
                            <p:stCondLst>
                              <p:cond delay="2250"/>
                            </p:stCondLst>
                            <p:childTnLst>
                              <p:par>
                                <p:cTn id="34" presetID="10" presetClass="exit" presetSubtype="0" fill="hold" grpId="0" nodeType="afterEffect">
                                  <p:stCondLst>
                                    <p:cond delay="0"/>
                                  </p:stCondLst>
                                  <p:childTnLst>
                                    <p:animEffect transition="out" filter="fade">
                                      <p:cBhvr>
                                        <p:cTn id="35" dur="500"/>
                                        <p:tgtEl>
                                          <p:spTgt spid="93"/>
                                        </p:tgtEl>
                                      </p:cBhvr>
                                    </p:animEffect>
                                    <p:set>
                                      <p:cBhvr>
                                        <p:cTn id="36" dur="1" fill="hold">
                                          <p:stCondLst>
                                            <p:cond delay="499"/>
                                          </p:stCondLst>
                                        </p:cTn>
                                        <p:tgtEl>
                                          <p:spTgt spid="93"/>
                                        </p:tgtEl>
                                        <p:attrNameLst>
                                          <p:attrName>style.visibility</p:attrName>
                                        </p:attrNameLst>
                                      </p:cBhvr>
                                      <p:to>
                                        <p:strVal val="hidden"/>
                                      </p:to>
                                    </p:set>
                                  </p:childTnLst>
                                </p:cTn>
                              </p:par>
                            </p:childTnLst>
                          </p:cTn>
                        </p:par>
                        <p:par>
                          <p:cTn id="37" fill="hold">
                            <p:stCondLst>
                              <p:cond delay="2750"/>
                            </p:stCondLst>
                            <p:childTnLst>
                              <p:par>
                                <p:cTn id="38" presetID="10" presetClass="entr" presetSubtype="0" fill="hold" grpId="0" nodeType="afterEffect">
                                  <p:stCondLst>
                                    <p:cond delay="1000"/>
                                  </p:stCondLst>
                                  <p:childTnLst>
                                    <p:set>
                                      <p:cBhvr>
                                        <p:cTn id="39" dur="1" fill="hold">
                                          <p:stCondLst>
                                            <p:cond delay="0"/>
                                          </p:stCondLst>
                                        </p:cTn>
                                        <p:tgtEl>
                                          <p:spTgt spid="118"/>
                                        </p:tgtEl>
                                        <p:attrNameLst>
                                          <p:attrName>style.visibility</p:attrName>
                                        </p:attrNameLst>
                                      </p:cBhvr>
                                      <p:to>
                                        <p:strVal val="visible"/>
                                      </p:to>
                                    </p:set>
                                    <p:animEffect transition="in" filter="fade">
                                      <p:cBhvr>
                                        <p:cTn id="40" dur="500"/>
                                        <p:tgtEl>
                                          <p:spTgt spid="118"/>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93" grpId="0" animBg="1"/>
      <p:bldP spid="113" grpId="0" animBg="1"/>
      <p:bldP spid="114" grpId="0" animBg="1"/>
      <p:bldP spid="115" grpId="0" animBg="1"/>
      <p:bldP spid="117" grpId="0" animBg="1"/>
      <p:bldP spid="5" grpId="0" animBg="1"/>
      <p:bldP spid="7"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Memory | Smart Paging</a:t>
            </a:r>
            <a:endParaRPr lang="en-US" dirty="0"/>
          </a:p>
        </p:txBody>
      </p:sp>
      <p:sp>
        <p:nvSpPr>
          <p:cNvPr id="3" name="Right Triangle 2"/>
          <p:cNvSpPr/>
          <p:nvPr/>
        </p:nvSpPr>
        <p:spPr bwMode="auto">
          <a:xfrm flipH="1" flipV="1">
            <a:off x="522572" y="2319456"/>
            <a:ext cx="224051" cy="224051"/>
          </a:xfrm>
          <a:prstGeom prst="rtTriangle">
            <a:avLst/>
          </a:prstGeom>
          <a:solidFill>
            <a:srgbClr val="FFB900"/>
          </a:solidFill>
          <a:ln w="10795" cap="flat" cmpd="sng" algn="ctr">
            <a:noFill/>
            <a:prstDash val="solid"/>
            <a:headEnd type="none" w="med" len="med"/>
            <a:tailEnd type="none" w="med" len="med"/>
          </a:ln>
          <a:effectLst/>
        </p:spPr>
        <p:txBody>
          <a:bodyPr vert="horz" wrap="square" lIns="91412" tIns="45706" rIns="91412" bIns="45706" numCol="1" rtlCol="0" anchor="ctr" anchorCtr="0" compatLnSpc="1">
            <a:prstTxWarp prst="textNoShape">
              <a:avLst/>
            </a:prstTxWarp>
          </a:bodyPr>
          <a:lstStyle/>
          <a:p>
            <a:pPr algn="ctr" defTabSz="913825" fontAlgn="base">
              <a:lnSpc>
                <a:spcPct val="90000"/>
              </a:lnSpc>
              <a:spcBef>
                <a:spcPct val="0"/>
              </a:spcBef>
              <a:spcAft>
                <a:spcPct val="0"/>
              </a:spcAft>
              <a:defRPr/>
            </a:pPr>
            <a:endParaRPr lang="en-US" sz="1999" kern="0" spc="-50" dirty="0">
              <a:gradFill>
                <a:gsLst>
                  <a:gs pos="0">
                    <a:srgbClr val="EFEFEF"/>
                  </a:gs>
                  <a:gs pos="100000">
                    <a:srgbClr val="EFEFEF"/>
                  </a:gs>
                </a:gsLst>
                <a:lin ang="5400000" scaled="0"/>
              </a:gradFill>
            </a:endParaRPr>
          </a:p>
        </p:txBody>
      </p:sp>
      <p:sp>
        <p:nvSpPr>
          <p:cNvPr id="4" name="Trapezoid 3"/>
          <p:cNvSpPr/>
          <p:nvPr/>
        </p:nvSpPr>
        <p:spPr bwMode="auto">
          <a:xfrm rot="16200000">
            <a:off x="753583" y="1598868"/>
            <a:ext cx="4477620" cy="4513409"/>
          </a:xfrm>
          <a:prstGeom prst="trapezoid">
            <a:avLst>
              <a:gd name="adj" fmla="val 9839"/>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39913" bIns="137124" numCol="1" rtlCol="0" anchor="t" anchorCtr="0" compatLnSpc="1">
            <a:prstTxWarp prst="textNoShape">
              <a:avLst/>
            </a:prstTxWarp>
          </a:bodyPr>
          <a:lstStyle/>
          <a:p>
            <a:pPr marL="0" lvl="1" defTabSz="462255">
              <a:lnSpc>
                <a:spcPct val="90000"/>
              </a:lnSpc>
              <a:spcBef>
                <a:spcPts val="300"/>
              </a:spcBef>
              <a:spcAft>
                <a:spcPts val="600"/>
              </a:spcAft>
              <a:buClr>
                <a:srgbClr val="EFEFEF"/>
              </a:buClr>
            </a:pPr>
            <a:r>
              <a:rPr lang="en-US" sz="1600" b="1" dirty="0">
                <a:solidFill>
                  <a:srgbClr val="EFEFEF"/>
                </a:solidFill>
                <a:cs typeface="Segoe UI" pitchFamily="34" charset="0"/>
              </a:rPr>
              <a:t>Hyper-V Smart Paging</a:t>
            </a:r>
          </a:p>
          <a:p>
            <a:pPr marL="285664" lvl="1" indent="-285664" defTabSz="462255">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Reliable way to keep a VM running when no physical memory is available</a:t>
            </a:r>
          </a:p>
          <a:p>
            <a:pPr marL="285664" lvl="1" indent="-285664" defTabSz="462255">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Performance will be degraded as disk is much slower than memory</a:t>
            </a:r>
          </a:p>
          <a:p>
            <a:pPr marL="0" lvl="1" defTabSz="462255">
              <a:lnSpc>
                <a:spcPct val="90000"/>
              </a:lnSpc>
              <a:spcBef>
                <a:spcPts val="300"/>
              </a:spcBef>
              <a:spcAft>
                <a:spcPts val="600"/>
              </a:spcAft>
              <a:buClr>
                <a:srgbClr val="EFEFEF"/>
              </a:buClr>
            </a:pPr>
            <a:r>
              <a:rPr lang="en-US" sz="1600" b="1" dirty="0">
                <a:solidFill>
                  <a:srgbClr val="EFEFEF"/>
                </a:solidFill>
                <a:cs typeface="Segoe UI" pitchFamily="34" charset="0"/>
              </a:rPr>
              <a:t>Used in the following situations:</a:t>
            </a:r>
          </a:p>
          <a:p>
            <a:pPr marL="285664" lvl="1" indent="-285664" defTabSz="462255">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VM restart</a:t>
            </a:r>
          </a:p>
          <a:p>
            <a:pPr marL="285664" lvl="1" indent="-285664" defTabSz="462255">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No physical memory is available</a:t>
            </a:r>
          </a:p>
          <a:p>
            <a:pPr marL="285664" lvl="1" indent="-285664" defTabSz="462255">
              <a:lnSpc>
                <a:spcPct val="90000"/>
              </a:lnSpc>
              <a:spcBef>
                <a:spcPts val="300"/>
              </a:spcBef>
              <a:spcAft>
                <a:spcPts val="600"/>
              </a:spcAft>
              <a:buClr>
                <a:srgbClr val="EFEFEF"/>
              </a:buClr>
              <a:buFont typeface="Arial" panose="020B0604020202020204" pitchFamily="34" charset="0"/>
              <a:buChar char="•"/>
            </a:pPr>
            <a:r>
              <a:rPr lang="en-US" sz="1600" dirty="0">
                <a:solidFill>
                  <a:srgbClr val="EFEFEF"/>
                </a:solidFill>
                <a:cs typeface="Segoe UI" pitchFamily="34" charset="0"/>
              </a:rPr>
              <a:t>No memory can be reclaimed from other virtual machines on that host</a:t>
            </a:r>
          </a:p>
        </p:txBody>
      </p:sp>
      <p:sp>
        <p:nvSpPr>
          <p:cNvPr id="5" name="Rectangle 4"/>
          <p:cNvSpPr/>
          <p:nvPr/>
        </p:nvSpPr>
        <p:spPr>
          <a:xfrm>
            <a:off x="522570" y="1329116"/>
            <a:ext cx="4293316" cy="990341"/>
          </a:xfrm>
          <a:prstGeom prst="rect">
            <a:avLst/>
          </a:prstGeom>
          <a:solidFill>
            <a:srgbClr val="002050"/>
          </a:solidFill>
          <a:ln w="57150" cmpd="sng">
            <a:solidFill>
              <a:srgbClr val="FFFFFF"/>
            </a:solidFill>
          </a:ln>
        </p:spPr>
        <p:txBody>
          <a:bodyPr wrap="square" lIns="182832" tIns="91416" rIns="182832" bIns="91416" anchor="ctr">
            <a:noAutofit/>
          </a:bodyPr>
          <a:lstStyle/>
          <a:p>
            <a:pPr>
              <a:spcBef>
                <a:spcPct val="75000"/>
              </a:spcBef>
              <a:buClr>
                <a:srgbClr val="002050"/>
              </a:buClr>
            </a:pPr>
            <a:r>
              <a:rPr lang="en-US" sz="2399" kern="0" dirty="0">
                <a:solidFill>
                  <a:srgbClr val="FFFFFF"/>
                </a:solidFill>
                <a:latin typeface="Segoe UI Light"/>
              </a:rPr>
              <a:t>Utilize disk as additional, temporary memory</a:t>
            </a:r>
            <a:endParaRPr lang="en-US" sz="2399" kern="0" dirty="0">
              <a:solidFill>
                <a:srgbClr val="FFFFFF"/>
              </a:solidFill>
            </a:endParaRPr>
          </a:p>
        </p:txBody>
      </p:sp>
      <p:sp>
        <p:nvSpPr>
          <p:cNvPr id="22" name="Rectangle 21"/>
          <p:cNvSpPr/>
          <p:nvPr/>
        </p:nvSpPr>
        <p:spPr>
          <a:xfrm>
            <a:off x="5854177" y="3977795"/>
            <a:ext cx="1444963" cy="289748"/>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9475" lvl="1" algn="ctr" defTabSz="914089" fontAlgn="base">
              <a:lnSpc>
                <a:spcPct val="90000"/>
              </a:lnSpc>
              <a:spcBef>
                <a:spcPts val="200"/>
              </a:spcBef>
              <a:spcAft>
                <a:spcPts val="100"/>
              </a:spcAft>
              <a:defRPr/>
            </a:pPr>
            <a:r>
              <a:rPr lang="en-US" sz="1400" b="1" dirty="0">
                <a:solidFill>
                  <a:srgbClr val="FFFFFE"/>
                </a:solidFill>
                <a:latin typeface="Segoe UI Light"/>
              </a:rPr>
              <a:t>Hyper‑V</a:t>
            </a:r>
          </a:p>
        </p:txBody>
      </p:sp>
      <p:sp>
        <p:nvSpPr>
          <p:cNvPr id="23" name="Rectangle 22"/>
          <p:cNvSpPr/>
          <p:nvPr/>
        </p:nvSpPr>
        <p:spPr bwMode="auto">
          <a:xfrm>
            <a:off x="5858193" y="1783889"/>
            <a:ext cx="889036" cy="1947065"/>
          </a:xfrm>
          <a:prstGeom prst="rect">
            <a:avLst/>
          </a:prstGeom>
          <a:solidFill>
            <a:schemeClr val="tx1">
              <a:lumMod val="20000"/>
              <a:lumOff val="80000"/>
            </a:schemeClr>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25" fontAlgn="base">
              <a:lnSpc>
                <a:spcPct val="90000"/>
              </a:lnSpc>
              <a:spcBef>
                <a:spcPct val="0"/>
              </a:spcBef>
              <a:spcAft>
                <a:spcPct val="0"/>
              </a:spcAft>
            </a:pPr>
            <a:r>
              <a:rPr lang="en-US" sz="1400" spc="-50" dirty="0">
                <a:solidFill>
                  <a:srgbClr val="3C3C3C"/>
                </a:solidFill>
              </a:rPr>
              <a:t>VM1</a:t>
            </a:r>
          </a:p>
        </p:txBody>
      </p:sp>
      <p:sp>
        <p:nvSpPr>
          <p:cNvPr id="24" name="Rectangle 23"/>
          <p:cNvSpPr/>
          <p:nvPr/>
        </p:nvSpPr>
        <p:spPr bwMode="auto">
          <a:xfrm>
            <a:off x="5939637" y="1854476"/>
            <a:ext cx="726152" cy="1177724"/>
          </a:xfrm>
          <a:prstGeom prst="rect">
            <a:avLst/>
          </a:prstGeom>
          <a:solidFill>
            <a:schemeClr val="tx1">
              <a:lumMod val="20000"/>
              <a:lumOff val="80000"/>
            </a:schemeClr>
          </a:solidFill>
          <a:ln>
            <a:solidFill>
              <a:schemeClr val="tx1">
                <a:lumMod val="40000"/>
                <a:lumOff val="6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12" tIns="45706" rIns="91412" bIns="45706" numCol="1" rtlCol="0" anchor="t" anchorCtr="0" compatLnSpc="1">
            <a:prstTxWarp prst="textNoShape">
              <a:avLst/>
            </a:prstTxWarp>
          </a:bodyPr>
          <a:lstStyle/>
          <a:p>
            <a:pPr algn="ctr" defTabSz="913825" fontAlgn="base">
              <a:lnSpc>
                <a:spcPct val="90000"/>
              </a:lnSpc>
              <a:spcBef>
                <a:spcPct val="0"/>
              </a:spcBef>
              <a:spcAft>
                <a:spcPct val="0"/>
              </a:spcAft>
            </a:pPr>
            <a:r>
              <a:rPr lang="en-US" sz="900" b="1" spc="-50" dirty="0">
                <a:solidFill>
                  <a:srgbClr val="FFFFFE"/>
                </a:solidFill>
              </a:rPr>
              <a:t>Maximum</a:t>
            </a:r>
          </a:p>
          <a:p>
            <a:pPr algn="ctr" defTabSz="913825" fontAlgn="base">
              <a:lnSpc>
                <a:spcPct val="90000"/>
              </a:lnSpc>
              <a:spcBef>
                <a:spcPct val="0"/>
              </a:spcBef>
              <a:spcAft>
                <a:spcPct val="0"/>
              </a:spcAft>
            </a:pPr>
            <a:r>
              <a:rPr lang="en-US" sz="900" b="1" spc="-50" dirty="0">
                <a:solidFill>
                  <a:srgbClr val="FFFFFE"/>
                </a:solidFill>
              </a:rPr>
              <a:t>memory</a:t>
            </a:r>
          </a:p>
        </p:txBody>
      </p:sp>
      <p:sp>
        <p:nvSpPr>
          <p:cNvPr id="25" name="TEXT VM starts with paging"/>
          <p:cNvSpPr>
            <a:spLocks noChangeArrowheads="1"/>
          </p:cNvSpPr>
          <p:nvPr/>
        </p:nvSpPr>
        <p:spPr bwMode="auto">
          <a:xfrm>
            <a:off x="5867461" y="5385856"/>
            <a:ext cx="5331222" cy="815374"/>
          </a:xfrm>
          <a:prstGeom prst="rect">
            <a:avLst/>
          </a:prstGeom>
          <a:noFill/>
          <a:ln w="9525">
            <a:noFill/>
            <a:miter lim="800000"/>
            <a:headEnd/>
            <a:tailEnd/>
          </a:ln>
        </p:spPr>
        <p:txBody>
          <a:bodyPr lIns="76159" tIns="38079" rIns="76159" bIns="38079">
            <a:spAutoFit/>
          </a:bodyPr>
          <a:lstStyle/>
          <a:p>
            <a:pPr algn="ctr" defTabSz="914089"/>
            <a:r>
              <a:rPr lang="en-US" sz="2399" dirty="0">
                <a:solidFill>
                  <a:srgbClr val="00188F"/>
                </a:solidFill>
                <a:latin typeface="Segoe UI Light"/>
              </a:rPr>
              <a:t>Virtual machine starting with </a:t>
            </a:r>
            <a:br>
              <a:rPr lang="en-US" sz="2399" dirty="0">
                <a:solidFill>
                  <a:srgbClr val="00188F"/>
                </a:solidFill>
                <a:latin typeface="Segoe UI Light"/>
              </a:rPr>
            </a:br>
            <a:r>
              <a:rPr lang="en-US" sz="2399" dirty="0">
                <a:solidFill>
                  <a:srgbClr val="00188F"/>
                </a:solidFill>
                <a:latin typeface="Segoe UI Light"/>
              </a:rPr>
              <a:t>Hyper‑V smart paging</a:t>
            </a:r>
          </a:p>
        </p:txBody>
      </p:sp>
      <p:pic>
        <p:nvPicPr>
          <p:cNvPr id="26" name="Picture 19474"/>
          <p:cNvPicPr>
            <a:picLocks noChangeAspect="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116626" y="4298317"/>
            <a:ext cx="584088" cy="97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bwMode="auto">
          <a:xfrm>
            <a:off x="5939635" y="2786811"/>
            <a:ext cx="731330" cy="675718"/>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2" tIns="45706" rIns="91412" bIns="45706" numCol="1" rtlCol="0" anchor="t" anchorCtr="0" compatLnSpc="1">
            <a:prstTxWarp prst="textNoShape">
              <a:avLst/>
            </a:prstTxWarp>
          </a:bodyPr>
          <a:lstStyle/>
          <a:p>
            <a:pPr algn="ctr" defTabSz="913825" fontAlgn="base">
              <a:lnSpc>
                <a:spcPct val="90000"/>
              </a:lnSpc>
              <a:spcBef>
                <a:spcPct val="0"/>
              </a:spcBef>
              <a:spcAft>
                <a:spcPct val="0"/>
              </a:spcAft>
            </a:pPr>
            <a:r>
              <a:rPr lang="en-US" sz="900" spc="-50" dirty="0">
                <a:solidFill>
                  <a:srgbClr val="FFFFFE"/>
                </a:solidFill>
              </a:rPr>
              <a:t>Minimum</a:t>
            </a:r>
          </a:p>
          <a:p>
            <a:pPr algn="ctr" defTabSz="913825" fontAlgn="base">
              <a:lnSpc>
                <a:spcPct val="90000"/>
              </a:lnSpc>
              <a:spcBef>
                <a:spcPct val="0"/>
              </a:spcBef>
              <a:spcAft>
                <a:spcPct val="0"/>
              </a:spcAft>
            </a:pPr>
            <a:r>
              <a:rPr lang="en-US" sz="900" spc="-50" dirty="0">
                <a:solidFill>
                  <a:srgbClr val="FFFFFE"/>
                </a:solidFill>
              </a:rPr>
              <a:t>memory</a:t>
            </a:r>
          </a:p>
        </p:txBody>
      </p:sp>
      <p:sp>
        <p:nvSpPr>
          <p:cNvPr id="28" name="Rectangle 27"/>
          <p:cNvSpPr/>
          <p:nvPr/>
        </p:nvSpPr>
        <p:spPr bwMode="auto">
          <a:xfrm>
            <a:off x="5937508" y="2277792"/>
            <a:ext cx="722188" cy="501973"/>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2" tIns="45706" rIns="91412" bIns="45706" numCol="1" rtlCol="0" anchor="t" anchorCtr="0" compatLnSpc="1">
            <a:prstTxWarp prst="textNoShape">
              <a:avLst/>
            </a:prstTxWarp>
          </a:bodyPr>
          <a:lstStyle/>
          <a:p>
            <a:pPr algn="ctr" defTabSz="913825" fontAlgn="base">
              <a:lnSpc>
                <a:spcPct val="90000"/>
              </a:lnSpc>
              <a:spcBef>
                <a:spcPct val="0"/>
              </a:spcBef>
              <a:spcAft>
                <a:spcPct val="0"/>
              </a:spcAft>
            </a:pPr>
            <a:endParaRPr lang="en-US" sz="1200" spc="-50" dirty="0">
              <a:solidFill>
                <a:srgbClr val="FFFFFE"/>
              </a:solidFill>
            </a:endParaRPr>
          </a:p>
        </p:txBody>
      </p:sp>
      <p:grpSp>
        <p:nvGrpSpPr>
          <p:cNvPr id="29" name="Group 28"/>
          <p:cNvGrpSpPr/>
          <p:nvPr/>
        </p:nvGrpSpPr>
        <p:grpSpPr>
          <a:xfrm>
            <a:off x="9871268" y="1783891"/>
            <a:ext cx="890739" cy="1950793"/>
            <a:chOff x="6015300" y="923366"/>
            <a:chExt cx="1084729" cy="2375648"/>
          </a:xfrm>
        </p:grpSpPr>
        <p:sp>
          <p:nvSpPr>
            <p:cNvPr id="30" name="Rectangle 29"/>
            <p:cNvSpPr/>
            <p:nvPr/>
          </p:nvSpPr>
          <p:spPr bwMode="auto">
            <a:xfrm>
              <a:off x="6015300" y="923366"/>
              <a:ext cx="1084729" cy="2375648"/>
            </a:xfrm>
            <a:prstGeom prst="rect">
              <a:avLst/>
            </a:prstGeom>
            <a:solidFill>
              <a:schemeClr val="tx1">
                <a:lumMod val="20000"/>
                <a:lumOff val="80000"/>
              </a:schemeClr>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25" fontAlgn="base">
                <a:lnSpc>
                  <a:spcPct val="90000"/>
                </a:lnSpc>
                <a:spcBef>
                  <a:spcPct val="0"/>
                </a:spcBef>
                <a:spcAft>
                  <a:spcPct val="0"/>
                </a:spcAft>
              </a:pPr>
              <a:r>
                <a:rPr lang="en-US" sz="1400" spc="-50" dirty="0">
                  <a:solidFill>
                    <a:srgbClr val="3C3C3C"/>
                  </a:solidFill>
                </a:rPr>
                <a:t>VMn</a:t>
              </a:r>
            </a:p>
          </p:txBody>
        </p:sp>
        <p:sp>
          <p:nvSpPr>
            <p:cNvPr id="31" name="Rectangle 30"/>
            <p:cNvSpPr/>
            <p:nvPr/>
          </p:nvSpPr>
          <p:spPr bwMode="auto">
            <a:xfrm>
              <a:off x="6122880" y="2147050"/>
              <a:ext cx="878559" cy="824455"/>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2" tIns="45706" rIns="91412" bIns="45706" numCol="1" rtlCol="0" anchor="t" anchorCtr="0" compatLnSpc="1">
              <a:prstTxWarp prst="textNoShape">
                <a:avLst/>
              </a:prstTxWarp>
            </a:bodyPr>
            <a:lstStyle/>
            <a:p>
              <a:pPr algn="ctr" defTabSz="913825" fontAlgn="base">
                <a:lnSpc>
                  <a:spcPct val="90000"/>
                </a:lnSpc>
                <a:spcBef>
                  <a:spcPct val="0"/>
                </a:spcBef>
                <a:spcAft>
                  <a:spcPct val="0"/>
                </a:spcAft>
              </a:pPr>
              <a:r>
                <a:rPr lang="en-US" sz="900" spc="-50" dirty="0">
                  <a:solidFill>
                    <a:srgbClr val="FFFFFE"/>
                  </a:solidFill>
                </a:rPr>
                <a:t>Minimum</a:t>
              </a:r>
            </a:p>
            <a:p>
              <a:pPr algn="ctr" defTabSz="913825" fontAlgn="base">
                <a:lnSpc>
                  <a:spcPct val="90000"/>
                </a:lnSpc>
                <a:spcBef>
                  <a:spcPct val="0"/>
                </a:spcBef>
                <a:spcAft>
                  <a:spcPct val="0"/>
                </a:spcAft>
              </a:pPr>
              <a:r>
                <a:rPr lang="en-US" sz="900" spc="-50" dirty="0">
                  <a:solidFill>
                    <a:srgbClr val="FFFFFE"/>
                  </a:solidFill>
                </a:rPr>
                <a:t>memory</a:t>
              </a:r>
            </a:p>
          </p:txBody>
        </p:sp>
        <p:sp>
          <p:nvSpPr>
            <p:cNvPr id="32" name="Rectangle 31"/>
            <p:cNvSpPr/>
            <p:nvPr/>
          </p:nvSpPr>
          <p:spPr bwMode="auto">
            <a:xfrm>
              <a:off x="6122875" y="1368426"/>
              <a:ext cx="878559" cy="787258"/>
            </a:xfrm>
            <a:prstGeom prst="rect">
              <a:avLst/>
            </a:prstGeom>
            <a:solidFill>
              <a:schemeClr val="tx1">
                <a:lumMod val="20000"/>
                <a:lumOff val="80000"/>
              </a:schemeClr>
            </a:solidFill>
            <a:ln>
              <a:solidFill>
                <a:schemeClr val="tx1">
                  <a:lumMod val="40000"/>
                  <a:lumOff val="6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12" tIns="45706" rIns="91412" bIns="45706" numCol="1" rtlCol="0" anchor="t" anchorCtr="0" compatLnSpc="1">
              <a:prstTxWarp prst="textNoShape">
                <a:avLst/>
              </a:prstTxWarp>
            </a:bodyPr>
            <a:lstStyle/>
            <a:p>
              <a:pPr algn="ctr" defTabSz="913825" fontAlgn="base">
                <a:lnSpc>
                  <a:spcPct val="90000"/>
                </a:lnSpc>
                <a:spcBef>
                  <a:spcPct val="0"/>
                </a:spcBef>
                <a:spcAft>
                  <a:spcPct val="0"/>
                </a:spcAft>
              </a:pPr>
              <a:r>
                <a:rPr lang="en-US" sz="900" spc="-50" dirty="0">
                  <a:solidFill>
                    <a:srgbClr val="FFFFFE"/>
                  </a:solidFill>
                </a:rPr>
                <a:t>Maximum</a:t>
              </a:r>
            </a:p>
            <a:p>
              <a:pPr algn="ctr" defTabSz="913825" fontAlgn="base">
                <a:lnSpc>
                  <a:spcPct val="90000"/>
                </a:lnSpc>
                <a:spcBef>
                  <a:spcPct val="0"/>
                </a:spcBef>
                <a:spcAft>
                  <a:spcPct val="0"/>
                </a:spcAft>
              </a:pPr>
              <a:r>
                <a:rPr lang="en-US" sz="900" spc="-50" dirty="0">
                  <a:solidFill>
                    <a:srgbClr val="FFFFFE"/>
                  </a:solidFill>
                </a:rPr>
                <a:t>memory</a:t>
              </a:r>
            </a:p>
          </p:txBody>
        </p:sp>
      </p:grpSp>
      <p:grpSp>
        <p:nvGrpSpPr>
          <p:cNvPr id="33" name="Group 32"/>
          <p:cNvGrpSpPr/>
          <p:nvPr/>
        </p:nvGrpSpPr>
        <p:grpSpPr>
          <a:xfrm>
            <a:off x="7981359" y="1783888"/>
            <a:ext cx="901092" cy="1973468"/>
            <a:chOff x="6015300" y="923366"/>
            <a:chExt cx="1084729" cy="2375648"/>
          </a:xfrm>
        </p:grpSpPr>
        <p:sp>
          <p:nvSpPr>
            <p:cNvPr id="34" name="Rectangle 33"/>
            <p:cNvSpPr/>
            <p:nvPr/>
          </p:nvSpPr>
          <p:spPr bwMode="auto">
            <a:xfrm>
              <a:off x="6015300" y="923366"/>
              <a:ext cx="1084729" cy="2375648"/>
            </a:xfrm>
            <a:prstGeom prst="rect">
              <a:avLst/>
            </a:prstGeom>
            <a:solidFill>
              <a:schemeClr val="tx1">
                <a:lumMod val="20000"/>
                <a:lumOff val="80000"/>
              </a:schemeClr>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25" fontAlgn="base">
                <a:lnSpc>
                  <a:spcPct val="90000"/>
                </a:lnSpc>
                <a:spcBef>
                  <a:spcPct val="0"/>
                </a:spcBef>
                <a:spcAft>
                  <a:spcPct val="0"/>
                </a:spcAft>
              </a:pPr>
              <a:r>
                <a:rPr lang="en-US" sz="1400" spc="-50" dirty="0">
                  <a:solidFill>
                    <a:srgbClr val="3C3C3C"/>
                  </a:solidFill>
                </a:rPr>
                <a:t>VM2</a:t>
              </a:r>
            </a:p>
          </p:txBody>
        </p:sp>
        <p:sp>
          <p:nvSpPr>
            <p:cNvPr id="35" name="Rectangle 34"/>
            <p:cNvSpPr/>
            <p:nvPr/>
          </p:nvSpPr>
          <p:spPr bwMode="auto">
            <a:xfrm>
              <a:off x="6122875" y="1084720"/>
              <a:ext cx="878559" cy="1070964"/>
            </a:xfrm>
            <a:prstGeom prst="rect">
              <a:avLst/>
            </a:prstGeom>
            <a:solidFill>
              <a:schemeClr val="tx1">
                <a:lumMod val="20000"/>
                <a:lumOff val="80000"/>
              </a:schemeClr>
            </a:solidFill>
            <a:ln>
              <a:solidFill>
                <a:schemeClr val="tx1">
                  <a:lumMod val="40000"/>
                  <a:lumOff val="6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12" tIns="45706" rIns="91412" bIns="45706" numCol="1" rtlCol="0" anchor="t" anchorCtr="0" compatLnSpc="1">
              <a:prstTxWarp prst="textNoShape">
                <a:avLst/>
              </a:prstTxWarp>
            </a:bodyPr>
            <a:lstStyle/>
            <a:p>
              <a:pPr algn="ctr" defTabSz="913825" fontAlgn="base">
                <a:lnSpc>
                  <a:spcPct val="90000"/>
                </a:lnSpc>
                <a:spcBef>
                  <a:spcPct val="0"/>
                </a:spcBef>
                <a:spcAft>
                  <a:spcPct val="0"/>
                </a:spcAft>
              </a:pPr>
              <a:r>
                <a:rPr lang="en-US" sz="900" spc="-50" dirty="0">
                  <a:solidFill>
                    <a:srgbClr val="FFFFFE"/>
                  </a:solidFill>
                </a:rPr>
                <a:t>Maximum</a:t>
              </a:r>
            </a:p>
            <a:p>
              <a:pPr algn="ctr" defTabSz="913825" fontAlgn="base">
                <a:lnSpc>
                  <a:spcPct val="90000"/>
                </a:lnSpc>
                <a:spcBef>
                  <a:spcPct val="0"/>
                </a:spcBef>
                <a:spcAft>
                  <a:spcPct val="0"/>
                </a:spcAft>
              </a:pPr>
              <a:r>
                <a:rPr lang="en-US" sz="900" spc="-50" dirty="0">
                  <a:solidFill>
                    <a:srgbClr val="FFFFFE"/>
                  </a:solidFill>
                </a:rPr>
                <a:t>memory</a:t>
              </a:r>
            </a:p>
          </p:txBody>
        </p:sp>
        <p:sp>
          <p:nvSpPr>
            <p:cNvPr id="36" name="Rectangle 35"/>
            <p:cNvSpPr/>
            <p:nvPr/>
          </p:nvSpPr>
          <p:spPr bwMode="auto">
            <a:xfrm>
              <a:off x="6122880" y="1840004"/>
              <a:ext cx="878559" cy="113150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2" tIns="45706" rIns="91412" bIns="45706" numCol="1" rtlCol="0" anchor="t" anchorCtr="0" compatLnSpc="1">
              <a:prstTxWarp prst="textNoShape">
                <a:avLst/>
              </a:prstTxWarp>
            </a:bodyPr>
            <a:lstStyle/>
            <a:p>
              <a:pPr algn="ctr" defTabSz="913825" fontAlgn="base">
                <a:lnSpc>
                  <a:spcPct val="90000"/>
                </a:lnSpc>
                <a:spcBef>
                  <a:spcPct val="0"/>
                </a:spcBef>
                <a:spcAft>
                  <a:spcPct val="0"/>
                </a:spcAft>
              </a:pPr>
              <a:r>
                <a:rPr lang="en-US" sz="900" spc="-50" dirty="0">
                  <a:solidFill>
                    <a:srgbClr val="FFFFFE"/>
                  </a:solidFill>
                </a:rPr>
                <a:t>Minimum</a:t>
              </a:r>
            </a:p>
            <a:p>
              <a:pPr algn="ctr" defTabSz="913825" fontAlgn="base">
                <a:lnSpc>
                  <a:spcPct val="90000"/>
                </a:lnSpc>
                <a:spcBef>
                  <a:spcPct val="0"/>
                </a:spcBef>
                <a:spcAft>
                  <a:spcPct val="0"/>
                </a:spcAft>
              </a:pPr>
              <a:r>
                <a:rPr lang="en-US" sz="900" spc="-50" dirty="0">
                  <a:solidFill>
                    <a:srgbClr val="FFFFFE"/>
                  </a:solidFill>
                </a:rPr>
                <a:t>memory</a:t>
              </a:r>
            </a:p>
          </p:txBody>
        </p:sp>
      </p:grpSp>
      <p:sp>
        <p:nvSpPr>
          <p:cNvPr id="37" name="Physical Memory starting point"/>
          <p:cNvSpPr/>
          <p:nvPr/>
        </p:nvSpPr>
        <p:spPr bwMode="auto">
          <a:xfrm>
            <a:off x="6591973" y="4457013"/>
            <a:ext cx="795321" cy="795321"/>
          </a:xfrm>
          <a:prstGeom prst="ellipse">
            <a:avLst/>
          </a:prstGeom>
          <a:gradFill flip="none" rotWithShape="1">
            <a:gsLst>
              <a:gs pos="0">
                <a:schemeClr val="accent2"/>
              </a:gs>
              <a:gs pos="80000">
                <a:schemeClr val="accent2"/>
              </a:gs>
              <a:gs pos="82000">
                <a:srgbClr val="FFFFFE"/>
              </a:gs>
            </a:gsLst>
            <a:lin ang="16200000" scaled="1"/>
            <a:tileRect/>
          </a:gradFill>
          <a:ln w="38100" cmpd="sng">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3825" fontAlgn="base">
              <a:lnSpc>
                <a:spcPct val="90000"/>
              </a:lnSpc>
              <a:spcBef>
                <a:spcPct val="0"/>
              </a:spcBef>
              <a:spcAft>
                <a:spcPct val="0"/>
              </a:spcAft>
            </a:pPr>
            <a:r>
              <a:rPr lang="en-US" sz="900" spc="-50" dirty="0">
                <a:solidFill>
                  <a:srgbClr val="FFFFFE"/>
                </a:solidFill>
              </a:rPr>
              <a:t>Physical</a:t>
            </a:r>
          </a:p>
          <a:p>
            <a:pPr algn="ctr" defTabSz="913825" fontAlgn="base">
              <a:lnSpc>
                <a:spcPct val="90000"/>
              </a:lnSpc>
              <a:spcBef>
                <a:spcPct val="0"/>
              </a:spcBef>
              <a:spcAft>
                <a:spcPct val="0"/>
              </a:spcAft>
            </a:pPr>
            <a:r>
              <a:rPr lang="en-US" sz="900" spc="-50" dirty="0">
                <a:solidFill>
                  <a:srgbClr val="FFFFFE"/>
                </a:solidFill>
              </a:rPr>
              <a:t>memory</a:t>
            </a:r>
          </a:p>
          <a:p>
            <a:pPr algn="ctr" defTabSz="913825" fontAlgn="base">
              <a:lnSpc>
                <a:spcPct val="90000"/>
              </a:lnSpc>
              <a:spcBef>
                <a:spcPct val="0"/>
              </a:spcBef>
              <a:spcAft>
                <a:spcPct val="0"/>
              </a:spcAft>
            </a:pPr>
            <a:r>
              <a:rPr lang="en-US" sz="900" spc="-50" dirty="0">
                <a:solidFill>
                  <a:srgbClr val="FFFFFE"/>
                </a:solidFill>
              </a:rPr>
              <a:t>pool</a:t>
            </a:r>
          </a:p>
        </p:txBody>
      </p:sp>
      <p:sp>
        <p:nvSpPr>
          <p:cNvPr id="38" name="Physical Memory Pool almost empty"/>
          <p:cNvSpPr/>
          <p:nvPr/>
        </p:nvSpPr>
        <p:spPr bwMode="auto">
          <a:xfrm>
            <a:off x="6591973" y="4457013"/>
            <a:ext cx="795321" cy="795321"/>
          </a:xfrm>
          <a:prstGeom prst="ellipse">
            <a:avLst/>
          </a:prstGeom>
          <a:gradFill flip="none" rotWithShape="1">
            <a:gsLst>
              <a:gs pos="13000">
                <a:srgbClr val="FFFFFF"/>
              </a:gs>
              <a:gs pos="12000">
                <a:schemeClr val="accent2"/>
              </a:gs>
              <a:gs pos="100000">
                <a:srgbClr val="FFFFFE"/>
              </a:gs>
            </a:gsLst>
            <a:lin ang="16200000" scaled="1"/>
            <a:tileRect/>
          </a:gradFill>
          <a:ln w="38100" cmpd="sng">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5706" rIns="0" bIns="45706" numCol="1" rtlCol="0" anchor="ctr" anchorCtr="0" compatLnSpc="1">
            <a:prstTxWarp prst="textNoShape">
              <a:avLst/>
            </a:prstTxWarp>
          </a:bodyPr>
          <a:lstStyle/>
          <a:p>
            <a:pPr algn="ctr" defTabSz="913825" fontAlgn="base">
              <a:lnSpc>
                <a:spcPct val="90000"/>
              </a:lnSpc>
              <a:spcBef>
                <a:spcPct val="0"/>
              </a:spcBef>
              <a:spcAft>
                <a:spcPct val="0"/>
              </a:spcAft>
            </a:pPr>
            <a:r>
              <a:rPr lang="en-US" sz="900" spc="-50" dirty="0">
                <a:solidFill>
                  <a:srgbClr val="19191A"/>
                </a:solidFill>
              </a:rPr>
              <a:t>Physical</a:t>
            </a:r>
          </a:p>
          <a:p>
            <a:pPr algn="ctr" defTabSz="913825" fontAlgn="base">
              <a:lnSpc>
                <a:spcPct val="90000"/>
              </a:lnSpc>
              <a:spcBef>
                <a:spcPct val="0"/>
              </a:spcBef>
              <a:spcAft>
                <a:spcPct val="0"/>
              </a:spcAft>
            </a:pPr>
            <a:r>
              <a:rPr lang="en-US" sz="900" spc="-50" dirty="0">
                <a:solidFill>
                  <a:srgbClr val="19191A"/>
                </a:solidFill>
              </a:rPr>
              <a:t>memory</a:t>
            </a:r>
          </a:p>
          <a:p>
            <a:pPr algn="ctr" defTabSz="913825" fontAlgn="base">
              <a:lnSpc>
                <a:spcPct val="90000"/>
              </a:lnSpc>
              <a:spcBef>
                <a:spcPct val="0"/>
              </a:spcBef>
              <a:spcAft>
                <a:spcPct val="0"/>
              </a:spcAft>
            </a:pPr>
            <a:r>
              <a:rPr lang="en-US" sz="900" spc="-50" dirty="0">
                <a:solidFill>
                  <a:srgbClr val="19191A"/>
                </a:solidFill>
              </a:rPr>
              <a:t>pool</a:t>
            </a:r>
          </a:p>
        </p:txBody>
      </p:sp>
      <p:sp>
        <p:nvSpPr>
          <p:cNvPr id="39" name="Physical Memory Pool empty"/>
          <p:cNvSpPr/>
          <p:nvPr/>
        </p:nvSpPr>
        <p:spPr bwMode="auto">
          <a:xfrm>
            <a:off x="6591973" y="4457013"/>
            <a:ext cx="795321" cy="795321"/>
          </a:xfrm>
          <a:prstGeom prst="ellipse">
            <a:avLst/>
          </a:prstGeom>
          <a:gradFill flip="none" rotWithShape="1">
            <a:gsLst>
              <a:gs pos="0">
                <a:srgbClr val="FFFFFE"/>
              </a:gs>
              <a:gs pos="100000">
                <a:srgbClr val="FFFFFE"/>
              </a:gs>
            </a:gsLst>
            <a:lin ang="16200000" scaled="1"/>
            <a:tileRect/>
          </a:gradFill>
          <a:ln w="38100" cmpd="sng">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5706" rIns="0" bIns="45706" numCol="1" rtlCol="0" anchor="ctr" anchorCtr="0" compatLnSpc="1">
            <a:prstTxWarp prst="textNoShape">
              <a:avLst/>
            </a:prstTxWarp>
          </a:bodyPr>
          <a:lstStyle/>
          <a:p>
            <a:pPr algn="ctr" defTabSz="913825" fontAlgn="base">
              <a:lnSpc>
                <a:spcPct val="90000"/>
              </a:lnSpc>
              <a:spcBef>
                <a:spcPct val="0"/>
              </a:spcBef>
              <a:spcAft>
                <a:spcPct val="0"/>
              </a:spcAft>
            </a:pPr>
            <a:r>
              <a:rPr lang="en-US" sz="900" spc="-50" dirty="0">
                <a:solidFill>
                  <a:srgbClr val="19191A"/>
                </a:solidFill>
              </a:rPr>
              <a:t>Physical</a:t>
            </a:r>
          </a:p>
          <a:p>
            <a:pPr algn="ctr" defTabSz="913825" fontAlgn="base">
              <a:lnSpc>
                <a:spcPct val="90000"/>
              </a:lnSpc>
              <a:spcBef>
                <a:spcPct val="0"/>
              </a:spcBef>
              <a:spcAft>
                <a:spcPct val="0"/>
              </a:spcAft>
            </a:pPr>
            <a:r>
              <a:rPr lang="en-US" sz="900" spc="-50" dirty="0">
                <a:solidFill>
                  <a:srgbClr val="19191A"/>
                </a:solidFill>
              </a:rPr>
              <a:t>memory</a:t>
            </a:r>
          </a:p>
          <a:p>
            <a:pPr algn="ctr" defTabSz="913825" fontAlgn="base">
              <a:lnSpc>
                <a:spcPct val="90000"/>
              </a:lnSpc>
              <a:spcBef>
                <a:spcPct val="0"/>
              </a:spcBef>
              <a:spcAft>
                <a:spcPct val="0"/>
              </a:spcAft>
            </a:pPr>
            <a:r>
              <a:rPr lang="en-US" sz="900" spc="-50" dirty="0">
                <a:solidFill>
                  <a:srgbClr val="19191A"/>
                </a:solidFill>
              </a:rPr>
              <a:t>pool</a:t>
            </a:r>
          </a:p>
        </p:txBody>
      </p:sp>
      <p:sp>
        <p:nvSpPr>
          <p:cNvPr id="40" name="Rectangle 39"/>
          <p:cNvSpPr/>
          <p:nvPr/>
        </p:nvSpPr>
        <p:spPr bwMode="auto">
          <a:xfrm>
            <a:off x="9957986" y="2563295"/>
            <a:ext cx="717299" cy="230395"/>
          </a:xfrm>
          <a:prstGeom prst="rect">
            <a:avLst/>
          </a:prstGeom>
          <a:solidFill>
            <a:schemeClr val="accent2"/>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2" tIns="45706" rIns="91412" bIns="45706" numCol="1" rtlCol="0" anchor="t" anchorCtr="0" compatLnSpc="1">
            <a:prstTxWarp prst="textNoShape">
              <a:avLst/>
            </a:prstTxWarp>
          </a:bodyPr>
          <a:lstStyle/>
          <a:p>
            <a:pPr algn="ctr" defTabSz="913825" fontAlgn="base">
              <a:lnSpc>
                <a:spcPct val="90000"/>
              </a:lnSpc>
              <a:spcBef>
                <a:spcPct val="0"/>
              </a:spcBef>
              <a:spcAft>
                <a:spcPct val="0"/>
              </a:spcAft>
            </a:pPr>
            <a:endParaRPr lang="en-US" sz="1200" spc="-50" dirty="0">
              <a:solidFill>
                <a:srgbClr val="FFFFFE"/>
              </a:solidFill>
            </a:endParaRPr>
          </a:p>
        </p:txBody>
      </p:sp>
      <p:graphicFrame>
        <p:nvGraphicFramePr>
          <p:cNvPr id="41" name="Table 40"/>
          <p:cNvGraphicFramePr>
            <a:graphicFrameLocks noGrp="1"/>
          </p:cNvGraphicFramePr>
          <p:nvPr>
            <p:extLst/>
          </p:nvPr>
        </p:nvGraphicFramePr>
        <p:xfrm>
          <a:off x="9956171" y="2205485"/>
          <a:ext cx="1918975" cy="366803"/>
        </p:xfrm>
        <a:graphic>
          <a:graphicData uri="http://schemas.openxmlformats.org/drawingml/2006/table">
            <a:tbl>
              <a:tblPr firstRow="1" bandRow="1">
                <a:tableStyleId>{5C22544A-7EE6-4342-B048-85BDC9FD1C3A}</a:tableStyleId>
              </a:tblPr>
              <a:tblGrid>
                <a:gridCol w="1918975"/>
              </a:tblGrid>
              <a:tr h="366803">
                <a:tc>
                  <a:txBody>
                    <a:bodyPr/>
                    <a:lstStyle/>
                    <a:p>
                      <a:pPr algn="r"/>
                      <a:r>
                        <a:rPr lang="en-US" sz="900" dirty="0" smtClean="0">
                          <a:solidFill>
                            <a:srgbClr val="19191A"/>
                          </a:solidFill>
                        </a:rPr>
                        <a:t>Startup increases</a:t>
                      </a:r>
                    </a:p>
                    <a:p>
                      <a:pPr algn="r"/>
                      <a:r>
                        <a:rPr lang="en-US" sz="900" baseline="0" dirty="0" smtClean="0">
                          <a:solidFill>
                            <a:srgbClr val="19191A"/>
                          </a:solidFill>
                        </a:rPr>
                        <a:t> m</a:t>
                      </a:r>
                      <a:r>
                        <a:rPr lang="en-US" sz="900" dirty="0" smtClean="0">
                          <a:solidFill>
                            <a:srgbClr val="19191A"/>
                          </a:solidFill>
                        </a:rPr>
                        <a:t>emory in use</a:t>
                      </a:r>
                      <a:endParaRPr lang="en-US" sz="900" dirty="0">
                        <a:solidFill>
                          <a:srgbClr val="19191A"/>
                        </a:solidFill>
                      </a:endParaRPr>
                    </a:p>
                  </a:txBody>
                  <a:tcPr marL="91416" marR="91416" marT="45708" marB="45708" anchor="b">
                    <a:lnL w="12700" cmpd="sng">
                      <a:noFill/>
                    </a:lnL>
                    <a:lnR w="12700" cmpd="sng">
                      <a:noFill/>
                    </a:lnR>
                    <a:lnT w="12700" cmpd="sng">
                      <a:noFill/>
                    </a:lnT>
                    <a:lnB w="38100" cap="flat" cmpd="sng" algn="ctr">
                      <a:solidFill>
                        <a:srgbClr val="19191A"/>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2" name="Rectangle 41"/>
          <p:cNvSpPr/>
          <p:nvPr/>
        </p:nvSpPr>
        <p:spPr bwMode="auto">
          <a:xfrm>
            <a:off x="7542153" y="3979754"/>
            <a:ext cx="1485122" cy="782270"/>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defTabSz="913825" fontAlgn="base">
              <a:lnSpc>
                <a:spcPct val="90000"/>
              </a:lnSpc>
              <a:spcBef>
                <a:spcPct val="0"/>
              </a:spcBef>
              <a:spcAft>
                <a:spcPct val="0"/>
              </a:spcAft>
            </a:pPr>
            <a:r>
              <a:rPr lang="en-US" sz="1200" spc="-50" dirty="0">
                <a:solidFill>
                  <a:srgbClr val="3C3C3C"/>
                </a:solidFill>
              </a:rPr>
              <a:t>Paging file provides additional memory for startup</a:t>
            </a:r>
          </a:p>
        </p:txBody>
      </p:sp>
      <p:sp>
        <p:nvSpPr>
          <p:cNvPr id="43" name="Freeform 79"/>
          <p:cNvSpPr>
            <a:spLocks noEditPoints="1"/>
          </p:cNvSpPr>
          <p:nvPr/>
        </p:nvSpPr>
        <p:spPr bwMode="black">
          <a:xfrm rot="16200000">
            <a:off x="7363960" y="4761313"/>
            <a:ext cx="449580" cy="557883"/>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2"/>
          </a:solidFill>
          <a:ln>
            <a:noFill/>
          </a:ln>
          <a:extLst/>
        </p:spPr>
        <p:txBody>
          <a:bodyPr vert="horz" wrap="square" lIns="82284" tIns="41142" rIns="82284" bIns="41142" numCol="1" anchor="t" anchorCtr="0" compatLnSpc="1">
            <a:prstTxWarp prst="textNoShape">
              <a:avLst/>
            </a:prstTxWarp>
          </a:bodyPr>
          <a:lstStyle/>
          <a:p>
            <a:pPr defTabSz="914089"/>
            <a:endParaRPr lang="en-US" sz="1600" dirty="0">
              <a:solidFill>
                <a:srgbClr val="505050"/>
              </a:solidFill>
            </a:endParaRPr>
          </a:p>
        </p:txBody>
      </p:sp>
      <p:sp>
        <p:nvSpPr>
          <p:cNvPr id="44" name="TEXT Recover paged memory"/>
          <p:cNvSpPr>
            <a:spLocks noChangeArrowheads="1"/>
          </p:cNvSpPr>
          <p:nvPr/>
        </p:nvSpPr>
        <p:spPr bwMode="auto">
          <a:xfrm>
            <a:off x="5966943" y="5385856"/>
            <a:ext cx="4965994" cy="815374"/>
          </a:xfrm>
          <a:prstGeom prst="rect">
            <a:avLst/>
          </a:prstGeom>
          <a:noFill/>
          <a:ln w="9525">
            <a:noFill/>
            <a:miter lim="800000"/>
            <a:headEnd/>
            <a:tailEnd/>
          </a:ln>
        </p:spPr>
        <p:txBody>
          <a:bodyPr wrap="square" lIns="76159" tIns="38079" rIns="76159" bIns="38079">
            <a:spAutoFit/>
          </a:bodyPr>
          <a:lstStyle/>
          <a:p>
            <a:pPr algn="ctr" defTabSz="914089"/>
            <a:r>
              <a:rPr lang="en-US" sz="2399" dirty="0">
                <a:solidFill>
                  <a:srgbClr val="00188F"/>
                </a:solidFill>
                <a:latin typeface="Segoe UI Light"/>
              </a:rPr>
              <a:t>Removing paged memory after virtual machine restart</a:t>
            </a:r>
          </a:p>
        </p:txBody>
      </p:sp>
      <p:sp>
        <p:nvSpPr>
          <p:cNvPr id="45" name="Power Button On"/>
          <p:cNvSpPr/>
          <p:nvPr/>
        </p:nvSpPr>
        <p:spPr bwMode="auto">
          <a:xfrm rot="1140000">
            <a:off x="6534531" y="3508239"/>
            <a:ext cx="205900" cy="194382"/>
          </a:xfrm>
          <a:prstGeom prst="star4">
            <a:avLst/>
          </a:prstGeom>
          <a:solidFill>
            <a:srgbClr val="7FBA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25" fontAlgn="base">
              <a:lnSpc>
                <a:spcPct val="90000"/>
              </a:lnSpc>
              <a:spcBef>
                <a:spcPct val="0"/>
              </a:spcBef>
              <a:spcAft>
                <a:spcPct val="0"/>
              </a:spcAft>
            </a:pPr>
            <a:endParaRPr lang="en-US" sz="1400" spc="-50" dirty="0">
              <a:solidFill>
                <a:srgbClr val="3C3C3C"/>
              </a:solidFill>
            </a:endParaRPr>
          </a:p>
        </p:txBody>
      </p:sp>
      <p:sp>
        <p:nvSpPr>
          <p:cNvPr id="46" name="Power Button On"/>
          <p:cNvSpPr/>
          <p:nvPr/>
        </p:nvSpPr>
        <p:spPr bwMode="auto">
          <a:xfrm rot="1140000">
            <a:off x="8660608" y="3535663"/>
            <a:ext cx="205900" cy="194382"/>
          </a:xfrm>
          <a:prstGeom prst="star4">
            <a:avLst/>
          </a:prstGeom>
          <a:solidFill>
            <a:srgbClr val="7FBA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25" fontAlgn="base">
              <a:lnSpc>
                <a:spcPct val="90000"/>
              </a:lnSpc>
              <a:spcBef>
                <a:spcPct val="0"/>
              </a:spcBef>
              <a:spcAft>
                <a:spcPct val="0"/>
              </a:spcAft>
            </a:pPr>
            <a:endParaRPr lang="en-US" sz="1400" spc="-50" dirty="0">
              <a:solidFill>
                <a:srgbClr val="3C3C3C"/>
              </a:solidFill>
            </a:endParaRPr>
          </a:p>
        </p:txBody>
      </p:sp>
      <p:sp>
        <p:nvSpPr>
          <p:cNvPr id="47" name="Power Button"/>
          <p:cNvSpPr/>
          <p:nvPr/>
        </p:nvSpPr>
        <p:spPr bwMode="auto">
          <a:xfrm>
            <a:off x="10595822" y="3576167"/>
            <a:ext cx="89456" cy="89456"/>
          </a:xfrm>
          <a:prstGeom prst="ellipse">
            <a:avLst/>
          </a:prstGeom>
          <a:solidFill>
            <a:schemeClr val="bg1"/>
          </a:solidFill>
          <a:ln>
            <a:solidFill>
              <a:schemeClr val="bg1">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25" fontAlgn="base">
              <a:lnSpc>
                <a:spcPct val="90000"/>
              </a:lnSpc>
              <a:spcBef>
                <a:spcPct val="0"/>
              </a:spcBef>
              <a:spcAft>
                <a:spcPct val="0"/>
              </a:spcAft>
            </a:pPr>
            <a:endParaRPr lang="en-US" sz="1400" spc="-50" dirty="0">
              <a:solidFill>
                <a:srgbClr val="3C3C3C"/>
              </a:solidFill>
            </a:endParaRPr>
          </a:p>
        </p:txBody>
      </p:sp>
      <p:sp>
        <p:nvSpPr>
          <p:cNvPr id="48" name="Power Button On"/>
          <p:cNvSpPr/>
          <p:nvPr/>
        </p:nvSpPr>
        <p:spPr bwMode="auto">
          <a:xfrm rot="1140000">
            <a:off x="10541395" y="3522724"/>
            <a:ext cx="205900" cy="194382"/>
          </a:xfrm>
          <a:prstGeom prst="star4">
            <a:avLst/>
          </a:prstGeom>
          <a:solidFill>
            <a:srgbClr val="7FBA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b" anchorCtr="0" compatLnSpc="1">
            <a:prstTxWarp prst="textNoShape">
              <a:avLst/>
            </a:prstTxWarp>
          </a:bodyPr>
          <a:lstStyle/>
          <a:p>
            <a:pPr algn="ctr" defTabSz="913825" fontAlgn="base">
              <a:lnSpc>
                <a:spcPct val="90000"/>
              </a:lnSpc>
              <a:spcBef>
                <a:spcPct val="0"/>
              </a:spcBef>
              <a:spcAft>
                <a:spcPct val="0"/>
              </a:spcAft>
            </a:pPr>
            <a:endParaRPr lang="en-US" sz="1400" spc="-50" dirty="0">
              <a:solidFill>
                <a:srgbClr val="3C3C3C"/>
              </a:solidFill>
            </a:endParaRPr>
          </a:p>
        </p:txBody>
      </p:sp>
      <p:sp>
        <p:nvSpPr>
          <p:cNvPr id="49" name="Rectangle 48"/>
          <p:cNvSpPr/>
          <p:nvPr/>
        </p:nvSpPr>
        <p:spPr bwMode="auto">
          <a:xfrm>
            <a:off x="7553490" y="3979754"/>
            <a:ext cx="1485122" cy="782270"/>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defTabSz="913825" fontAlgn="base">
              <a:lnSpc>
                <a:spcPct val="90000"/>
              </a:lnSpc>
              <a:spcBef>
                <a:spcPct val="0"/>
              </a:spcBef>
              <a:spcAft>
                <a:spcPct val="0"/>
              </a:spcAft>
            </a:pPr>
            <a:r>
              <a:rPr lang="en-US" sz="1200" spc="-50" dirty="0">
                <a:solidFill>
                  <a:srgbClr val="3C3C3C"/>
                </a:solidFill>
              </a:rPr>
              <a:t>Memory reclaimed after startup</a:t>
            </a:r>
          </a:p>
        </p:txBody>
      </p:sp>
      <p:sp>
        <p:nvSpPr>
          <p:cNvPr id="50" name="Physical Memory Pool almost empty"/>
          <p:cNvSpPr/>
          <p:nvPr/>
        </p:nvSpPr>
        <p:spPr bwMode="auto">
          <a:xfrm>
            <a:off x="6591973" y="4457013"/>
            <a:ext cx="795321" cy="795321"/>
          </a:xfrm>
          <a:prstGeom prst="ellipse">
            <a:avLst/>
          </a:prstGeom>
          <a:gradFill flip="none" rotWithShape="1">
            <a:gsLst>
              <a:gs pos="12000">
                <a:srgbClr val="FFFFFF"/>
              </a:gs>
              <a:gs pos="11000">
                <a:schemeClr val="accent2"/>
              </a:gs>
              <a:gs pos="100000">
                <a:srgbClr val="FFFFFE"/>
              </a:gs>
            </a:gsLst>
            <a:lin ang="16200000" scaled="1"/>
            <a:tileRect/>
          </a:gradFill>
          <a:ln w="38100" cmpd="sng">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5706" rIns="0" bIns="45706" numCol="1" rtlCol="0" anchor="ctr" anchorCtr="0" compatLnSpc="1">
            <a:prstTxWarp prst="textNoShape">
              <a:avLst/>
            </a:prstTxWarp>
          </a:bodyPr>
          <a:lstStyle/>
          <a:p>
            <a:pPr algn="ctr" defTabSz="913825" fontAlgn="base">
              <a:lnSpc>
                <a:spcPct val="90000"/>
              </a:lnSpc>
              <a:spcBef>
                <a:spcPct val="0"/>
              </a:spcBef>
              <a:spcAft>
                <a:spcPct val="0"/>
              </a:spcAft>
            </a:pPr>
            <a:r>
              <a:rPr lang="en-US" sz="900" spc="-50" dirty="0">
                <a:solidFill>
                  <a:srgbClr val="19191A"/>
                </a:solidFill>
              </a:rPr>
              <a:t>Physical</a:t>
            </a:r>
          </a:p>
          <a:p>
            <a:pPr algn="ctr" defTabSz="913825" fontAlgn="base">
              <a:lnSpc>
                <a:spcPct val="90000"/>
              </a:lnSpc>
              <a:spcBef>
                <a:spcPct val="0"/>
              </a:spcBef>
              <a:spcAft>
                <a:spcPct val="0"/>
              </a:spcAft>
            </a:pPr>
            <a:r>
              <a:rPr lang="en-US" sz="900" spc="-50" dirty="0">
                <a:solidFill>
                  <a:srgbClr val="19191A"/>
                </a:solidFill>
              </a:rPr>
              <a:t>memory</a:t>
            </a:r>
          </a:p>
          <a:p>
            <a:pPr algn="ctr" defTabSz="913825" fontAlgn="base">
              <a:lnSpc>
                <a:spcPct val="90000"/>
              </a:lnSpc>
              <a:spcBef>
                <a:spcPct val="0"/>
              </a:spcBef>
              <a:spcAft>
                <a:spcPct val="0"/>
              </a:spcAft>
            </a:pPr>
            <a:r>
              <a:rPr lang="en-US" sz="900" spc="-50" dirty="0">
                <a:solidFill>
                  <a:srgbClr val="19191A"/>
                </a:solidFill>
              </a:rPr>
              <a:t>pool</a:t>
            </a:r>
          </a:p>
        </p:txBody>
      </p:sp>
      <p:graphicFrame>
        <p:nvGraphicFramePr>
          <p:cNvPr id="51" name="Table 50"/>
          <p:cNvGraphicFramePr>
            <a:graphicFrameLocks noGrp="1"/>
          </p:cNvGraphicFramePr>
          <p:nvPr>
            <p:extLst/>
          </p:nvPr>
        </p:nvGraphicFramePr>
        <p:xfrm>
          <a:off x="9956170" y="2430790"/>
          <a:ext cx="1915920" cy="366803"/>
        </p:xfrm>
        <a:graphic>
          <a:graphicData uri="http://schemas.openxmlformats.org/drawingml/2006/table">
            <a:tbl>
              <a:tblPr firstRow="1" bandRow="1">
                <a:tableStyleId>{5C22544A-7EE6-4342-B048-85BDC9FD1C3A}</a:tableStyleId>
              </a:tblPr>
              <a:tblGrid>
                <a:gridCol w="1915920"/>
              </a:tblGrid>
              <a:tr h="366803">
                <a:tc>
                  <a:txBody>
                    <a:bodyPr/>
                    <a:lstStyle/>
                    <a:p>
                      <a:pPr algn="r"/>
                      <a:r>
                        <a:rPr lang="en-US" sz="900" dirty="0" smtClean="0">
                          <a:solidFill>
                            <a:srgbClr val="19191A"/>
                          </a:solidFill>
                        </a:rPr>
                        <a:t>Memory in use</a:t>
                      </a:r>
                    </a:p>
                    <a:p>
                      <a:pPr algn="r"/>
                      <a:r>
                        <a:rPr lang="en-US" sz="900" dirty="0" smtClean="0">
                          <a:solidFill>
                            <a:srgbClr val="19191A"/>
                          </a:solidFill>
                        </a:rPr>
                        <a:t>after startup</a:t>
                      </a:r>
                      <a:endParaRPr lang="en-US" sz="900" dirty="0">
                        <a:solidFill>
                          <a:srgbClr val="19191A"/>
                        </a:solidFill>
                      </a:endParaRPr>
                    </a:p>
                  </a:txBody>
                  <a:tcPr marL="91416" marR="91416" marT="45708" marB="45708" anchor="b">
                    <a:lnL w="12700" cmpd="sng">
                      <a:noFill/>
                    </a:lnL>
                    <a:lnR w="12700" cmpd="sng">
                      <a:noFill/>
                    </a:lnR>
                    <a:lnT w="12700" cmpd="sng">
                      <a:noFill/>
                    </a:lnT>
                    <a:lnB w="38100" cap="flat" cmpd="sng" algn="ctr">
                      <a:solidFill>
                        <a:srgbClr val="19191A"/>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2" name="Right Triangle 51"/>
          <p:cNvSpPr/>
          <p:nvPr/>
        </p:nvSpPr>
        <p:spPr bwMode="auto">
          <a:xfrm rot="10800000">
            <a:off x="11803728" y="366"/>
            <a:ext cx="386685" cy="371774"/>
          </a:xfrm>
          <a:prstGeom prst="rtTriangle">
            <a:avLst/>
          </a:prstGeom>
          <a:solidFill>
            <a:srgbClr val="505050"/>
          </a:solidFill>
          <a:ln>
            <a:solidFill>
              <a:srgbClr val="505050"/>
            </a:solidFill>
          </a:ln>
        </p:spPr>
        <p:txBody>
          <a:bodyPr vert="horz" wrap="square" lIns="91440" tIns="45720" rIns="91440" bIns="45720" numCol="1" rtlCol="0" anchor="t" anchorCtr="0" compatLnSpc="1">
            <a:prstTxWarp prst="textNoShape">
              <a:avLst/>
            </a:prstTxWarp>
          </a:bodyPr>
          <a:lstStyle/>
          <a:p>
            <a:pPr algn="ctr"/>
            <a:endParaRPr lang="nl-NL"/>
          </a:p>
        </p:txBody>
      </p:sp>
    </p:spTree>
    <p:extLst>
      <p:ext uri="{BB962C8B-B14F-4D97-AF65-F5344CB8AC3E}">
        <p14:creationId xmlns:p14="http://schemas.microsoft.com/office/powerpoint/2010/main" val="296024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0"/>
                            </p:stCondLst>
                            <p:childTnLst>
                              <p:par>
                                <p:cTn id="20" presetID="6" presetClass="entr" presetSubtype="32" fill="hold" grpId="0" nodeType="afterEffect">
                                  <p:stCondLst>
                                    <p:cond delay="1500"/>
                                  </p:stCondLst>
                                  <p:childTnLst>
                                    <p:set>
                                      <p:cBhvr>
                                        <p:cTn id="21" dur="1" fill="hold">
                                          <p:stCondLst>
                                            <p:cond delay="0"/>
                                          </p:stCondLst>
                                        </p:cTn>
                                        <p:tgtEl>
                                          <p:spTgt spid="48"/>
                                        </p:tgtEl>
                                        <p:attrNameLst>
                                          <p:attrName>style.visibility</p:attrName>
                                        </p:attrNameLst>
                                      </p:cBhvr>
                                      <p:to>
                                        <p:strVal val="visible"/>
                                      </p:to>
                                    </p:set>
                                    <p:animEffect transition="in" filter="circle(out)">
                                      <p:cBhvr>
                                        <p:cTn id="22" dur="750"/>
                                        <p:tgtEl>
                                          <p:spTgt spid="48"/>
                                        </p:tgtEl>
                                      </p:cBhvr>
                                    </p:animEffect>
                                  </p:childTnLst>
                                </p:cTn>
                              </p:par>
                              <p:par>
                                <p:cTn id="23" presetID="10" presetClass="exit" presetSubtype="0" fill="hold" grpId="0" nodeType="withEffect">
                                  <p:stCondLst>
                                    <p:cond delay="1500"/>
                                  </p:stCondLst>
                                  <p:childTnLst>
                                    <p:animEffect transition="out" filter="fade">
                                      <p:cBhvr>
                                        <p:cTn id="24" dur="500"/>
                                        <p:tgtEl>
                                          <p:spTgt spid="47"/>
                                        </p:tgtEl>
                                      </p:cBhvr>
                                    </p:animEffect>
                                    <p:set>
                                      <p:cBhvr>
                                        <p:cTn id="25" dur="1" fill="hold">
                                          <p:stCondLst>
                                            <p:cond delay="499"/>
                                          </p:stCondLst>
                                        </p:cTn>
                                        <p:tgtEl>
                                          <p:spTgt spid="47"/>
                                        </p:tgtEl>
                                        <p:attrNameLst>
                                          <p:attrName>style.visibility</p:attrName>
                                        </p:attrNameLst>
                                      </p:cBhvr>
                                      <p:to>
                                        <p:strVal val="hidden"/>
                                      </p:to>
                                    </p:set>
                                  </p:childTnLst>
                                </p:cTn>
                              </p:par>
                              <p:par>
                                <p:cTn id="26" presetID="10" presetClass="entr" presetSubtype="0" fill="hold" nodeType="withEffect">
                                  <p:stCondLst>
                                    <p:cond delay="150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grpId="0" nodeType="withEffect">
                                  <p:stCondLst>
                                    <p:cond delay="150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25"/>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childTnLst>
                                </p:cTn>
                              </p:par>
                            </p:childTnLst>
                          </p:cTn>
                        </p:par>
                        <p:par>
                          <p:cTn id="48" fill="hold">
                            <p:stCondLst>
                              <p:cond delay="0"/>
                            </p:stCondLst>
                            <p:childTnLst>
                              <p:par>
                                <p:cTn id="49" presetID="10" presetClass="exit" presetSubtype="0" fill="hold" nodeType="afterEffect">
                                  <p:stCondLst>
                                    <p:cond delay="1500"/>
                                  </p:stCondLst>
                                  <p:childTnLst>
                                    <p:animEffect transition="out" filter="fade">
                                      <p:cBhvr>
                                        <p:cTn id="50" dur="500"/>
                                        <p:tgtEl>
                                          <p:spTgt spid="41"/>
                                        </p:tgtEl>
                                      </p:cBhvr>
                                    </p:animEffect>
                                    <p:set>
                                      <p:cBhvr>
                                        <p:cTn id="51" dur="1" fill="hold">
                                          <p:stCondLst>
                                            <p:cond delay="499"/>
                                          </p:stCondLst>
                                        </p:cTn>
                                        <p:tgtEl>
                                          <p:spTgt spid="41"/>
                                        </p:tgtEl>
                                        <p:attrNameLst>
                                          <p:attrName>style.visibility</p:attrName>
                                        </p:attrNameLst>
                                      </p:cBhvr>
                                      <p:to>
                                        <p:strVal val="hidden"/>
                                      </p:to>
                                    </p:set>
                                  </p:childTnLst>
                                </p:cTn>
                              </p:par>
                              <p:par>
                                <p:cTn id="52" presetID="10" presetClass="exit" presetSubtype="0" fill="hold" grpId="1" nodeType="withEffect">
                                  <p:stCondLst>
                                    <p:cond delay="1500"/>
                                  </p:stCondLst>
                                  <p:childTnLst>
                                    <p:animEffect transition="out" filter="fade">
                                      <p:cBhvr>
                                        <p:cTn id="53" dur="500"/>
                                        <p:tgtEl>
                                          <p:spTgt spid="40"/>
                                        </p:tgtEl>
                                      </p:cBhvr>
                                    </p:animEffect>
                                    <p:set>
                                      <p:cBhvr>
                                        <p:cTn id="54" dur="1" fill="hold">
                                          <p:stCondLst>
                                            <p:cond delay="499"/>
                                          </p:stCondLst>
                                        </p:cTn>
                                        <p:tgtEl>
                                          <p:spTgt spid="40"/>
                                        </p:tgtEl>
                                        <p:attrNameLst>
                                          <p:attrName>style.visibility</p:attrName>
                                        </p:attrNameLst>
                                      </p:cBhvr>
                                      <p:to>
                                        <p:strVal val="hidden"/>
                                      </p:to>
                                    </p:set>
                                  </p:childTnLst>
                                </p:cTn>
                              </p:par>
                              <p:par>
                                <p:cTn id="55" presetID="10" presetClass="entr" presetSubtype="0" fill="hold" nodeType="withEffect">
                                  <p:stCondLst>
                                    <p:cond delay="150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par>
                          <p:cTn id="58" fill="hold">
                            <p:stCondLst>
                              <p:cond delay="2000"/>
                            </p:stCondLst>
                            <p:childTnLst>
                              <p:par>
                                <p:cTn id="59" presetID="10" presetClass="exit" presetSubtype="0" fill="hold" grpId="1" nodeType="afterEffect">
                                  <p:stCondLst>
                                    <p:cond delay="1500"/>
                                  </p:stCondLst>
                                  <p:childTnLst>
                                    <p:animEffect transition="out" filter="fade">
                                      <p:cBhvr>
                                        <p:cTn id="60" dur="500"/>
                                        <p:tgtEl>
                                          <p:spTgt spid="43"/>
                                        </p:tgtEl>
                                      </p:cBhvr>
                                    </p:animEffect>
                                    <p:set>
                                      <p:cBhvr>
                                        <p:cTn id="61" dur="1" fill="hold">
                                          <p:stCondLst>
                                            <p:cond delay="499"/>
                                          </p:stCondLst>
                                        </p:cTn>
                                        <p:tgtEl>
                                          <p:spTgt spid="43"/>
                                        </p:tgtEl>
                                        <p:attrNameLst>
                                          <p:attrName>style.visibility</p:attrName>
                                        </p:attrNameLst>
                                      </p:cBhvr>
                                      <p:to>
                                        <p:strVal val="hidden"/>
                                      </p:to>
                                    </p:set>
                                  </p:childTnLst>
                                </p:cTn>
                              </p:par>
                              <p:par>
                                <p:cTn id="62" presetID="10" presetClass="entr" presetSubtype="0" fill="hold" grpId="0" nodeType="withEffect">
                                  <p:stCondLst>
                                    <p:cond delay="150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 presetClass="entr" presetSubtype="0" fill="hold" grpId="0" nodeType="withEffect">
                                  <p:stCondLst>
                                    <p:cond delay="150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38" grpId="0" animBg="1"/>
      <p:bldP spid="39" grpId="0" animBg="1"/>
      <p:bldP spid="40" grpId="0" animBg="1"/>
      <p:bldP spid="40" grpId="1" animBg="1"/>
      <p:bldP spid="42" grpId="0" animBg="1"/>
      <p:bldP spid="43" grpId="0" animBg="1"/>
      <p:bldP spid="43" grpId="1" animBg="1"/>
      <p:bldP spid="44" grpId="0"/>
      <p:bldP spid="46" grpId="0" animBg="1"/>
      <p:bldP spid="47" grpId="0" animBg="1"/>
      <p:bldP spid="48" grpId="0" animBg="1"/>
      <p:bldP spid="49" grpId="0" animBg="1"/>
      <p:bldP spid="5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apezoid 12"/>
          <p:cNvSpPr/>
          <p:nvPr/>
        </p:nvSpPr>
        <p:spPr bwMode="auto">
          <a:xfrm rot="16200000">
            <a:off x="553643" y="1783993"/>
            <a:ext cx="4541171" cy="4514585"/>
          </a:xfrm>
          <a:prstGeom prst="trapezoid">
            <a:avLst>
              <a:gd name="adj" fmla="val 9839"/>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91436" tIns="45718" rIns="182880" bIns="45718" numCol="1" rtlCol="0" anchor="t" anchorCtr="0" compatLnSpc="1">
            <a:prstTxWarp prst="textNoShape">
              <a:avLst/>
            </a:prstTxWarp>
          </a:bodyPr>
          <a:lstStyle/>
          <a:p>
            <a:pPr marL="166688" lvl="1" indent="-166688" defTabSz="462394">
              <a:lnSpc>
                <a:spcPct val="90000"/>
              </a:lnSpc>
              <a:spcBef>
                <a:spcPts val="600"/>
              </a:spcBef>
              <a:spcAft>
                <a:spcPts val="600"/>
              </a:spcAft>
              <a:buFont typeface="Arial" pitchFamily="34" charset="0"/>
              <a:buChar char="•"/>
            </a:pPr>
            <a:r>
              <a:rPr lang="en-US" sz="1600" dirty="0">
                <a:solidFill>
                  <a:srgbClr val="FFFFFE"/>
                </a:solidFill>
                <a:cs typeface="Segoe UI" pitchFamily="34" charset="0"/>
              </a:rPr>
              <a:t>Multiple modes: switch dependent and independent</a:t>
            </a:r>
          </a:p>
          <a:p>
            <a:pPr marL="166688" lvl="1" indent="-166688" defTabSz="462394">
              <a:lnSpc>
                <a:spcPct val="90000"/>
              </a:lnSpc>
              <a:spcBef>
                <a:spcPts val="600"/>
              </a:spcBef>
              <a:spcAft>
                <a:spcPts val="600"/>
              </a:spcAft>
              <a:buFont typeface="Arial" pitchFamily="34" charset="0"/>
              <a:buChar char="•"/>
            </a:pPr>
            <a:r>
              <a:rPr lang="en-US" sz="1600" dirty="0">
                <a:solidFill>
                  <a:srgbClr val="FFFFFE"/>
                </a:solidFill>
                <a:cs typeface="Segoe UI" pitchFamily="34" charset="0"/>
              </a:rPr>
              <a:t>Hashing modes: port and 4-tuple</a:t>
            </a:r>
          </a:p>
          <a:p>
            <a:pPr marL="166688" lvl="1" indent="-166688" defTabSz="462394">
              <a:lnSpc>
                <a:spcPct val="90000"/>
              </a:lnSpc>
              <a:spcBef>
                <a:spcPts val="600"/>
              </a:spcBef>
              <a:spcAft>
                <a:spcPts val="600"/>
              </a:spcAft>
              <a:buFont typeface="Arial" pitchFamily="34" charset="0"/>
              <a:buChar char="•"/>
            </a:pPr>
            <a:r>
              <a:rPr lang="en-US" sz="1600" dirty="0">
                <a:solidFill>
                  <a:srgbClr val="FFFFFE"/>
                </a:solidFill>
                <a:cs typeface="Segoe UI" pitchFamily="34" charset="0"/>
              </a:rPr>
              <a:t>Active/active and active/standby</a:t>
            </a:r>
          </a:p>
          <a:p>
            <a:pPr marL="0" lvl="1" defTabSz="462394">
              <a:lnSpc>
                <a:spcPct val="90000"/>
              </a:lnSpc>
              <a:spcBef>
                <a:spcPts val="600"/>
              </a:spcBef>
              <a:spcAft>
                <a:spcPts val="600"/>
              </a:spcAft>
            </a:pPr>
            <a:endParaRPr lang="en-US" sz="1600" dirty="0">
              <a:solidFill>
                <a:srgbClr val="FFFFFE"/>
              </a:solidFill>
              <a:cs typeface="Segoe UI" pitchFamily="34" charset="0"/>
            </a:endParaRPr>
          </a:p>
        </p:txBody>
      </p:sp>
      <p:sp>
        <p:nvSpPr>
          <p:cNvPr id="2" name="Title 1"/>
          <p:cNvSpPr>
            <a:spLocks noGrp="1"/>
          </p:cNvSpPr>
          <p:nvPr>
            <p:ph type="title"/>
          </p:nvPr>
        </p:nvSpPr>
        <p:spPr/>
        <p:txBody>
          <a:bodyPr/>
          <a:lstStyle/>
          <a:p>
            <a:r>
              <a:rPr lang="en-US" dirty="0" smtClean="0"/>
              <a:t>NIC Teaming</a:t>
            </a:r>
            <a:endParaRPr lang="en-US" dirty="0"/>
          </a:p>
        </p:txBody>
      </p:sp>
      <p:sp>
        <p:nvSpPr>
          <p:cNvPr id="20" name="Rectangle 19"/>
          <p:cNvSpPr/>
          <p:nvPr/>
        </p:nvSpPr>
        <p:spPr bwMode="auto">
          <a:xfrm flipH="1">
            <a:off x="682681" y="2904032"/>
            <a:ext cx="4180384" cy="256230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1821" tIns="0" rIns="152357" bIns="75911" numCol="1" spcCol="0" rtlCol="0" fromWordArt="0" anchor="t" anchorCtr="0" forceAA="0" compatLnSpc="1">
            <a:prstTxWarp prst="textNoShape">
              <a:avLst/>
            </a:prstTxWarp>
            <a:noAutofit/>
          </a:bodyPr>
          <a:lstStyle/>
          <a:p>
            <a:pPr marL="166688" lvl="1" indent="-166688" defTabSz="462394">
              <a:lnSpc>
                <a:spcPct val="90000"/>
              </a:lnSpc>
              <a:spcBef>
                <a:spcPts val="600"/>
              </a:spcBef>
              <a:spcAft>
                <a:spcPts val="600"/>
              </a:spcAft>
              <a:buFont typeface="Arial" pitchFamily="34" charset="0"/>
              <a:buChar char="•"/>
            </a:pPr>
            <a:endParaRPr lang="en-US" sz="1600" dirty="0">
              <a:solidFill>
                <a:schemeClr val="bg1"/>
              </a:solidFill>
              <a:cs typeface="Segoe UI" pitchFamily="34" charset="0"/>
            </a:endParaRPr>
          </a:p>
        </p:txBody>
      </p:sp>
      <p:sp>
        <p:nvSpPr>
          <p:cNvPr id="15" name="Rectangle 14"/>
          <p:cNvSpPr/>
          <p:nvPr/>
        </p:nvSpPr>
        <p:spPr bwMode="auto">
          <a:xfrm>
            <a:off x="10199023" y="694"/>
            <a:ext cx="1510430" cy="757490"/>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137160" rIns="91440" bIns="45718" numCol="1" rtlCol="0" anchor="t" anchorCtr="0" compatLnSpc="1">
            <a:prstTxWarp prst="textNoShape">
              <a:avLst/>
            </a:prstTxWarp>
          </a:bodyPr>
          <a:lstStyle/>
          <a:p>
            <a:pPr algn="r" defTabSz="914099" fontAlgn="base">
              <a:lnSpc>
                <a:spcPct val="90000"/>
              </a:lnSpc>
              <a:spcBef>
                <a:spcPct val="0"/>
              </a:spcBef>
              <a:spcAft>
                <a:spcPct val="0"/>
              </a:spcAft>
            </a:pPr>
            <a:r>
              <a:rPr lang="en-US" sz="1200" dirty="0">
                <a:solidFill>
                  <a:srgbClr val="FFFFFE"/>
                </a:solidFill>
              </a:rPr>
              <a:t>CONTINUOUS SERVICES</a:t>
            </a:r>
          </a:p>
          <a:p>
            <a:pPr algn="r" defTabSz="914099" fontAlgn="base">
              <a:lnSpc>
                <a:spcPct val="90000"/>
              </a:lnSpc>
              <a:spcBef>
                <a:spcPct val="0"/>
              </a:spcBef>
              <a:spcAft>
                <a:spcPct val="0"/>
              </a:spcAft>
            </a:pPr>
            <a:endParaRPr lang="en-US" sz="1200" dirty="0">
              <a:solidFill>
                <a:srgbClr val="FFFFFE"/>
              </a:solidFill>
            </a:endParaRPr>
          </a:p>
        </p:txBody>
      </p:sp>
      <p:cxnSp>
        <p:nvCxnSpPr>
          <p:cNvPr id="47" name="Straight Connector 46"/>
          <p:cNvCxnSpPr/>
          <p:nvPr/>
        </p:nvCxnSpPr>
        <p:spPr>
          <a:xfrm flipV="1">
            <a:off x="5901281" y="4810768"/>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619737" y="4810768"/>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338194" y="4810768"/>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8056651" y="4810768"/>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775108" y="4810768"/>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9493565" y="4810768"/>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0212022" y="4810768"/>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0930480" y="4810768"/>
            <a:ext cx="0" cy="467447"/>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5" name="NIC 1"/>
          <p:cNvSpPr/>
          <p:nvPr/>
        </p:nvSpPr>
        <p:spPr bwMode="auto">
          <a:xfrm>
            <a:off x="5671860" y="5187902"/>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accent1"/>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chemeClr val="bg1"/>
              </a:solidFill>
            </a:endParaRPr>
          </a:p>
        </p:txBody>
      </p:sp>
      <p:sp>
        <p:nvSpPr>
          <p:cNvPr id="56" name="NIC 2"/>
          <p:cNvSpPr/>
          <p:nvPr/>
        </p:nvSpPr>
        <p:spPr bwMode="auto">
          <a:xfrm>
            <a:off x="6379549" y="5187902"/>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accent1"/>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chemeClr val="bg1"/>
              </a:solidFill>
            </a:endParaRPr>
          </a:p>
        </p:txBody>
      </p:sp>
      <p:sp>
        <p:nvSpPr>
          <p:cNvPr id="57" name="NIC 3"/>
          <p:cNvSpPr/>
          <p:nvPr/>
        </p:nvSpPr>
        <p:spPr bwMode="auto">
          <a:xfrm>
            <a:off x="7087238" y="5187902"/>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accent1"/>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chemeClr val="bg1"/>
              </a:solidFill>
            </a:endParaRPr>
          </a:p>
        </p:txBody>
      </p:sp>
      <p:sp>
        <p:nvSpPr>
          <p:cNvPr id="58" name="NIC 4"/>
          <p:cNvSpPr/>
          <p:nvPr/>
        </p:nvSpPr>
        <p:spPr bwMode="auto">
          <a:xfrm>
            <a:off x="7794927" y="5187902"/>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accent1"/>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chemeClr val="bg1"/>
              </a:solidFill>
            </a:endParaRPr>
          </a:p>
        </p:txBody>
      </p:sp>
      <p:sp>
        <p:nvSpPr>
          <p:cNvPr id="77" name="NIC 5"/>
          <p:cNvSpPr/>
          <p:nvPr/>
        </p:nvSpPr>
        <p:spPr bwMode="auto">
          <a:xfrm>
            <a:off x="8502616" y="5187902"/>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accent1"/>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chemeClr val="bg1"/>
              </a:solidFill>
            </a:endParaRPr>
          </a:p>
        </p:txBody>
      </p:sp>
      <p:sp>
        <p:nvSpPr>
          <p:cNvPr id="78" name="NIC 6"/>
          <p:cNvSpPr/>
          <p:nvPr/>
        </p:nvSpPr>
        <p:spPr bwMode="auto">
          <a:xfrm>
            <a:off x="9210305" y="5187902"/>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accent1"/>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chemeClr val="bg1"/>
              </a:solidFill>
            </a:endParaRPr>
          </a:p>
        </p:txBody>
      </p:sp>
      <p:sp>
        <p:nvSpPr>
          <p:cNvPr id="79" name="NIC 7"/>
          <p:cNvSpPr/>
          <p:nvPr/>
        </p:nvSpPr>
        <p:spPr bwMode="auto">
          <a:xfrm>
            <a:off x="9917994" y="5187902"/>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accent1"/>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chemeClr val="bg1"/>
              </a:solidFill>
            </a:endParaRPr>
          </a:p>
        </p:txBody>
      </p:sp>
      <p:sp>
        <p:nvSpPr>
          <p:cNvPr id="80" name="NIC 8"/>
          <p:cNvSpPr/>
          <p:nvPr/>
        </p:nvSpPr>
        <p:spPr bwMode="auto">
          <a:xfrm>
            <a:off x="10625683" y="5187902"/>
            <a:ext cx="682105" cy="586477"/>
          </a:xfrm>
          <a:custGeom>
            <a:avLst/>
            <a:gdLst/>
            <a:ahLst/>
            <a:cxnLst/>
            <a:rect l="l" t="t" r="r" b="b"/>
            <a:pathLst>
              <a:path w="987260" h="599524">
                <a:moveTo>
                  <a:pt x="777710" y="0"/>
                </a:moveTo>
                <a:lnTo>
                  <a:pt x="987260" y="0"/>
                </a:lnTo>
                <a:lnTo>
                  <a:pt x="987260" y="64293"/>
                </a:lnTo>
                <a:lnTo>
                  <a:pt x="871908" y="64293"/>
                </a:lnTo>
                <a:lnTo>
                  <a:pt x="871908" y="90043"/>
                </a:lnTo>
                <a:lnTo>
                  <a:pt x="871908" y="599524"/>
                </a:lnTo>
                <a:lnTo>
                  <a:pt x="785320" y="599524"/>
                </a:lnTo>
                <a:lnTo>
                  <a:pt x="785320" y="426243"/>
                </a:lnTo>
                <a:lnTo>
                  <a:pt x="690593" y="426243"/>
                </a:lnTo>
                <a:lnTo>
                  <a:pt x="690593" y="495299"/>
                </a:lnTo>
                <a:lnTo>
                  <a:pt x="396711" y="495299"/>
                </a:lnTo>
                <a:lnTo>
                  <a:pt x="396711" y="431006"/>
                </a:lnTo>
                <a:lnTo>
                  <a:pt x="315748" y="431006"/>
                </a:lnTo>
                <a:lnTo>
                  <a:pt x="315748" y="495299"/>
                </a:lnTo>
                <a:lnTo>
                  <a:pt x="0" y="495299"/>
                </a:lnTo>
                <a:lnTo>
                  <a:pt x="0" y="90043"/>
                </a:lnTo>
                <a:lnTo>
                  <a:pt x="777710" y="90043"/>
                </a:lnTo>
                <a:close/>
              </a:path>
            </a:pathLst>
          </a:custGeom>
          <a:solidFill>
            <a:schemeClr val="accent1"/>
          </a:solidFill>
          <a:ln>
            <a:noFill/>
          </a:ln>
        </p:spPr>
        <p:txBody>
          <a:bodyPr lIns="0" tIns="0" rIns="0" bIns="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456"/>
            <a:endParaRPr lang="en-US" sz="1500" dirty="0">
              <a:solidFill>
                <a:schemeClr val="bg1"/>
              </a:solidFill>
            </a:endParaRPr>
          </a:p>
        </p:txBody>
      </p:sp>
      <p:sp>
        <p:nvSpPr>
          <p:cNvPr id="81" name="Rounded Rectangle 80"/>
          <p:cNvSpPr/>
          <p:nvPr/>
        </p:nvSpPr>
        <p:spPr bwMode="auto">
          <a:xfrm>
            <a:off x="5748881" y="4026023"/>
            <a:ext cx="5410199" cy="784730"/>
          </a:xfrm>
          <a:prstGeom prst="roundRect">
            <a:avLst>
              <a:gd name="adj" fmla="val 0"/>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spc="-50" dirty="0">
                <a:gradFill>
                  <a:gsLst>
                    <a:gs pos="0">
                      <a:schemeClr val="bg1"/>
                    </a:gs>
                    <a:gs pos="100000">
                      <a:schemeClr val="bg1"/>
                    </a:gs>
                  </a:gsLst>
                  <a:lin ang="5400000" scaled="0"/>
                </a:gradFill>
              </a:rPr>
              <a:t>NIC Teaming</a:t>
            </a:r>
          </a:p>
        </p:txBody>
      </p:sp>
      <p:sp>
        <p:nvSpPr>
          <p:cNvPr id="82" name="Rectangle 81"/>
          <p:cNvSpPr/>
          <p:nvPr/>
        </p:nvSpPr>
        <p:spPr bwMode="auto">
          <a:xfrm>
            <a:off x="5748882" y="2763615"/>
            <a:ext cx="5410200" cy="1164611"/>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fontAlgn="base">
              <a:lnSpc>
                <a:spcPct val="90000"/>
              </a:lnSpc>
              <a:spcBef>
                <a:spcPct val="0"/>
              </a:spcBef>
              <a:spcAft>
                <a:spcPct val="0"/>
              </a:spcAft>
            </a:pPr>
            <a:r>
              <a:rPr lang="en-US" sz="2000" spc="-50" dirty="0">
                <a:solidFill>
                  <a:schemeClr val="tx2"/>
                </a:solidFill>
              </a:rPr>
              <a:t>Virtual </a:t>
            </a:r>
            <a:br>
              <a:rPr lang="en-US" sz="2000" spc="-50" dirty="0">
                <a:solidFill>
                  <a:schemeClr val="tx2"/>
                </a:solidFill>
              </a:rPr>
            </a:br>
            <a:r>
              <a:rPr lang="en-US" sz="2000" spc="-50" dirty="0">
                <a:solidFill>
                  <a:schemeClr val="tx2"/>
                </a:solidFill>
              </a:rPr>
              <a:t>adapters</a:t>
            </a:r>
          </a:p>
        </p:txBody>
      </p:sp>
      <p:cxnSp>
        <p:nvCxnSpPr>
          <p:cNvPr id="83" name="Straight Connector 82"/>
          <p:cNvCxnSpPr/>
          <p:nvPr/>
        </p:nvCxnSpPr>
        <p:spPr>
          <a:xfrm>
            <a:off x="7794925" y="3913924"/>
            <a:ext cx="0" cy="112103"/>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06280" y="2611215"/>
            <a:ext cx="0" cy="500423"/>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9113035" y="2611215"/>
            <a:ext cx="0" cy="500423"/>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6" name="Data Dot 1"/>
          <p:cNvSpPr/>
          <p:nvPr/>
        </p:nvSpPr>
        <p:spPr bwMode="auto">
          <a:xfrm>
            <a:off x="6899152" y="2136492"/>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87" name="Data Dot 2"/>
          <p:cNvSpPr/>
          <p:nvPr/>
        </p:nvSpPr>
        <p:spPr bwMode="auto">
          <a:xfrm>
            <a:off x="7077980" y="2136492"/>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88" name="Data Dot 4"/>
          <p:cNvSpPr/>
          <p:nvPr/>
        </p:nvSpPr>
        <p:spPr bwMode="auto">
          <a:xfrm>
            <a:off x="7435635" y="2136492"/>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89" name="Data Dot 3"/>
          <p:cNvSpPr/>
          <p:nvPr/>
        </p:nvSpPr>
        <p:spPr bwMode="auto">
          <a:xfrm>
            <a:off x="7256808" y="2136492"/>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90" name="Data Dot 6"/>
          <p:cNvSpPr/>
          <p:nvPr/>
        </p:nvSpPr>
        <p:spPr bwMode="auto">
          <a:xfrm>
            <a:off x="7793291" y="2136492"/>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91" name="Data Dot 5"/>
          <p:cNvSpPr/>
          <p:nvPr/>
        </p:nvSpPr>
        <p:spPr bwMode="auto">
          <a:xfrm>
            <a:off x="7614463" y="2136492"/>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92" name="Data Dot 8"/>
          <p:cNvSpPr/>
          <p:nvPr/>
        </p:nvSpPr>
        <p:spPr bwMode="auto">
          <a:xfrm>
            <a:off x="8150946" y="2136492"/>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93" name="Data Dot 7"/>
          <p:cNvSpPr/>
          <p:nvPr/>
        </p:nvSpPr>
        <p:spPr bwMode="auto">
          <a:xfrm>
            <a:off x="7972119" y="2136492"/>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94" name="Data Dot 10"/>
          <p:cNvSpPr/>
          <p:nvPr/>
        </p:nvSpPr>
        <p:spPr bwMode="auto">
          <a:xfrm>
            <a:off x="8508602" y="2136492"/>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95" name="Data Dot 9"/>
          <p:cNvSpPr/>
          <p:nvPr/>
        </p:nvSpPr>
        <p:spPr bwMode="auto">
          <a:xfrm>
            <a:off x="8329774" y="2136492"/>
            <a:ext cx="221330" cy="221331"/>
          </a:xfrm>
          <a:prstGeom prst="ellipse">
            <a:avLst/>
          </a:prstGeom>
          <a:solidFill>
            <a:srgbClr val="002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96" name="Data Dot 11"/>
          <p:cNvSpPr/>
          <p:nvPr/>
        </p:nvSpPr>
        <p:spPr bwMode="auto">
          <a:xfrm>
            <a:off x="8687430" y="2136492"/>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97" name="Data Dot 13"/>
          <p:cNvSpPr/>
          <p:nvPr/>
        </p:nvSpPr>
        <p:spPr bwMode="auto">
          <a:xfrm>
            <a:off x="9045086" y="2136492"/>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98" name="Data Dot 14"/>
          <p:cNvSpPr/>
          <p:nvPr/>
        </p:nvSpPr>
        <p:spPr bwMode="auto">
          <a:xfrm>
            <a:off x="9223917" y="2136492"/>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99" name="Data Dot 15"/>
          <p:cNvSpPr/>
          <p:nvPr/>
        </p:nvSpPr>
        <p:spPr bwMode="auto">
          <a:xfrm>
            <a:off x="9402745" y="2136492"/>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00" name="Data Dot 16"/>
          <p:cNvSpPr/>
          <p:nvPr/>
        </p:nvSpPr>
        <p:spPr bwMode="auto">
          <a:xfrm>
            <a:off x="9581572" y="2136492"/>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01" name="Data Dot 17"/>
          <p:cNvSpPr/>
          <p:nvPr/>
        </p:nvSpPr>
        <p:spPr bwMode="auto">
          <a:xfrm>
            <a:off x="9760400" y="2136492"/>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102" name="Picture 101" descr="Untitled-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92578" y="2783488"/>
            <a:ext cx="902022" cy="757832"/>
          </a:xfrm>
          <a:prstGeom prst="rect">
            <a:avLst/>
          </a:prstGeom>
        </p:spPr>
      </p:pic>
      <p:sp>
        <p:nvSpPr>
          <p:cNvPr id="103" name="Rectangle 102"/>
          <p:cNvSpPr/>
          <p:nvPr/>
        </p:nvSpPr>
        <p:spPr>
          <a:xfrm>
            <a:off x="7044279" y="3489467"/>
            <a:ext cx="1524002" cy="397032"/>
          </a:xfrm>
          <a:prstGeom prst="rect">
            <a:avLst/>
          </a:prstGeom>
          <a:noFill/>
        </p:spPr>
        <p:txBody>
          <a:bodyPr wrap="square">
            <a:spAutoFit/>
          </a:bodyPr>
          <a:lstStyle/>
          <a:p>
            <a:pPr algn="ctr" defTabSz="1088456">
              <a:lnSpc>
                <a:spcPct val="90000"/>
              </a:lnSpc>
            </a:pPr>
            <a:r>
              <a:rPr lang="en-US" sz="1100" dirty="0">
                <a:solidFill>
                  <a:schemeClr val="bg1">
                    <a:lumMod val="10000"/>
                  </a:schemeClr>
                </a:solidFill>
              </a:rPr>
              <a:t>Team </a:t>
            </a:r>
            <a:r>
              <a:rPr lang="en-US" sz="1100" dirty="0">
                <a:solidFill>
                  <a:schemeClr val="bg1">
                    <a:lumMod val="10000"/>
                  </a:schemeClr>
                </a:solidFill>
              </a:rPr>
              <a:t>n</a:t>
            </a:r>
            <a:r>
              <a:rPr lang="en-US" sz="1100" dirty="0">
                <a:solidFill>
                  <a:schemeClr val="bg1">
                    <a:lumMod val="10000"/>
                  </a:schemeClr>
                </a:solidFill>
              </a:rPr>
              <a:t>etwork </a:t>
            </a:r>
            <a:r>
              <a:rPr lang="en-US" sz="1100" dirty="0">
                <a:solidFill>
                  <a:schemeClr val="bg1">
                    <a:lumMod val="10000"/>
                  </a:schemeClr>
                </a:solidFill>
              </a:rPr>
              <a:t>a</a:t>
            </a:r>
            <a:r>
              <a:rPr lang="en-US" sz="1100" dirty="0">
                <a:solidFill>
                  <a:schemeClr val="bg1">
                    <a:lumMod val="10000"/>
                  </a:schemeClr>
                </a:solidFill>
              </a:rPr>
              <a:t>dapter</a:t>
            </a:r>
            <a:endParaRPr lang="en-US" sz="1100" dirty="0">
              <a:solidFill>
                <a:schemeClr val="bg1">
                  <a:lumMod val="10000"/>
                </a:schemeClr>
              </a:solidFill>
            </a:endParaRPr>
          </a:p>
        </p:txBody>
      </p:sp>
      <p:cxnSp>
        <p:nvCxnSpPr>
          <p:cNvPr id="104" name="Straight Connector 103"/>
          <p:cNvCxnSpPr/>
          <p:nvPr/>
        </p:nvCxnSpPr>
        <p:spPr>
          <a:xfrm>
            <a:off x="9116722" y="3913924"/>
            <a:ext cx="0" cy="112103"/>
          </a:xfrm>
          <a:prstGeom prst="line">
            <a:avLst/>
          </a:prstGeom>
          <a:ln w="190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5" name="Picture 104" descr="Untitled-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14375" y="2783488"/>
            <a:ext cx="902022" cy="757832"/>
          </a:xfrm>
          <a:prstGeom prst="rect">
            <a:avLst/>
          </a:prstGeom>
        </p:spPr>
      </p:pic>
      <p:sp>
        <p:nvSpPr>
          <p:cNvPr id="106" name="Rectangle 105"/>
          <p:cNvSpPr/>
          <p:nvPr/>
        </p:nvSpPr>
        <p:spPr>
          <a:xfrm>
            <a:off x="8366076" y="3489467"/>
            <a:ext cx="1524002" cy="397032"/>
          </a:xfrm>
          <a:prstGeom prst="rect">
            <a:avLst/>
          </a:prstGeom>
          <a:noFill/>
        </p:spPr>
        <p:txBody>
          <a:bodyPr wrap="square">
            <a:spAutoFit/>
          </a:bodyPr>
          <a:lstStyle/>
          <a:p>
            <a:pPr algn="ctr" defTabSz="1088456">
              <a:lnSpc>
                <a:spcPct val="90000"/>
              </a:lnSpc>
            </a:pPr>
            <a:r>
              <a:rPr lang="en-US" sz="1100" dirty="0">
                <a:solidFill>
                  <a:schemeClr val="bg1">
                    <a:lumMod val="10000"/>
                  </a:schemeClr>
                </a:solidFill>
              </a:rPr>
              <a:t>Team network </a:t>
            </a:r>
            <a:r>
              <a:rPr lang="en-US" sz="1100" dirty="0">
                <a:solidFill>
                  <a:schemeClr val="bg1">
                    <a:lumMod val="10000"/>
                  </a:schemeClr>
                </a:solidFill>
              </a:rPr>
              <a:t>a</a:t>
            </a:r>
            <a:r>
              <a:rPr lang="en-US" sz="1100" dirty="0">
                <a:solidFill>
                  <a:schemeClr val="bg1">
                    <a:lumMod val="10000"/>
                  </a:schemeClr>
                </a:solidFill>
              </a:rPr>
              <a:t>dapter</a:t>
            </a:r>
            <a:endParaRPr lang="en-US" sz="1100" dirty="0">
              <a:solidFill>
                <a:schemeClr val="bg1">
                  <a:lumMod val="10000"/>
                </a:schemeClr>
              </a:solidFill>
            </a:endParaRPr>
          </a:p>
        </p:txBody>
      </p:sp>
      <p:sp>
        <p:nvSpPr>
          <p:cNvPr id="107" name="Data Dot 1"/>
          <p:cNvSpPr/>
          <p:nvPr/>
        </p:nvSpPr>
        <p:spPr bwMode="auto">
          <a:xfrm>
            <a:off x="6901466" y="2170749"/>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08" name="Data Dot 2"/>
          <p:cNvSpPr/>
          <p:nvPr/>
        </p:nvSpPr>
        <p:spPr bwMode="auto">
          <a:xfrm>
            <a:off x="7080294" y="2170749"/>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09" name="Data Dot 4"/>
          <p:cNvSpPr/>
          <p:nvPr/>
        </p:nvSpPr>
        <p:spPr bwMode="auto">
          <a:xfrm>
            <a:off x="7437949" y="2170749"/>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10" name="Data Dot 3"/>
          <p:cNvSpPr/>
          <p:nvPr/>
        </p:nvSpPr>
        <p:spPr bwMode="auto">
          <a:xfrm>
            <a:off x="7259121" y="2170749"/>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11" name="Data Dot 6"/>
          <p:cNvSpPr/>
          <p:nvPr/>
        </p:nvSpPr>
        <p:spPr bwMode="auto">
          <a:xfrm>
            <a:off x="7795605" y="2170749"/>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12" name="Data Dot 5"/>
          <p:cNvSpPr/>
          <p:nvPr/>
        </p:nvSpPr>
        <p:spPr bwMode="auto">
          <a:xfrm>
            <a:off x="7616777" y="2170749"/>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13" name="Data Dot 8"/>
          <p:cNvSpPr/>
          <p:nvPr/>
        </p:nvSpPr>
        <p:spPr bwMode="auto">
          <a:xfrm>
            <a:off x="8153261" y="2170749"/>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14" name="Data Dot 7"/>
          <p:cNvSpPr/>
          <p:nvPr/>
        </p:nvSpPr>
        <p:spPr bwMode="auto">
          <a:xfrm>
            <a:off x="7974433" y="2170749"/>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15" name="Data Dot 10"/>
          <p:cNvSpPr/>
          <p:nvPr/>
        </p:nvSpPr>
        <p:spPr bwMode="auto">
          <a:xfrm>
            <a:off x="8510920" y="2170749"/>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16" name="Data Dot 9"/>
          <p:cNvSpPr/>
          <p:nvPr/>
        </p:nvSpPr>
        <p:spPr bwMode="auto">
          <a:xfrm>
            <a:off x="8332092" y="2170749"/>
            <a:ext cx="221330" cy="221331"/>
          </a:xfrm>
          <a:prstGeom prst="ellipse">
            <a:avLst/>
          </a:prstGeom>
          <a:solidFill>
            <a:srgbClr val="002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17" name="Data Dot 11"/>
          <p:cNvSpPr/>
          <p:nvPr/>
        </p:nvSpPr>
        <p:spPr bwMode="auto">
          <a:xfrm>
            <a:off x="8689747" y="2170749"/>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18" name="Data Dot 13"/>
          <p:cNvSpPr/>
          <p:nvPr/>
        </p:nvSpPr>
        <p:spPr bwMode="auto">
          <a:xfrm>
            <a:off x="9047403" y="2170749"/>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19" name="Data Dot 14"/>
          <p:cNvSpPr/>
          <p:nvPr/>
        </p:nvSpPr>
        <p:spPr bwMode="auto">
          <a:xfrm>
            <a:off x="9226231" y="2170749"/>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20" name="Data Dot 15"/>
          <p:cNvSpPr/>
          <p:nvPr/>
        </p:nvSpPr>
        <p:spPr bwMode="auto">
          <a:xfrm>
            <a:off x="9405058" y="2170749"/>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21" name="Data Dot 16"/>
          <p:cNvSpPr/>
          <p:nvPr/>
        </p:nvSpPr>
        <p:spPr bwMode="auto">
          <a:xfrm>
            <a:off x="9583886" y="2170749"/>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22" name="Data Dot 17"/>
          <p:cNvSpPr/>
          <p:nvPr/>
        </p:nvSpPr>
        <p:spPr bwMode="auto">
          <a:xfrm>
            <a:off x="9762714" y="2170749"/>
            <a:ext cx="221330" cy="221331"/>
          </a:xfrm>
          <a:prstGeom prst="ellipse">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23" name="Orange Dot 2"/>
          <p:cNvSpPr/>
          <p:nvPr/>
        </p:nvSpPr>
        <p:spPr bwMode="auto">
          <a:xfrm>
            <a:off x="8866258" y="2136492"/>
            <a:ext cx="221330" cy="221331"/>
          </a:xfrm>
          <a:prstGeom prst="ellipse">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24" name="Orange Dot 1"/>
          <p:cNvSpPr/>
          <p:nvPr/>
        </p:nvSpPr>
        <p:spPr bwMode="auto">
          <a:xfrm>
            <a:off x="9939232" y="2136492"/>
            <a:ext cx="221330" cy="221331"/>
          </a:xfrm>
          <a:prstGeom prst="ellipse">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125" name="Rectangle 124"/>
          <p:cNvSpPr/>
          <p:nvPr/>
        </p:nvSpPr>
        <p:spPr bwMode="auto">
          <a:xfrm>
            <a:off x="5746656" y="1987235"/>
            <a:ext cx="5399496" cy="63394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spc="-50" dirty="0">
                <a:gradFill>
                  <a:gsLst>
                    <a:gs pos="0">
                      <a:schemeClr val="bg1"/>
                    </a:gs>
                    <a:gs pos="100000">
                      <a:schemeClr val="bg1"/>
                    </a:gs>
                  </a:gsLst>
                  <a:lin ang="5400000" scaled="0"/>
                </a:gradFill>
              </a:rPr>
              <a:t>Operating system</a:t>
            </a:r>
          </a:p>
        </p:txBody>
      </p:sp>
      <p:sp>
        <p:nvSpPr>
          <p:cNvPr id="126" name="Multiply 125"/>
          <p:cNvSpPr/>
          <p:nvPr/>
        </p:nvSpPr>
        <p:spPr bwMode="auto">
          <a:xfrm>
            <a:off x="10566768" y="5061756"/>
            <a:ext cx="758305" cy="767124"/>
          </a:xfrm>
          <a:prstGeom prst="mathMultiply">
            <a:avLst/>
          </a:prstGeom>
          <a:solidFill>
            <a:srgbClr val="FF66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Tree>
    <p:extLst>
      <p:ext uri="{BB962C8B-B14F-4D97-AF65-F5344CB8AC3E}">
        <p14:creationId xmlns:p14="http://schemas.microsoft.com/office/powerpoint/2010/main" val="2485301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endCondLst>
                                    <p:cond evt="onNext" delay="0">
                                      <p:tgtEl>
                                        <p:sldTgt/>
                                      </p:tgtEl>
                                    </p:cond>
                                  </p:endCondLst>
                                  <p:childTnLst>
                                    <p:animMotion origin="layout" path="M -8.33333E-7 8.88889E-6 C 0.00573 -0.00115 0.00273 -0.00092 0.00885 -0.00092 L 0.00677 0.28612 L 0.06198 0.28889 L 0.06458 0.3713 L -0.15052 0.37223 L -0.14792 0.46667 " pathEditMode="relative" ptsTypes="fAAAAAA">
                                      <p:cBhvr>
                                        <p:cTn id="6" dur="2000" fill="hold"/>
                                        <p:tgtEl>
                                          <p:spTgt spid="91"/>
                                        </p:tgtEl>
                                        <p:attrNameLst>
                                          <p:attrName>ppt_x</p:attrName>
                                          <p:attrName>ppt_y</p:attrName>
                                        </p:attrNameLst>
                                      </p:cBhvr>
                                    </p:animMotion>
                                  </p:childTnLst>
                                </p:cTn>
                              </p:par>
                              <p:par>
                                <p:cTn id="7" presetID="0" presetClass="path" presetSubtype="0" repeatCount="indefinite" accel="50000" decel="50000" fill="hold" grpId="0" nodeType="withEffect">
                                  <p:stCondLst>
                                    <p:cond delay="0"/>
                                  </p:stCondLst>
                                  <p:endCondLst>
                                    <p:cond evt="onNext" delay="0">
                                      <p:tgtEl>
                                        <p:sldTgt/>
                                      </p:tgtEl>
                                    </p:cond>
                                  </p:endCondLst>
                                  <p:childTnLst>
                                    <p:animMotion origin="layout" path="M -5.20833E-6 9.25926E-6 C 0.0078 -0.00462 0.0121 -0.00462 0.02135 -0.00462 L 0.01666 0.28426 L 0.07343 0.28519 L 0.07655 0.37408 L -0.08126 0.36945 L -0.08022 0.46389 " pathEditMode="relative" ptsTypes="fAAAAAA">
                                      <p:cBhvr>
                                        <p:cTn id="8" dur="2000" fill="hold"/>
                                        <p:tgtEl>
                                          <p:spTgt spid="88"/>
                                        </p:tgtEl>
                                        <p:attrNameLst>
                                          <p:attrName>ppt_x</p:attrName>
                                          <p:attrName>ppt_y</p:attrName>
                                        </p:attrNameLst>
                                      </p:cBhvr>
                                    </p:animMotion>
                                  </p:childTnLst>
                                </p:cTn>
                              </p:par>
                              <p:par>
                                <p:cTn id="9" presetID="0" presetClass="path" presetSubtype="0" repeatCount="indefinite" accel="50000" decel="50000" fill="hold" grpId="0" nodeType="withEffect">
                                  <p:stCondLst>
                                    <p:cond delay="0"/>
                                  </p:stCondLst>
                                  <p:endCondLst>
                                    <p:cond evt="onNext" delay="0">
                                      <p:tgtEl>
                                        <p:sldTgt/>
                                      </p:tgtEl>
                                    </p:cond>
                                  </p:endCondLst>
                                  <p:childTnLst>
                                    <p:animMotion origin="layout" path="M -1.25E-6 7.40741E-6 L 0.03542 -0.00184 L 0.03646 0.27871 L 0.09063 0.28241 L 0.08907 0.36482 L -0.00729 0.36667 L -0.00468 0.46667 " pathEditMode="relative" ptsTypes="AAAAAAA">
                                      <p:cBhvr>
                                        <p:cTn id="10" dur="2000" fill="hold"/>
                                        <p:tgtEl>
                                          <p:spTgt spid="89"/>
                                        </p:tgtEl>
                                        <p:attrNameLst>
                                          <p:attrName>ppt_x</p:attrName>
                                          <p:attrName>ppt_y</p:attrName>
                                        </p:attrNameLst>
                                      </p:cBhvr>
                                    </p:animMotion>
                                  </p:childTnLst>
                                </p:cTn>
                              </p:par>
                              <p:par>
                                <p:cTn id="11" presetID="0" presetClass="path" presetSubtype="0" repeatCount="indefinite" accel="50000" decel="50000" fill="hold" grpId="0" nodeType="withEffect">
                                  <p:stCondLst>
                                    <p:cond delay="500"/>
                                  </p:stCondLst>
                                  <p:endCondLst>
                                    <p:cond evt="onNext" delay="0">
                                      <p:tgtEl>
                                        <p:sldTgt/>
                                      </p:tgtEl>
                                    </p:cond>
                                  </p:endCondLst>
                                  <p:childTnLst>
                                    <p:animMotion origin="layout" path="M -3.75E-6 5.18519E-6 L 0.04896 -0.00369 L 0.0474 0.28612 L 0.10521 0.28612 L 0.10521 0.37038 L 0.06771 0.37131 L 0.06823 0.46945 " pathEditMode="relative" ptsTypes="AAAAAAA">
                                      <p:cBhvr>
                                        <p:cTn id="12" dur="2000" fill="hold"/>
                                        <p:tgtEl>
                                          <p:spTgt spid="87"/>
                                        </p:tgtEl>
                                        <p:attrNameLst>
                                          <p:attrName>ppt_x</p:attrName>
                                          <p:attrName>ppt_y</p:attrName>
                                        </p:attrNameLst>
                                      </p:cBhvr>
                                    </p:animMotion>
                                  </p:childTnLst>
                                </p:cTn>
                              </p:par>
                              <p:par>
                                <p:cTn id="13" presetID="0" presetClass="path" presetSubtype="0" repeatCount="indefinite" accel="50000" decel="50000" fill="hold" nodeType="withEffect">
                                  <p:stCondLst>
                                    <p:cond delay="0"/>
                                  </p:stCondLst>
                                  <p:endCondLst>
                                    <p:cond evt="onNext" delay="0">
                                      <p:tgtEl>
                                        <p:sldTgt/>
                                      </p:tgtEl>
                                    </p:cond>
                                  </p:endCondLst>
                                  <p:childTnLst>
                                    <p:animMotion origin="layout" path="M -8.125E-6 7.03704E-6 L 0.06093 -0.00462 L 0.06093 0.29075 L 0.11458 0.2889 L 0.11718 0.37223 L -0.09688 0.3713 L -0.09636 0.4713 " pathEditMode="relative" ptsTypes="AAAAAAA">
                                      <p:cBhvr>
                                        <p:cTn id="14" dur="2000" fill="hold"/>
                                        <p:tgtEl>
                                          <p:spTgt spid="86"/>
                                        </p:tgtEl>
                                        <p:attrNameLst>
                                          <p:attrName>ppt_x</p:attrName>
                                          <p:attrName>ppt_y</p:attrName>
                                        </p:attrNameLst>
                                      </p:cBhvr>
                                    </p:animMotion>
                                  </p:childTnLst>
                                </p:cTn>
                              </p:par>
                              <p:par>
                                <p:cTn id="15" presetID="0" presetClass="path" presetSubtype="0" repeatCount="indefinite" accel="50000" decel="50000" fill="hold" grpId="0" nodeType="withEffect">
                                  <p:stCondLst>
                                    <p:cond delay="500"/>
                                  </p:stCondLst>
                                  <p:endCondLst>
                                    <p:cond evt="onNext" delay="0">
                                      <p:tgtEl>
                                        <p:sldTgt/>
                                      </p:tgtEl>
                                    </p:cond>
                                  </p:endCondLst>
                                  <p:childTnLst>
                                    <p:animMotion origin="layout" path="M 6.66667E-6 2.96296E-6 L -0.01249 0.00185 L -0.01197 0.29167 L 0.04532 0.29074 L 0.04428 0.36945 L -0.10676 0.37315 L -0.10572 0.47222 " pathEditMode="relative" ptsTypes="AAAAAAA">
                                      <p:cBhvr>
                                        <p:cTn id="16" dur="2000" fill="hold"/>
                                        <p:tgtEl>
                                          <p:spTgt spid="90"/>
                                        </p:tgtEl>
                                        <p:attrNameLst>
                                          <p:attrName>ppt_x</p:attrName>
                                          <p:attrName>ppt_y</p:attrName>
                                        </p:attrNameLst>
                                      </p:cBhvr>
                                    </p:animMotion>
                                  </p:childTnLst>
                                </p:cTn>
                              </p:par>
                              <p:par>
                                <p:cTn id="17" presetID="0" presetClass="path" presetSubtype="0" repeatCount="indefinite" accel="50000" decel="50000" fill="hold" grpId="0" nodeType="withEffect">
                                  <p:stCondLst>
                                    <p:cond delay="0"/>
                                  </p:stCondLst>
                                  <p:endCondLst>
                                    <p:cond evt="onNext" delay="0">
                                      <p:tgtEl>
                                        <p:sldTgt/>
                                      </p:tgtEl>
                                    </p:cond>
                                  </p:endCondLst>
                                  <p:childTnLst>
                                    <p:animMotion origin="layout" path="M -6.25E-7 1.11111E-6 L -0.02448 -0.00092 L -0.02552 0.28611 L 0.03021 0.28611 L 0.02864 0.37037 L -0.00521 0.37315 L -0.00417 0.46574 " pathEditMode="relative" ptsTypes="AAAAAAA">
                                      <p:cBhvr>
                                        <p:cTn id="18" dur="2000" fill="hold"/>
                                        <p:tgtEl>
                                          <p:spTgt spid="93"/>
                                        </p:tgtEl>
                                        <p:attrNameLst>
                                          <p:attrName>ppt_x</p:attrName>
                                          <p:attrName>ppt_y</p:attrName>
                                        </p:attrNameLst>
                                      </p:cBhvr>
                                    </p:animMotion>
                                  </p:childTnLst>
                                </p:cTn>
                              </p:par>
                              <p:par>
                                <p:cTn id="19" presetID="0" presetClass="path" presetSubtype="0" repeatCount="indefinite" accel="50000" decel="50000" fill="hold" grpId="0" nodeType="withEffect">
                                  <p:stCondLst>
                                    <p:cond delay="500"/>
                                  </p:stCondLst>
                                  <p:endCondLst>
                                    <p:cond evt="onNext" delay="0">
                                      <p:tgtEl>
                                        <p:sldTgt/>
                                      </p:tgtEl>
                                    </p:cond>
                                  </p:endCondLst>
                                  <p:childTnLst>
                                    <p:animMotion origin="layout" path="M 4.16667E-7 1.11111E-6 L -0.03854 -0.00185 L -0.0401 0.28334 L 0.0151 0.28426 L 0.01562 0.36667 L -0.19479 0.37223 L -0.19479 0.47037 " pathEditMode="relative" ptsTypes="AAAAAAA">
                                      <p:cBhvr>
                                        <p:cTn id="20" dur="2000" fill="hold"/>
                                        <p:tgtEl>
                                          <p:spTgt spid="92"/>
                                        </p:tgtEl>
                                        <p:attrNameLst>
                                          <p:attrName>ppt_x</p:attrName>
                                          <p:attrName>ppt_y</p:attrName>
                                        </p:attrNameLst>
                                      </p:cBhvr>
                                    </p:animMotion>
                                  </p:childTnLst>
                                </p:cTn>
                              </p:par>
                              <p:par>
                                <p:cTn id="21" presetID="0" presetClass="path" presetSubtype="0" repeatCount="indefinite" accel="50000" decel="50000" fill="hold" grpId="0" nodeType="withEffect">
                                  <p:stCondLst>
                                    <p:cond delay="0"/>
                                  </p:stCondLst>
                                  <p:endCondLst>
                                    <p:cond evt="onNext" delay="0">
                                      <p:tgtEl>
                                        <p:sldTgt/>
                                      </p:tgtEl>
                                    </p:cond>
                                  </p:endCondLst>
                                  <p:childTnLst>
                                    <p:animMotion origin="layout" path="M 1.25E-6 3.33333E-6 L -0.05364 -0.0037 L -0.05364 0.27963 L 0.00156 0.28148 L 1.25E-6 0.36389 L -0.14896 0.36667 L -0.14844 0.46296 " pathEditMode="relative" ptsTypes="AAAAAAA">
                                      <p:cBhvr>
                                        <p:cTn id="22" dur="2000" fill="hold"/>
                                        <p:tgtEl>
                                          <p:spTgt spid="95"/>
                                        </p:tgtEl>
                                        <p:attrNameLst>
                                          <p:attrName>ppt_x</p:attrName>
                                          <p:attrName>ppt_y</p:attrName>
                                        </p:attrNameLst>
                                      </p:cBhvr>
                                    </p:animMotion>
                                  </p:childTnLst>
                                </p:cTn>
                              </p:par>
                              <p:par>
                                <p:cTn id="23" presetID="0" presetClass="path" presetSubtype="0" repeatCount="indefinite" accel="50000" decel="50000" fill="hold" grpId="0" nodeType="withEffect">
                                  <p:stCondLst>
                                    <p:cond delay="500"/>
                                  </p:stCondLst>
                                  <p:endCondLst>
                                    <p:cond evt="onNext" delay="0">
                                      <p:tgtEl>
                                        <p:sldTgt/>
                                      </p:tgtEl>
                                    </p:cond>
                                  </p:endCondLst>
                                  <p:childTnLst>
                                    <p:animMotion origin="layout" path="M -7.70833E-6 4.81481E-6 L -0.06823 0.00093 L -0.06823 0.29537 L -0.01146 0.29444 L -0.01251 0.3713 L -0.10417 0.37407 L -0.10261 0.46667 " pathEditMode="relative" ptsTypes="AAAAAAA">
                                      <p:cBhvr>
                                        <p:cTn id="24" dur="2000" fill="hold"/>
                                        <p:tgtEl>
                                          <p:spTgt spid="94"/>
                                        </p:tgtEl>
                                        <p:attrNameLst>
                                          <p:attrName>ppt_x</p:attrName>
                                          <p:attrName>ppt_y</p:attrName>
                                        </p:attrNameLst>
                                      </p:cBhvr>
                                    </p:animMotion>
                                  </p:childTnLst>
                                </p:cTn>
                              </p:par>
                              <p:par>
                                <p:cTn id="25" presetID="0" presetClass="path" presetSubtype="0" repeatCount="indefinite" accel="50000" decel="50000" fill="hold" grpId="0" nodeType="withEffect">
                                  <p:stCondLst>
                                    <p:cond delay="0"/>
                                  </p:stCondLst>
                                  <p:endCondLst>
                                    <p:cond evt="onNext" delay="0">
                                      <p:tgtEl>
                                        <p:sldTgt/>
                                      </p:tgtEl>
                                    </p:cond>
                                  </p:endCondLst>
                                  <p:childTnLst>
                                    <p:animMotion origin="layout" path="M 6.25E-7 7.40741E-7 C 0.00586 0.0007 0.0125 0.00024 0.01667 0.00278 L 0.02865 0.00186 L 0.02708 0.29352 L -0.03073 0.29074 L -0.0276 0.37037 L 0.00052 0.3713 L 0.00104 0.47408 " pathEditMode="relative" ptsTypes="fAAAAAAA">
                                      <p:cBhvr>
                                        <p:cTn id="26" dur="2000" fill="hold"/>
                                        <p:tgtEl>
                                          <p:spTgt spid="96"/>
                                        </p:tgtEl>
                                        <p:attrNameLst>
                                          <p:attrName>ppt_x</p:attrName>
                                          <p:attrName>ppt_y</p:attrName>
                                        </p:attrNameLst>
                                      </p:cBhvr>
                                    </p:animMotion>
                                  </p:childTnLst>
                                </p:cTn>
                              </p:par>
                              <p:par>
                                <p:cTn id="27" presetID="0" presetClass="path" presetSubtype="0" repeatCount="indefinite" accel="50000" decel="50000" fill="hold" grpId="0" nodeType="withEffect">
                                  <p:stCondLst>
                                    <p:cond delay="0"/>
                                  </p:stCondLst>
                                  <p:endCondLst>
                                    <p:cond evt="onNext" delay="0">
                                      <p:tgtEl>
                                        <p:sldTgt/>
                                      </p:tgtEl>
                                    </p:cond>
                                  </p:endCondLst>
                                  <p:childTnLst>
                                    <p:animMotion origin="layout" path="M 1.66667E-6 4.81481E-6 L 0.01719 0.00185 L 0.0125 0.30185 L -0.04427 0.29815 L -0.04114 0.37593 L 0.16094 0.37685 L 0.16146 0.47037 " pathEditMode="relative" ptsTypes="AAAAAAA">
                                      <p:cBhvr>
                                        <p:cTn id="28" dur="2000" fill="hold"/>
                                        <p:tgtEl>
                                          <p:spTgt spid="123"/>
                                        </p:tgtEl>
                                        <p:attrNameLst>
                                          <p:attrName>ppt_x</p:attrName>
                                          <p:attrName>ppt_y</p:attrName>
                                        </p:attrNameLst>
                                      </p:cBhvr>
                                    </p:animMotion>
                                  </p:childTnLst>
                                </p:cTn>
                              </p:par>
                              <p:par>
                                <p:cTn id="29" presetID="0" presetClass="path" presetSubtype="0" repeatCount="indefinite" accel="50000" decel="50000" fill="hold" grpId="0" nodeType="withEffect">
                                  <p:stCondLst>
                                    <p:cond delay="0"/>
                                  </p:stCondLst>
                                  <p:endCondLst>
                                    <p:cond evt="onNext" delay="0">
                                      <p:tgtEl>
                                        <p:sldTgt/>
                                      </p:tgtEl>
                                    </p:cond>
                                  </p:endCondLst>
                                  <p:childTnLst>
                                    <p:animMotion origin="layout" path="M 2.08333E-7 6.66667E-6 L -0.00052 0.29353 L -0.05729 0.2926 L -0.05625 0.37316 L 0.02812 0.37779 L 0.02864 0.47316 " pathEditMode="relative" ptsTypes="AAAAAA">
                                      <p:cBhvr>
                                        <p:cTn id="30" dur="2000" fill="hold"/>
                                        <p:tgtEl>
                                          <p:spTgt spid="97"/>
                                        </p:tgtEl>
                                        <p:attrNameLst>
                                          <p:attrName>ppt_x</p:attrName>
                                          <p:attrName>ppt_y</p:attrName>
                                        </p:attrNameLst>
                                      </p:cBhvr>
                                    </p:animMotion>
                                  </p:childTnLst>
                                </p:cTn>
                              </p:par>
                              <p:par>
                                <p:cTn id="31" presetID="0" presetClass="path" presetSubtype="0" repeatCount="indefinite" accel="50000" decel="50000" fill="hold" grpId="0" nodeType="withEffect">
                                  <p:stCondLst>
                                    <p:cond delay="500"/>
                                  </p:stCondLst>
                                  <p:endCondLst>
                                    <p:cond evt="onNext" delay="0">
                                      <p:tgtEl>
                                        <p:sldTgt/>
                                      </p:tgtEl>
                                    </p:cond>
                                  </p:endCondLst>
                                  <p:childTnLst>
                                    <p:animMotion origin="layout" path="M -6.25E-7 2.59259E-6 L -0.01562 0.00463 L -0.01979 0.3 L -0.07239 0.29908 L -0.06823 0.37778 L 0.07552 0.37963 L 0.07448 0.47685 " pathEditMode="relative" ptsTypes="AAAAAAA">
                                      <p:cBhvr>
                                        <p:cTn id="32" dur="2000" fill="hold"/>
                                        <p:tgtEl>
                                          <p:spTgt spid="98"/>
                                        </p:tgtEl>
                                        <p:attrNameLst>
                                          <p:attrName>ppt_x</p:attrName>
                                          <p:attrName>ppt_y</p:attrName>
                                        </p:attrNameLst>
                                      </p:cBhvr>
                                    </p:animMotion>
                                  </p:childTnLst>
                                </p:cTn>
                              </p:par>
                              <p:par>
                                <p:cTn id="33" presetID="0" presetClass="path" presetSubtype="0" repeatCount="indefinite" accel="50000" decel="50000" fill="hold" grpId="0" nodeType="withEffect">
                                  <p:stCondLst>
                                    <p:cond delay="0"/>
                                  </p:stCondLst>
                                  <p:endCondLst>
                                    <p:cond evt="onNext" delay="0">
                                      <p:tgtEl>
                                        <p:sldTgt/>
                                      </p:tgtEl>
                                    </p:cond>
                                  </p:endCondLst>
                                  <p:childTnLst>
                                    <p:animMotion origin="layout" path="M 8.75E-6 4.81481E-6 L -0.03177 0.00093 L -0.03124 0.29722 L -0.08593 0.29537 L -0.08645 0.375 L -0.06145 0.37593 L -0.06041 0.475 " pathEditMode="relative" ptsTypes="AAAAAAA">
                                      <p:cBhvr>
                                        <p:cTn id="34" dur="2000" fill="hold"/>
                                        <p:tgtEl>
                                          <p:spTgt spid="99"/>
                                        </p:tgtEl>
                                        <p:attrNameLst>
                                          <p:attrName>ppt_x</p:attrName>
                                          <p:attrName>ppt_y</p:attrName>
                                        </p:attrNameLst>
                                      </p:cBhvr>
                                    </p:animMotion>
                                  </p:childTnLst>
                                </p:cTn>
                              </p:par>
                              <p:par>
                                <p:cTn id="35" presetID="0" presetClass="path" presetSubtype="0" repeatCount="indefinite" accel="50000" decel="50000" fill="hold" grpId="0" nodeType="withEffect">
                                  <p:stCondLst>
                                    <p:cond delay="500"/>
                                  </p:stCondLst>
                                  <p:endCondLst>
                                    <p:cond evt="onNext" delay="0">
                                      <p:tgtEl>
                                        <p:sldTgt/>
                                      </p:tgtEl>
                                    </p:cond>
                                  </p:endCondLst>
                                  <p:childTnLst>
                                    <p:animMotion origin="layout" path="M 2.29167E-6 6.66667E-6 L -0.04323 6.66667E-6 L -0.04584 0.29167 L -0.0974 0.29723 L -0.09792 0.37964 L -0.01407 0.38149 L -0.01355 0.47501 " pathEditMode="relative" ptsTypes="AAAAAAA">
                                      <p:cBhvr>
                                        <p:cTn id="36" dur="2000" fill="hold"/>
                                        <p:tgtEl>
                                          <p:spTgt spid="100"/>
                                        </p:tgtEl>
                                        <p:attrNameLst>
                                          <p:attrName>ppt_x</p:attrName>
                                          <p:attrName>ppt_y</p:attrName>
                                        </p:attrNameLst>
                                      </p:cBhvr>
                                    </p:animMotion>
                                  </p:childTnLst>
                                </p:cTn>
                              </p:par>
                              <p:par>
                                <p:cTn id="37" presetID="0" presetClass="path" presetSubtype="0" repeatCount="indefinite" accel="50000" decel="50000" fill="hold" grpId="0" nodeType="withEffect">
                                  <p:stCondLst>
                                    <p:cond delay="0"/>
                                  </p:stCondLst>
                                  <p:endCondLst>
                                    <p:cond evt="onNext" delay="0">
                                      <p:tgtEl>
                                        <p:sldTgt/>
                                      </p:tgtEl>
                                    </p:cond>
                                  </p:endCondLst>
                                  <p:childTnLst>
                                    <p:animMotion origin="layout" path="M -2.70833E-6 4.81481E-6 L -0.06302 0.00185 L -0.06354 0.29352 L -0.11927 0.29259 L -0.11406 0.375 L 0.02761 0.37593 L 0.02709 0.475 " pathEditMode="relative" ptsTypes="AAAAAAA">
                                      <p:cBhvr>
                                        <p:cTn id="38" dur="2000" fill="hold"/>
                                        <p:tgtEl>
                                          <p:spTgt spid="101"/>
                                        </p:tgtEl>
                                        <p:attrNameLst>
                                          <p:attrName>ppt_x</p:attrName>
                                          <p:attrName>ppt_y</p:attrName>
                                        </p:attrNameLst>
                                      </p:cBhvr>
                                    </p:animMotion>
                                  </p:childTnLst>
                                </p:cTn>
                              </p:par>
                              <p:par>
                                <p:cTn id="39" presetID="0" presetClass="path" presetSubtype="0" repeatCount="indefinite" accel="50000" decel="50000" fill="hold" grpId="0" nodeType="withEffect">
                                  <p:stCondLst>
                                    <p:cond delay="500"/>
                                  </p:stCondLst>
                                  <p:endCondLst>
                                    <p:cond evt="onNext" delay="0">
                                      <p:tgtEl>
                                        <p:sldTgt/>
                                      </p:tgtEl>
                                    </p:cond>
                                  </p:endCondLst>
                                  <p:childTnLst>
                                    <p:animMotion origin="layout" path="M 1.45833E-6 3.7037E-6 L -0.07813 -0.00463 L -0.08177 0.28981 L -0.13646 0.29259 L -0.1349 0.37129 L 0.06667 0.37592 L 0.06771 0.47222 " pathEditMode="relative" rAng="0" ptsTypes="AAAAAAA">
                                      <p:cBhvr>
                                        <p:cTn id="40" dur="2000" fill="hold"/>
                                        <p:tgtEl>
                                          <p:spTgt spid="124"/>
                                        </p:tgtEl>
                                        <p:attrNameLst>
                                          <p:attrName>ppt_x</p:attrName>
                                          <p:attrName>ppt_y</p:attrName>
                                        </p:attrNameLst>
                                      </p:cBhvr>
                                      <p:rCtr x="-3438" y="23380"/>
                                    </p:animMotion>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97"/>
                                        </p:tgtEl>
                                      </p:cBhvr>
                                    </p:animEffect>
                                    <p:set>
                                      <p:cBhvr>
                                        <p:cTn id="45" dur="1" fill="hold">
                                          <p:stCondLst>
                                            <p:cond delay="499"/>
                                          </p:stCondLst>
                                        </p:cTn>
                                        <p:tgtEl>
                                          <p:spTgt spid="97"/>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8"/>
                                        </p:tgtEl>
                                      </p:cBhvr>
                                    </p:animEffect>
                                    <p:set>
                                      <p:cBhvr>
                                        <p:cTn id="48" dur="1" fill="hold">
                                          <p:stCondLst>
                                            <p:cond delay="499"/>
                                          </p:stCondLst>
                                        </p:cTn>
                                        <p:tgtEl>
                                          <p:spTgt spid="9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99"/>
                                        </p:tgtEl>
                                      </p:cBhvr>
                                    </p:animEffect>
                                    <p:set>
                                      <p:cBhvr>
                                        <p:cTn id="51" dur="1" fill="hold">
                                          <p:stCondLst>
                                            <p:cond delay="499"/>
                                          </p:stCondLst>
                                        </p:cTn>
                                        <p:tgtEl>
                                          <p:spTgt spid="9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00"/>
                                        </p:tgtEl>
                                      </p:cBhvr>
                                    </p:animEffect>
                                    <p:set>
                                      <p:cBhvr>
                                        <p:cTn id="54" dur="1" fill="hold">
                                          <p:stCondLst>
                                            <p:cond delay="499"/>
                                          </p:stCondLst>
                                        </p:cTn>
                                        <p:tgtEl>
                                          <p:spTgt spid="100"/>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01"/>
                                        </p:tgtEl>
                                      </p:cBhvr>
                                    </p:animEffect>
                                    <p:set>
                                      <p:cBhvr>
                                        <p:cTn id="57" dur="1" fill="hold">
                                          <p:stCondLst>
                                            <p:cond delay="499"/>
                                          </p:stCondLst>
                                        </p:cTn>
                                        <p:tgtEl>
                                          <p:spTgt spid="101"/>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87"/>
                                        </p:tgtEl>
                                      </p:cBhvr>
                                    </p:animEffect>
                                    <p:set>
                                      <p:cBhvr>
                                        <p:cTn id="60" dur="1" fill="hold">
                                          <p:stCondLst>
                                            <p:cond delay="499"/>
                                          </p:stCondLst>
                                        </p:cTn>
                                        <p:tgtEl>
                                          <p:spTgt spid="87"/>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88"/>
                                        </p:tgtEl>
                                      </p:cBhvr>
                                    </p:animEffect>
                                    <p:set>
                                      <p:cBhvr>
                                        <p:cTn id="63" dur="1" fill="hold">
                                          <p:stCondLst>
                                            <p:cond delay="499"/>
                                          </p:stCondLst>
                                        </p:cTn>
                                        <p:tgtEl>
                                          <p:spTgt spid="88"/>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89"/>
                                        </p:tgtEl>
                                      </p:cBhvr>
                                    </p:animEffect>
                                    <p:set>
                                      <p:cBhvr>
                                        <p:cTn id="66" dur="1" fill="hold">
                                          <p:stCondLst>
                                            <p:cond delay="499"/>
                                          </p:stCondLst>
                                        </p:cTn>
                                        <p:tgtEl>
                                          <p:spTgt spid="89"/>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90"/>
                                        </p:tgtEl>
                                      </p:cBhvr>
                                    </p:animEffect>
                                    <p:set>
                                      <p:cBhvr>
                                        <p:cTn id="69" dur="1" fill="hold">
                                          <p:stCondLst>
                                            <p:cond delay="499"/>
                                          </p:stCondLst>
                                        </p:cTn>
                                        <p:tgtEl>
                                          <p:spTgt spid="90"/>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91"/>
                                        </p:tgtEl>
                                      </p:cBhvr>
                                    </p:animEffect>
                                    <p:set>
                                      <p:cBhvr>
                                        <p:cTn id="72" dur="1" fill="hold">
                                          <p:stCondLst>
                                            <p:cond delay="499"/>
                                          </p:stCondLst>
                                        </p:cTn>
                                        <p:tgtEl>
                                          <p:spTgt spid="91"/>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92"/>
                                        </p:tgtEl>
                                      </p:cBhvr>
                                    </p:animEffect>
                                    <p:set>
                                      <p:cBhvr>
                                        <p:cTn id="75" dur="1" fill="hold">
                                          <p:stCondLst>
                                            <p:cond delay="499"/>
                                          </p:stCondLst>
                                        </p:cTn>
                                        <p:tgtEl>
                                          <p:spTgt spid="9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93"/>
                                        </p:tgtEl>
                                      </p:cBhvr>
                                    </p:animEffect>
                                    <p:set>
                                      <p:cBhvr>
                                        <p:cTn id="78" dur="1" fill="hold">
                                          <p:stCondLst>
                                            <p:cond delay="499"/>
                                          </p:stCondLst>
                                        </p:cTn>
                                        <p:tgtEl>
                                          <p:spTgt spid="93"/>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94"/>
                                        </p:tgtEl>
                                      </p:cBhvr>
                                    </p:animEffect>
                                    <p:set>
                                      <p:cBhvr>
                                        <p:cTn id="81" dur="1" fill="hold">
                                          <p:stCondLst>
                                            <p:cond delay="499"/>
                                          </p:stCondLst>
                                        </p:cTn>
                                        <p:tgtEl>
                                          <p:spTgt spid="94"/>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95"/>
                                        </p:tgtEl>
                                      </p:cBhvr>
                                    </p:animEffect>
                                    <p:set>
                                      <p:cBhvr>
                                        <p:cTn id="84" dur="1" fill="hold">
                                          <p:stCondLst>
                                            <p:cond delay="499"/>
                                          </p:stCondLst>
                                        </p:cTn>
                                        <p:tgtEl>
                                          <p:spTgt spid="95"/>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86"/>
                                        </p:tgtEl>
                                      </p:cBhvr>
                                    </p:animEffect>
                                    <p:set>
                                      <p:cBhvr>
                                        <p:cTn id="87" dur="1" fill="hold">
                                          <p:stCondLst>
                                            <p:cond delay="499"/>
                                          </p:stCondLst>
                                        </p:cTn>
                                        <p:tgtEl>
                                          <p:spTgt spid="86"/>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96"/>
                                        </p:tgtEl>
                                      </p:cBhvr>
                                    </p:animEffect>
                                    <p:set>
                                      <p:cBhvr>
                                        <p:cTn id="90" dur="1" fill="hold">
                                          <p:stCondLst>
                                            <p:cond delay="499"/>
                                          </p:stCondLst>
                                        </p:cTn>
                                        <p:tgtEl>
                                          <p:spTgt spid="96"/>
                                        </p:tgtEl>
                                        <p:attrNameLst>
                                          <p:attrName>style.visibility</p:attrName>
                                        </p:attrNameLst>
                                      </p:cBhvr>
                                      <p:to>
                                        <p:strVal val="hidden"/>
                                      </p:to>
                                    </p:set>
                                  </p:childTnLst>
                                </p:cTn>
                              </p:par>
                              <p:par>
                                <p:cTn id="91" presetID="10" presetClass="exit" presetSubtype="0" fill="hold" grpId="2" nodeType="withEffect">
                                  <p:stCondLst>
                                    <p:cond delay="0"/>
                                  </p:stCondLst>
                                  <p:childTnLst>
                                    <p:animEffect transition="out" filter="fade">
                                      <p:cBhvr>
                                        <p:cTn id="92" dur="500"/>
                                        <p:tgtEl>
                                          <p:spTgt spid="123"/>
                                        </p:tgtEl>
                                      </p:cBhvr>
                                    </p:animEffect>
                                    <p:set>
                                      <p:cBhvr>
                                        <p:cTn id="93" dur="1" fill="hold">
                                          <p:stCondLst>
                                            <p:cond delay="499"/>
                                          </p:stCondLst>
                                        </p:cTn>
                                        <p:tgtEl>
                                          <p:spTgt spid="123"/>
                                        </p:tgtEl>
                                        <p:attrNameLst>
                                          <p:attrName>style.visibility</p:attrName>
                                        </p:attrNameLst>
                                      </p:cBhvr>
                                      <p:to>
                                        <p:strVal val="hidden"/>
                                      </p:to>
                                    </p:set>
                                  </p:childTnLst>
                                </p:cTn>
                              </p:par>
                              <p:par>
                                <p:cTn id="94" presetID="10" presetClass="exit" presetSubtype="0" fill="hold" grpId="2" nodeType="withEffect">
                                  <p:stCondLst>
                                    <p:cond delay="0"/>
                                  </p:stCondLst>
                                  <p:childTnLst>
                                    <p:animEffect transition="out" filter="fade">
                                      <p:cBhvr>
                                        <p:cTn id="95" dur="500"/>
                                        <p:tgtEl>
                                          <p:spTgt spid="124"/>
                                        </p:tgtEl>
                                      </p:cBhvr>
                                    </p:animEffect>
                                    <p:set>
                                      <p:cBhvr>
                                        <p:cTn id="96" dur="1" fill="hold">
                                          <p:stCondLst>
                                            <p:cond delay="499"/>
                                          </p:stCondLst>
                                        </p:cTn>
                                        <p:tgtEl>
                                          <p:spTgt spid="124"/>
                                        </p:tgtEl>
                                        <p:attrNameLst>
                                          <p:attrName>style.visibility</p:attrName>
                                        </p:attrNameLst>
                                      </p:cBhvr>
                                      <p:to>
                                        <p:strVal val="hidden"/>
                                      </p:to>
                                    </p:set>
                                  </p:childTnLst>
                                </p:cTn>
                              </p:par>
                              <p:par>
                                <p:cTn id="97" presetID="10" presetClass="entr" presetSubtype="0" fill="hold" grpId="0" nodeType="withEffect">
                                  <p:stCondLst>
                                    <p:cond delay="0"/>
                                  </p:stCondLst>
                                  <p:childTnLst>
                                    <p:set>
                                      <p:cBhvr>
                                        <p:cTn id="98" dur="1" fill="hold">
                                          <p:stCondLst>
                                            <p:cond delay="0"/>
                                          </p:stCondLst>
                                        </p:cTn>
                                        <p:tgtEl>
                                          <p:spTgt spid="126"/>
                                        </p:tgtEl>
                                        <p:attrNameLst>
                                          <p:attrName>style.visibility</p:attrName>
                                        </p:attrNameLst>
                                      </p:cBhvr>
                                      <p:to>
                                        <p:strVal val="visible"/>
                                      </p:to>
                                    </p:set>
                                    <p:animEffect transition="in" filter="fade">
                                      <p:cBhvr>
                                        <p:cTn id="99" dur="500"/>
                                        <p:tgtEl>
                                          <p:spTgt spid="126"/>
                                        </p:tgtEl>
                                      </p:cBhvr>
                                    </p:animEffect>
                                  </p:childTnLst>
                                </p:cTn>
                              </p:par>
                              <p:par>
                                <p:cTn id="100" presetID="19" presetClass="emph" presetSubtype="0" fill="hold" grpId="0" nodeType="withEffect">
                                  <p:stCondLst>
                                    <p:cond delay="0"/>
                                  </p:stCondLst>
                                  <p:childTnLst>
                                    <p:animClr clrSpc="rgb" dir="cw">
                                      <p:cBhvr override="childStyle">
                                        <p:cTn id="101" dur="1000" fill="hold"/>
                                        <p:tgtEl>
                                          <p:spTgt spid="80"/>
                                        </p:tgtEl>
                                        <p:attrNameLst>
                                          <p:attrName>style.color</p:attrName>
                                        </p:attrNameLst>
                                      </p:cBhvr>
                                      <p:to>
                                        <a:schemeClr val="bg2"/>
                                      </p:to>
                                    </p:animClr>
                                    <p:animClr clrSpc="rgb" dir="cw">
                                      <p:cBhvr>
                                        <p:cTn id="102" dur="1000" fill="hold"/>
                                        <p:tgtEl>
                                          <p:spTgt spid="80"/>
                                        </p:tgtEl>
                                        <p:attrNameLst>
                                          <p:attrName>fillcolor</p:attrName>
                                        </p:attrNameLst>
                                      </p:cBhvr>
                                      <p:to>
                                        <a:schemeClr val="bg2"/>
                                      </p:to>
                                    </p:animClr>
                                    <p:set>
                                      <p:cBhvr>
                                        <p:cTn id="103" dur="1000" fill="hold"/>
                                        <p:tgtEl>
                                          <p:spTgt spid="80"/>
                                        </p:tgtEl>
                                        <p:attrNameLst>
                                          <p:attrName>fill.type</p:attrName>
                                        </p:attrNameLst>
                                      </p:cBhvr>
                                      <p:to>
                                        <p:strVal val="solid"/>
                                      </p:to>
                                    </p:set>
                                    <p:set>
                                      <p:cBhvr>
                                        <p:cTn id="104" dur="1000" fill="hold"/>
                                        <p:tgtEl>
                                          <p:spTgt spid="80"/>
                                        </p:tgtEl>
                                        <p:attrNameLst>
                                          <p:attrName>fill.on</p:attrName>
                                        </p:attrNameLst>
                                      </p:cBhvr>
                                      <p:to>
                                        <p:strVal val="tru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3" nodeType="clickEffect">
                                  <p:stCondLst>
                                    <p:cond delay="0"/>
                                  </p:stCondLst>
                                  <p:childTnLst>
                                    <p:set>
                                      <p:cBhvr>
                                        <p:cTn id="108" dur="1" fill="hold">
                                          <p:stCondLst>
                                            <p:cond delay="0"/>
                                          </p:stCondLst>
                                        </p:cTn>
                                        <p:tgtEl>
                                          <p:spTgt spid="124"/>
                                        </p:tgtEl>
                                        <p:attrNameLst>
                                          <p:attrName>style.visibility</p:attrName>
                                        </p:attrNameLst>
                                      </p:cBhvr>
                                      <p:to>
                                        <p:strVal val="visible"/>
                                      </p:to>
                                    </p:set>
                                  </p:childTnLst>
                                </p:cTn>
                              </p:par>
                              <p:par>
                                <p:cTn id="109" presetID="1" presetClass="entr" presetSubtype="0" fill="hold" grpId="3" nodeType="withEffect">
                                  <p:stCondLst>
                                    <p:cond delay="0"/>
                                  </p:stCondLst>
                                  <p:childTnLst>
                                    <p:set>
                                      <p:cBhvr>
                                        <p:cTn id="110" dur="1" fill="hold">
                                          <p:stCondLst>
                                            <p:cond delay="0"/>
                                          </p:stCondLst>
                                        </p:cTn>
                                        <p:tgtEl>
                                          <p:spTgt spid="123"/>
                                        </p:tgtEl>
                                        <p:attrNameLst>
                                          <p:attrName>style.visibility</p:attrName>
                                        </p:attrNameLst>
                                      </p:cBhvr>
                                      <p:to>
                                        <p:strVal val="visible"/>
                                      </p:to>
                                    </p:set>
                                  </p:childTnLst>
                                </p:cTn>
                              </p:par>
                              <p:par>
                                <p:cTn id="111" presetID="0" presetClass="path" presetSubtype="0" repeatCount="indefinite" accel="50000" decel="50000" fill="hold" grpId="1" nodeType="withEffect">
                                  <p:stCondLst>
                                    <p:cond delay="0"/>
                                  </p:stCondLst>
                                  <p:childTnLst>
                                    <p:animMotion origin="layout" path="M 0 0 L -0.07604 0.00092 L -0.08125 0.29259 L -0.13073 0.29537 L -0.1302 0.36944 L -0.04375 0.37592 L -0.04375 0.47037 " pathEditMode="relative" ptsTypes="AAAAAAA">
                                      <p:cBhvr>
                                        <p:cTn id="112" dur="2000" fill="hold"/>
                                        <p:tgtEl>
                                          <p:spTgt spid="124"/>
                                        </p:tgtEl>
                                        <p:attrNameLst>
                                          <p:attrName>ppt_x</p:attrName>
                                          <p:attrName>ppt_y</p:attrName>
                                        </p:attrNameLst>
                                      </p:cBhvr>
                                    </p:animMotion>
                                  </p:childTnLst>
                                </p:cTn>
                              </p:par>
                              <p:par>
                                <p:cTn id="113" presetID="0" presetClass="path" presetSubtype="0" repeatCount="indefinite" accel="50000" decel="50000" fill="hold" grpId="1" nodeType="withEffect">
                                  <p:stCondLst>
                                    <p:cond delay="0"/>
                                  </p:stCondLst>
                                  <p:childTnLst>
                                    <p:animMotion origin="layout" path="M 8.33333E-7 9.25926E-6 L -0.09635 -0.0037 L -0.09843 0.28149 L -0.04323 0.28519 L -0.04323 0.3713 L -0.07708 0.3676 L -0.075 0.46112 " pathEditMode="relative" ptsTypes="AAAAAAA">
                                      <p:cBhvr>
                                        <p:cTn id="114" dur="2000" fill="hold"/>
                                        <p:tgtEl>
                                          <p:spTgt spid="123"/>
                                        </p:tgtEl>
                                        <p:attrNameLst>
                                          <p:attrName>ppt_x</p:attrName>
                                          <p:attrName>ppt_y</p:attrName>
                                        </p:attrNameLst>
                                      </p:cBhvr>
                                    </p:animMotion>
                                  </p:childTnLst>
                                </p:cTn>
                              </p:par>
                            </p:childTnLst>
                          </p:cTn>
                        </p:par>
                        <p:par>
                          <p:cTn id="115" fill="hold">
                            <p:stCondLst>
                              <p:cond delay="2000"/>
                            </p:stCondLst>
                            <p:childTnLst>
                              <p:par>
                                <p:cTn id="116" presetID="0" presetClass="path" presetSubtype="0" repeatCount="indefinite" accel="50000" decel="50000" fill="hold" grpId="0" nodeType="afterEffect">
                                  <p:stCondLst>
                                    <p:cond delay="0"/>
                                  </p:stCondLst>
                                  <p:childTnLst>
                                    <p:animMotion origin="layout" path="M -8.33333E-7 8.88889E-6 C 0.00573 -0.00115 0.00273 -0.00092 0.00885 -0.00092 L 0.00677 0.28612 L 0.06198 0.28889 L 0.06458 0.3713 L -0.15052 0.37223 L -0.14792 0.46667 " pathEditMode="relative" ptsTypes="fAAAAAA">
                                      <p:cBhvr>
                                        <p:cTn id="117" dur="2000" fill="hold"/>
                                        <p:tgtEl>
                                          <p:spTgt spid="112"/>
                                        </p:tgtEl>
                                        <p:attrNameLst>
                                          <p:attrName>ppt_x</p:attrName>
                                          <p:attrName>ppt_y</p:attrName>
                                        </p:attrNameLst>
                                      </p:cBhvr>
                                    </p:animMotion>
                                  </p:childTnLst>
                                </p:cTn>
                              </p:par>
                              <p:par>
                                <p:cTn id="118" presetID="0" presetClass="path" presetSubtype="0" repeatCount="indefinite" accel="50000" decel="50000" fill="hold" grpId="0" nodeType="withEffect">
                                  <p:stCondLst>
                                    <p:cond delay="1000"/>
                                  </p:stCondLst>
                                  <p:childTnLst>
                                    <p:animMotion origin="layout" path="M -5.20833E-6 9.25926E-6 C 0.0078 -0.00462 0.0121 -0.00462 0.02135 -0.00462 L 0.01666 0.28426 L 0.07343 0.28519 L 0.07655 0.37408 L -0.08126 0.36945 L -0.08022 0.46389 " pathEditMode="relative" ptsTypes="fAAAAAA">
                                      <p:cBhvr>
                                        <p:cTn id="119" dur="2000" fill="hold"/>
                                        <p:tgtEl>
                                          <p:spTgt spid="109"/>
                                        </p:tgtEl>
                                        <p:attrNameLst>
                                          <p:attrName>ppt_x</p:attrName>
                                          <p:attrName>ppt_y</p:attrName>
                                        </p:attrNameLst>
                                      </p:cBhvr>
                                    </p:animMotion>
                                  </p:childTnLst>
                                </p:cTn>
                              </p:par>
                              <p:par>
                                <p:cTn id="120" presetID="0" presetClass="path" presetSubtype="0" repeatCount="indefinite" accel="50000" decel="50000" fill="hold" grpId="0" nodeType="withEffect">
                                  <p:stCondLst>
                                    <p:cond delay="1000"/>
                                  </p:stCondLst>
                                  <p:childTnLst>
                                    <p:animMotion origin="layout" path="M -1.25E-6 7.40741E-6 L 0.03542 -0.00184 L 0.03646 0.27871 L 0.09063 0.28241 L 0.08907 0.36482 L -0.00729 0.36667 L -0.00468 0.46667 " pathEditMode="relative" ptsTypes="AAAAAAA">
                                      <p:cBhvr>
                                        <p:cTn id="121" dur="2000" fill="hold"/>
                                        <p:tgtEl>
                                          <p:spTgt spid="110"/>
                                        </p:tgtEl>
                                        <p:attrNameLst>
                                          <p:attrName>ppt_x</p:attrName>
                                          <p:attrName>ppt_y</p:attrName>
                                        </p:attrNameLst>
                                      </p:cBhvr>
                                    </p:animMotion>
                                  </p:childTnLst>
                                </p:cTn>
                              </p:par>
                              <p:par>
                                <p:cTn id="122" presetID="0" presetClass="path" presetSubtype="0" repeatCount="indefinite" accel="50000" decel="50000" fill="hold" grpId="0" nodeType="withEffect">
                                  <p:stCondLst>
                                    <p:cond delay="1500"/>
                                  </p:stCondLst>
                                  <p:childTnLst>
                                    <p:animMotion origin="layout" path="M -3.75E-6 5.18519E-6 L 0.04896 -0.00369 L 0.0474 0.28612 L 0.10521 0.28612 L 0.10521 0.37038 L 0.06771 0.37131 L 0.06823 0.46945 " pathEditMode="relative" ptsTypes="AAAAAAA">
                                      <p:cBhvr>
                                        <p:cTn id="123" dur="2000" fill="hold"/>
                                        <p:tgtEl>
                                          <p:spTgt spid="108"/>
                                        </p:tgtEl>
                                        <p:attrNameLst>
                                          <p:attrName>ppt_x</p:attrName>
                                          <p:attrName>ppt_y</p:attrName>
                                        </p:attrNameLst>
                                      </p:cBhvr>
                                    </p:animMotion>
                                  </p:childTnLst>
                                </p:cTn>
                              </p:par>
                              <p:par>
                                <p:cTn id="124" presetID="0" presetClass="path" presetSubtype="0" repeatCount="indefinite" accel="50000" decel="50000" fill="hold" nodeType="withEffect">
                                  <p:stCondLst>
                                    <p:cond delay="1000"/>
                                  </p:stCondLst>
                                  <p:childTnLst>
                                    <p:animMotion origin="layout" path="M -8.125E-6 7.03704E-6 L 0.06093 -0.00462 L 0.06093 0.29075 L 0.11458 0.2889 L 0.11718 0.37223 L -0.09688 0.3713 L -0.09636 0.4713 " pathEditMode="relative" ptsTypes="AAAAAAA">
                                      <p:cBhvr>
                                        <p:cTn id="125" dur="2000" fill="hold"/>
                                        <p:tgtEl>
                                          <p:spTgt spid="107"/>
                                        </p:tgtEl>
                                        <p:attrNameLst>
                                          <p:attrName>ppt_x</p:attrName>
                                          <p:attrName>ppt_y</p:attrName>
                                        </p:attrNameLst>
                                      </p:cBhvr>
                                    </p:animMotion>
                                  </p:childTnLst>
                                </p:cTn>
                              </p:par>
                              <p:par>
                                <p:cTn id="126" presetID="0" presetClass="path" presetSubtype="0" repeatCount="indefinite" accel="50000" decel="50000" fill="hold" grpId="0" nodeType="withEffect">
                                  <p:stCondLst>
                                    <p:cond delay="1500"/>
                                  </p:stCondLst>
                                  <p:childTnLst>
                                    <p:animMotion origin="layout" path="M 6.66667E-6 2.96296E-6 L -0.01249 0.00185 L -0.01197 0.29167 L 0.04532 0.29074 L 0.04428 0.36945 L -0.10676 0.37315 L -0.10572 0.47222 " pathEditMode="relative" ptsTypes="AAAAAAA">
                                      <p:cBhvr>
                                        <p:cTn id="127" dur="2000" fill="hold"/>
                                        <p:tgtEl>
                                          <p:spTgt spid="111"/>
                                        </p:tgtEl>
                                        <p:attrNameLst>
                                          <p:attrName>ppt_x</p:attrName>
                                          <p:attrName>ppt_y</p:attrName>
                                        </p:attrNameLst>
                                      </p:cBhvr>
                                    </p:animMotion>
                                  </p:childTnLst>
                                </p:cTn>
                              </p:par>
                              <p:par>
                                <p:cTn id="128" presetID="0" presetClass="path" presetSubtype="0" repeatCount="indefinite" accel="50000" decel="50000" fill="hold" grpId="0" nodeType="withEffect">
                                  <p:stCondLst>
                                    <p:cond delay="1000"/>
                                  </p:stCondLst>
                                  <p:childTnLst>
                                    <p:animMotion origin="layout" path="M -6.25E-7 1.11111E-6 L -0.02448 -0.00092 L -0.02552 0.28611 L 0.03021 0.28611 L 0.02864 0.37037 L -0.00521 0.37315 L -0.00417 0.46574 " pathEditMode="relative" ptsTypes="AAAAAAA">
                                      <p:cBhvr>
                                        <p:cTn id="129" dur="2000" fill="hold"/>
                                        <p:tgtEl>
                                          <p:spTgt spid="114"/>
                                        </p:tgtEl>
                                        <p:attrNameLst>
                                          <p:attrName>ppt_x</p:attrName>
                                          <p:attrName>ppt_y</p:attrName>
                                        </p:attrNameLst>
                                      </p:cBhvr>
                                    </p:animMotion>
                                  </p:childTnLst>
                                </p:cTn>
                              </p:par>
                              <p:par>
                                <p:cTn id="130" presetID="0" presetClass="path" presetSubtype="0" repeatCount="indefinite" accel="50000" decel="50000" fill="hold" grpId="0" nodeType="withEffect">
                                  <p:stCondLst>
                                    <p:cond delay="1500"/>
                                  </p:stCondLst>
                                  <p:childTnLst>
                                    <p:animMotion origin="layout" path="M 4.16667E-7 1.11111E-6 L -0.03854 -0.00185 L -0.0401 0.28334 L 0.0151 0.28426 L 0.01562 0.36667 L -0.19479 0.37223 L -0.19479 0.47037 " pathEditMode="relative" ptsTypes="AAAAAAA">
                                      <p:cBhvr>
                                        <p:cTn id="131" dur="2000" fill="hold"/>
                                        <p:tgtEl>
                                          <p:spTgt spid="113"/>
                                        </p:tgtEl>
                                        <p:attrNameLst>
                                          <p:attrName>ppt_x</p:attrName>
                                          <p:attrName>ppt_y</p:attrName>
                                        </p:attrNameLst>
                                      </p:cBhvr>
                                    </p:animMotion>
                                  </p:childTnLst>
                                </p:cTn>
                              </p:par>
                              <p:par>
                                <p:cTn id="132" presetID="0" presetClass="path" presetSubtype="0" repeatCount="indefinite" accel="50000" decel="50000" fill="hold" grpId="0" nodeType="withEffect">
                                  <p:stCondLst>
                                    <p:cond delay="1000"/>
                                  </p:stCondLst>
                                  <p:childTnLst>
                                    <p:animMotion origin="layout" path="M 1.25E-6 3.33333E-6 L -0.05364 -0.0037 L -0.05364 0.27963 L 0.00156 0.28148 L 1.25E-6 0.36389 L -0.14896 0.36667 L -0.14844 0.46296 " pathEditMode="relative" ptsTypes="AAAAAAA">
                                      <p:cBhvr>
                                        <p:cTn id="133" dur="2000" fill="hold"/>
                                        <p:tgtEl>
                                          <p:spTgt spid="116"/>
                                        </p:tgtEl>
                                        <p:attrNameLst>
                                          <p:attrName>ppt_x</p:attrName>
                                          <p:attrName>ppt_y</p:attrName>
                                        </p:attrNameLst>
                                      </p:cBhvr>
                                    </p:animMotion>
                                  </p:childTnLst>
                                </p:cTn>
                              </p:par>
                              <p:par>
                                <p:cTn id="134" presetID="0" presetClass="path" presetSubtype="0" repeatCount="indefinite" accel="50000" decel="50000" fill="hold" grpId="0" nodeType="withEffect">
                                  <p:stCondLst>
                                    <p:cond delay="1500"/>
                                  </p:stCondLst>
                                  <p:childTnLst>
                                    <p:animMotion origin="layout" path="M -7.70833E-6 4.81481E-6 L -0.06823 0.00093 L -0.06823 0.29537 L -0.01146 0.29444 L -0.01251 0.3713 L -0.10417 0.37407 L -0.10261 0.46667 " pathEditMode="relative" ptsTypes="AAAAAAA">
                                      <p:cBhvr>
                                        <p:cTn id="135" dur="2000" fill="hold"/>
                                        <p:tgtEl>
                                          <p:spTgt spid="115"/>
                                        </p:tgtEl>
                                        <p:attrNameLst>
                                          <p:attrName>ppt_x</p:attrName>
                                          <p:attrName>ppt_y</p:attrName>
                                        </p:attrNameLst>
                                      </p:cBhvr>
                                    </p:animMotion>
                                  </p:childTnLst>
                                </p:cTn>
                              </p:par>
                              <p:par>
                                <p:cTn id="136" presetID="0" presetClass="path" presetSubtype="0" repeatCount="indefinite" accel="50000" decel="50000" fill="hold" grpId="0" nodeType="withEffect">
                                  <p:stCondLst>
                                    <p:cond delay="1000"/>
                                  </p:stCondLst>
                                  <p:childTnLst>
                                    <p:animMotion origin="layout" path="M 6.25E-7 7.40741E-7 C 0.00586 0.0007 0.0125 0.00024 0.01667 0.00278 L 0.02865 0.00186 L 0.02708 0.29352 L -0.03073 0.29074 L -0.0276 0.37037 L 0.00052 0.3713 L 0.00104 0.47408 " pathEditMode="relative" ptsTypes="fAAAAAAA">
                                      <p:cBhvr>
                                        <p:cTn id="137" dur="2000" fill="hold"/>
                                        <p:tgtEl>
                                          <p:spTgt spid="117"/>
                                        </p:tgtEl>
                                        <p:attrNameLst>
                                          <p:attrName>ppt_x</p:attrName>
                                          <p:attrName>ppt_y</p:attrName>
                                        </p:attrNameLst>
                                      </p:cBhvr>
                                    </p:animMotion>
                                  </p:childTnLst>
                                </p:cTn>
                              </p:par>
                              <p:par>
                                <p:cTn id="138" presetID="0" presetClass="path" presetSubtype="0" repeatCount="indefinite" accel="50000" decel="50000" fill="hold" grpId="0" nodeType="withEffect">
                                  <p:stCondLst>
                                    <p:cond delay="1000"/>
                                  </p:stCondLst>
                                  <p:childTnLst>
                                    <p:animMotion origin="layout" path="M 2.08333E-7 6.66667E-6 L -0.00052 0.29353 L -0.05729 0.2926 L -0.05625 0.37316 L 0.02812 0.37779 L 0.02864 0.47316 " pathEditMode="relative" ptsTypes="AAAAAA">
                                      <p:cBhvr>
                                        <p:cTn id="139" dur="2000" fill="hold"/>
                                        <p:tgtEl>
                                          <p:spTgt spid="118"/>
                                        </p:tgtEl>
                                        <p:attrNameLst>
                                          <p:attrName>ppt_x</p:attrName>
                                          <p:attrName>ppt_y</p:attrName>
                                        </p:attrNameLst>
                                      </p:cBhvr>
                                    </p:animMotion>
                                  </p:childTnLst>
                                </p:cTn>
                              </p:par>
                              <p:par>
                                <p:cTn id="140" presetID="0" presetClass="path" presetSubtype="0" repeatCount="indefinite" accel="50000" decel="50000" fill="hold" grpId="0" nodeType="withEffect">
                                  <p:stCondLst>
                                    <p:cond delay="1500"/>
                                  </p:stCondLst>
                                  <p:childTnLst>
                                    <p:animMotion origin="layout" path="M -6.25E-7 2.59259E-6 L -0.01562 0.00463 L -0.01979 0.3 L -0.07239 0.29908 L -0.06823 0.37778 L 0.07552 0.37963 L 0.07448 0.47685 " pathEditMode="relative" ptsTypes="AAAAAAA">
                                      <p:cBhvr>
                                        <p:cTn id="141" dur="2000" fill="hold"/>
                                        <p:tgtEl>
                                          <p:spTgt spid="119"/>
                                        </p:tgtEl>
                                        <p:attrNameLst>
                                          <p:attrName>ppt_x</p:attrName>
                                          <p:attrName>ppt_y</p:attrName>
                                        </p:attrNameLst>
                                      </p:cBhvr>
                                    </p:animMotion>
                                  </p:childTnLst>
                                </p:cTn>
                              </p:par>
                              <p:par>
                                <p:cTn id="142" presetID="0" presetClass="path" presetSubtype="0" repeatCount="indefinite" accel="50000" decel="50000" fill="hold" grpId="0" nodeType="withEffect">
                                  <p:stCondLst>
                                    <p:cond delay="1000"/>
                                  </p:stCondLst>
                                  <p:childTnLst>
                                    <p:animMotion origin="layout" path="M 8.75E-6 4.81481E-6 L -0.03177 0.00093 L -0.03124 0.29722 L -0.08593 0.29537 L -0.08645 0.375 L -0.06145 0.37593 L -0.06041 0.475 " pathEditMode="relative" ptsTypes="AAAAAAA">
                                      <p:cBhvr>
                                        <p:cTn id="143" dur="2000" fill="hold"/>
                                        <p:tgtEl>
                                          <p:spTgt spid="120"/>
                                        </p:tgtEl>
                                        <p:attrNameLst>
                                          <p:attrName>ppt_x</p:attrName>
                                          <p:attrName>ppt_y</p:attrName>
                                        </p:attrNameLst>
                                      </p:cBhvr>
                                    </p:animMotion>
                                  </p:childTnLst>
                                </p:cTn>
                              </p:par>
                              <p:par>
                                <p:cTn id="144" presetID="0" presetClass="path" presetSubtype="0" repeatCount="indefinite" accel="50000" decel="50000" fill="hold" grpId="0" nodeType="withEffect">
                                  <p:stCondLst>
                                    <p:cond delay="1500"/>
                                  </p:stCondLst>
                                  <p:childTnLst>
                                    <p:animMotion origin="layout" path="M 2.29167E-6 6.66667E-6 L -0.04323 6.66667E-6 L -0.04584 0.29167 L -0.0974 0.29723 L -0.09792 0.37964 L -0.01407 0.38149 L -0.01355 0.47501 " pathEditMode="relative" ptsTypes="AAAAAAA">
                                      <p:cBhvr>
                                        <p:cTn id="145" dur="2000" fill="hold"/>
                                        <p:tgtEl>
                                          <p:spTgt spid="121"/>
                                        </p:tgtEl>
                                        <p:attrNameLst>
                                          <p:attrName>ppt_x</p:attrName>
                                          <p:attrName>ppt_y</p:attrName>
                                        </p:attrNameLst>
                                      </p:cBhvr>
                                    </p:animMotion>
                                  </p:childTnLst>
                                </p:cTn>
                              </p:par>
                              <p:par>
                                <p:cTn id="146" presetID="0" presetClass="path" presetSubtype="0" repeatCount="indefinite" accel="50000" decel="50000" fill="hold" grpId="0" nodeType="withEffect">
                                  <p:stCondLst>
                                    <p:cond delay="1000"/>
                                  </p:stCondLst>
                                  <p:childTnLst>
                                    <p:animMotion origin="layout" path="M -2.70833E-6 4.81481E-6 L -0.06302 0.00185 L -0.06354 0.29352 L -0.11927 0.29259 L -0.11406 0.375 L 0.02761 0.37593 L 0.02709 0.475 " pathEditMode="relative" ptsTypes="AAAAAAA">
                                      <p:cBhvr>
                                        <p:cTn id="147" dur="2000" fill="hold"/>
                                        <p:tgtEl>
                                          <p:spTgt spid="1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6" grpId="0"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3" grpId="1" animBg="1"/>
      <p:bldP spid="123" grpId="2" animBg="1"/>
      <p:bldP spid="123" grpId="3" animBg="1"/>
      <p:bldP spid="124" grpId="0" animBg="1"/>
      <p:bldP spid="124" grpId="1" animBg="1"/>
      <p:bldP spid="124" grpId="2" animBg="1"/>
      <p:bldP spid="124" grpId="3" animBg="1"/>
      <p:bldP spid="1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p:cNvGraphicFramePr/>
          <p:nvPr>
            <p:extLst/>
          </p:nvPr>
        </p:nvGraphicFramePr>
        <p:xfrm>
          <a:off x="8842582" y="1611596"/>
          <a:ext cx="1575054" cy="4818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6"/>
          <p:cNvSpPr/>
          <p:nvPr/>
        </p:nvSpPr>
        <p:spPr>
          <a:xfrm>
            <a:off x="8810134" y="996612"/>
            <a:ext cx="1575054" cy="533261"/>
          </a:xfrm>
          <a:prstGeom prst="rect">
            <a:avLst/>
          </a:prstGeom>
          <a:no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spc="-85" dirty="0">
                <a:ln w="3175">
                  <a:noFill/>
                </a:ln>
                <a:gradFill flip="none" rotWithShape="1">
                  <a:gsLst>
                    <a:gs pos="0">
                      <a:schemeClr val="tx1"/>
                    </a:gs>
                    <a:gs pos="86000">
                      <a:schemeClr val="tx1"/>
                    </a:gs>
                  </a:gsLst>
                  <a:lin ang="5400000" scaled="0"/>
                  <a:tileRect/>
                </a:gradFill>
                <a:latin typeface="+mj-lt"/>
                <a:cs typeface="Arial" charset="0"/>
              </a:rPr>
              <a:t>Services</a:t>
            </a:r>
          </a:p>
        </p:txBody>
      </p:sp>
      <p:graphicFrame>
        <p:nvGraphicFramePr>
          <p:cNvPr id="19" name="Diagram 18"/>
          <p:cNvGraphicFramePr/>
          <p:nvPr>
            <p:extLst/>
          </p:nvPr>
        </p:nvGraphicFramePr>
        <p:xfrm>
          <a:off x="7023628" y="1611596"/>
          <a:ext cx="1575054" cy="48183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Rectangle 19"/>
          <p:cNvSpPr/>
          <p:nvPr/>
        </p:nvSpPr>
        <p:spPr>
          <a:xfrm>
            <a:off x="7017385" y="987724"/>
            <a:ext cx="1575054" cy="533261"/>
          </a:xfrm>
          <a:prstGeom prst="rect">
            <a:avLst/>
          </a:prstGeom>
          <a:no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spc="-85" dirty="0">
                <a:ln w="3175">
                  <a:noFill/>
                </a:ln>
                <a:gradFill flip="none" rotWithShape="1">
                  <a:gsLst>
                    <a:gs pos="0">
                      <a:schemeClr val="tx1"/>
                    </a:gs>
                    <a:gs pos="86000">
                      <a:schemeClr val="tx1"/>
                    </a:gs>
                  </a:gsLst>
                  <a:lin ang="5400000" scaled="0"/>
                  <a:tileRect/>
                </a:gradFill>
                <a:latin typeface="+mj-lt"/>
                <a:cs typeface="Arial" charset="0"/>
              </a:rPr>
              <a:t>Cloud</a:t>
            </a:r>
          </a:p>
        </p:txBody>
      </p:sp>
      <p:sp>
        <p:nvSpPr>
          <p:cNvPr id="30" name="Freeform 29"/>
          <p:cNvSpPr/>
          <p:nvPr/>
        </p:nvSpPr>
        <p:spPr>
          <a:xfrm>
            <a:off x="1562528" y="1594819"/>
            <a:ext cx="1573517" cy="4818396"/>
          </a:xfrm>
          <a:custGeom>
            <a:avLst/>
            <a:gdLst>
              <a:gd name="connsiteX0" fmla="*/ 0 w 1573927"/>
              <a:gd name="connsiteY0" fmla="*/ 157393 h 4819650"/>
              <a:gd name="connsiteX1" fmla="*/ 157393 w 1573927"/>
              <a:gd name="connsiteY1" fmla="*/ 0 h 4819650"/>
              <a:gd name="connsiteX2" fmla="*/ 1416534 w 1573927"/>
              <a:gd name="connsiteY2" fmla="*/ 0 h 4819650"/>
              <a:gd name="connsiteX3" fmla="*/ 1573927 w 1573927"/>
              <a:gd name="connsiteY3" fmla="*/ 157393 h 4819650"/>
              <a:gd name="connsiteX4" fmla="*/ 1573927 w 1573927"/>
              <a:gd name="connsiteY4" fmla="*/ 4662257 h 4819650"/>
              <a:gd name="connsiteX5" fmla="*/ 1416534 w 1573927"/>
              <a:gd name="connsiteY5" fmla="*/ 4819650 h 4819650"/>
              <a:gd name="connsiteX6" fmla="*/ 157393 w 1573927"/>
              <a:gd name="connsiteY6" fmla="*/ 4819650 h 4819650"/>
              <a:gd name="connsiteX7" fmla="*/ 0 w 1573927"/>
              <a:gd name="connsiteY7" fmla="*/ 4662257 h 4819650"/>
              <a:gd name="connsiteX8" fmla="*/ 0 w 1573927"/>
              <a:gd name="connsiteY8" fmla="*/ 157393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3927" h="4819650">
                <a:moveTo>
                  <a:pt x="0" y="157393"/>
                </a:moveTo>
                <a:cubicBezTo>
                  <a:pt x="0" y="70467"/>
                  <a:pt x="70467" y="0"/>
                  <a:pt x="157393" y="0"/>
                </a:cubicBezTo>
                <a:lnTo>
                  <a:pt x="1416534" y="0"/>
                </a:lnTo>
                <a:cubicBezTo>
                  <a:pt x="1503460" y="0"/>
                  <a:pt x="1573927" y="70467"/>
                  <a:pt x="1573927" y="157393"/>
                </a:cubicBezTo>
                <a:lnTo>
                  <a:pt x="1573927" y="4662257"/>
                </a:lnTo>
                <a:cubicBezTo>
                  <a:pt x="1573927" y="4749183"/>
                  <a:pt x="1503460" y="4819650"/>
                  <a:pt x="1416534" y="4819650"/>
                </a:cubicBezTo>
                <a:lnTo>
                  <a:pt x="157393" y="4819650"/>
                </a:lnTo>
                <a:cubicBezTo>
                  <a:pt x="70467" y="4819650"/>
                  <a:pt x="0" y="4749183"/>
                  <a:pt x="0" y="4662257"/>
                </a:cubicBezTo>
                <a:lnTo>
                  <a:pt x="0" y="157393"/>
                </a:lnTo>
                <a:close/>
              </a:path>
            </a:pathLst>
          </a:custGeom>
          <a:scene3d>
            <a:camera prst="orthographicFront"/>
            <a:lightRig rig="flat" dir="t"/>
          </a:scene3d>
          <a:sp3d z="-190500" extrusionH="12700" prstMaterial="plastic"/>
        </p:spPr>
        <p:style>
          <a:lnRef idx="0">
            <a:schemeClr val="dk1">
              <a:hueOff val="0"/>
              <a:satOff val="0"/>
              <a:lumOff val="0"/>
              <a:alphaOff val="0"/>
            </a:schemeClr>
          </a:lnRef>
          <a:fillRef idx="3">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60944" tIns="60944" rIns="60944" bIns="3433820" numCol="1" spcCol="1270" anchor="ctr" anchorCtr="0">
            <a:noAutofit/>
          </a:bodyPr>
          <a:lstStyle/>
          <a:p>
            <a:pPr algn="ctr" defTabSz="711022">
              <a:lnSpc>
                <a:spcPct val="90000"/>
              </a:lnSpc>
              <a:spcBef>
                <a:spcPct val="0"/>
              </a:spcBef>
              <a:spcAft>
                <a:spcPct val="35000"/>
              </a:spcAft>
            </a:pPr>
            <a:r>
              <a:rPr lang="en-US" sz="1600" dirty="0"/>
              <a:t>Infrastructure </a:t>
            </a:r>
          </a:p>
          <a:p>
            <a:pPr algn="ctr" defTabSz="711022">
              <a:lnSpc>
                <a:spcPct val="90000"/>
              </a:lnSpc>
              <a:spcBef>
                <a:spcPct val="0"/>
              </a:spcBef>
              <a:spcAft>
                <a:spcPct val="35000"/>
              </a:spcAft>
            </a:pPr>
            <a:r>
              <a:rPr lang="en-US" sz="1600" dirty="0"/>
              <a:t>Enhancements</a:t>
            </a:r>
          </a:p>
        </p:txBody>
      </p:sp>
      <p:sp>
        <p:nvSpPr>
          <p:cNvPr id="31" name="Freeform 30"/>
          <p:cNvSpPr/>
          <p:nvPr/>
        </p:nvSpPr>
        <p:spPr>
          <a:xfrm>
            <a:off x="1699436" y="3738215"/>
            <a:ext cx="1189722" cy="458043"/>
          </a:xfrm>
          <a:custGeom>
            <a:avLst/>
            <a:gdLst>
              <a:gd name="connsiteX0" fmla="*/ 0 w 1230424"/>
              <a:gd name="connsiteY0" fmla="*/ 77207 h 772074"/>
              <a:gd name="connsiteX1" fmla="*/ 77207 w 1230424"/>
              <a:gd name="connsiteY1" fmla="*/ 0 h 772074"/>
              <a:gd name="connsiteX2" fmla="*/ 1153217 w 1230424"/>
              <a:gd name="connsiteY2" fmla="*/ 0 h 772074"/>
              <a:gd name="connsiteX3" fmla="*/ 1230424 w 1230424"/>
              <a:gd name="connsiteY3" fmla="*/ 77207 h 772074"/>
              <a:gd name="connsiteX4" fmla="*/ 1230424 w 1230424"/>
              <a:gd name="connsiteY4" fmla="*/ 694867 h 772074"/>
              <a:gd name="connsiteX5" fmla="*/ 1153217 w 1230424"/>
              <a:gd name="connsiteY5" fmla="*/ 772074 h 772074"/>
              <a:gd name="connsiteX6" fmla="*/ 77207 w 1230424"/>
              <a:gd name="connsiteY6" fmla="*/ 772074 h 772074"/>
              <a:gd name="connsiteX7" fmla="*/ 0 w 1230424"/>
              <a:gd name="connsiteY7" fmla="*/ 694867 h 772074"/>
              <a:gd name="connsiteX8" fmla="*/ 0 w 1230424"/>
              <a:gd name="connsiteY8" fmla="*/ 77207 h 7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0424" h="772074">
                <a:moveTo>
                  <a:pt x="0" y="77207"/>
                </a:moveTo>
                <a:cubicBezTo>
                  <a:pt x="0" y="34567"/>
                  <a:pt x="34567" y="0"/>
                  <a:pt x="77207" y="0"/>
                </a:cubicBezTo>
                <a:lnTo>
                  <a:pt x="1153217" y="0"/>
                </a:lnTo>
                <a:cubicBezTo>
                  <a:pt x="1195857" y="0"/>
                  <a:pt x="1230424" y="34567"/>
                  <a:pt x="1230424" y="77207"/>
                </a:cubicBezTo>
                <a:lnTo>
                  <a:pt x="1230424" y="694867"/>
                </a:lnTo>
                <a:cubicBezTo>
                  <a:pt x="1230424" y="737507"/>
                  <a:pt x="1195857" y="772074"/>
                  <a:pt x="1153217" y="772074"/>
                </a:cubicBezTo>
                <a:lnTo>
                  <a:pt x="77207" y="772074"/>
                </a:lnTo>
                <a:cubicBezTo>
                  <a:pt x="34567" y="772074"/>
                  <a:pt x="0" y="737507"/>
                  <a:pt x="0" y="694867"/>
                </a:cubicBezTo>
                <a:lnTo>
                  <a:pt x="0" y="77207"/>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3080" tIns="45461" rIns="53080" bIns="45461" numCol="1" spcCol="1270" anchor="ctr" anchorCtr="0">
            <a:noAutofit/>
          </a:bodyPr>
          <a:lstStyle/>
          <a:p>
            <a:pPr algn="ctr" defTabSz="533267">
              <a:lnSpc>
                <a:spcPct val="90000"/>
              </a:lnSpc>
              <a:spcBef>
                <a:spcPct val="0"/>
              </a:spcBef>
              <a:spcAft>
                <a:spcPct val="35000"/>
              </a:spcAft>
            </a:pPr>
            <a:r>
              <a:rPr lang="en-US" sz="1200" dirty="0"/>
              <a:t>HA VMM Server</a:t>
            </a:r>
          </a:p>
        </p:txBody>
      </p:sp>
      <p:sp>
        <p:nvSpPr>
          <p:cNvPr id="32" name="Freeform 31"/>
          <p:cNvSpPr/>
          <p:nvPr/>
        </p:nvSpPr>
        <p:spPr>
          <a:xfrm>
            <a:off x="1712616" y="3040455"/>
            <a:ext cx="1189645" cy="572426"/>
          </a:xfrm>
          <a:custGeom>
            <a:avLst/>
            <a:gdLst>
              <a:gd name="connsiteX0" fmla="*/ 0 w 1280124"/>
              <a:gd name="connsiteY0" fmla="*/ 63424 h 634238"/>
              <a:gd name="connsiteX1" fmla="*/ 63424 w 1280124"/>
              <a:gd name="connsiteY1" fmla="*/ 0 h 634238"/>
              <a:gd name="connsiteX2" fmla="*/ 1216700 w 1280124"/>
              <a:gd name="connsiteY2" fmla="*/ 0 h 634238"/>
              <a:gd name="connsiteX3" fmla="*/ 1280124 w 1280124"/>
              <a:gd name="connsiteY3" fmla="*/ 63424 h 634238"/>
              <a:gd name="connsiteX4" fmla="*/ 1280124 w 1280124"/>
              <a:gd name="connsiteY4" fmla="*/ 570814 h 634238"/>
              <a:gd name="connsiteX5" fmla="*/ 1216700 w 1280124"/>
              <a:gd name="connsiteY5" fmla="*/ 634238 h 634238"/>
              <a:gd name="connsiteX6" fmla="*/ 63424 w 1280124"/>
              <a:gd name="connsiteY6" fmla="*/ 634238 h 634238"/>
              <a:gd name="connsiteX7" fmla="*/ 0 w 1280124"/>
              <a:gd name="connsiteY7" fmla="*/ 570814 h 634238"/>
              <a:gd name="connsiteX8" fmla="*/ 0 w 1280124"/>
              <a:gd name="connsiteY8" fmla="*/ 63424 h 63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0124" h="634238">
                <a:moveTo>
                  <a:pt x="0" y="63424"/>
                </a:moveTo>
                <a:cubicBezTo>
                  <a:pt x="0" y="28396"/>
                  <a:pt x="28396" y="0"/>
                  <a:pt x="63424" y="0"/>
                </a:cubicBezTo>
                <a:lnTo>
                  <a:pt x="1216700" y="0"/>
                </a:lnTo>
                <a:cubicBezTo>
                  <a:pt x="1251728" y="0"/>
                  <a:pt x="1280124" y="28396"/>
                  <a:pt x="1280124" y="63424"/>
                </a:cubicBezTo>
                <a:lnTo>
                  <a:pt x="1280124" y="570814"/>
                </a:lnTo>
                <a:cubicBezTo>
                  <a:pt x="1280124" y="605842"/>
                  <a:pt x="1251728" y="634238"/>
                  <a:pt x="1216700" y="634238"/>
                </a:cubicBezTo>
                <a:lnTo>
                  <a:pt x="63424" y="634238"/>
                </a:lnTo>
                <a:cubicBezTo>
                  <a:pt x="28396" y="634238"/>
                  <a:pt x="0" y="605842"/>
                  <a:pt x="0" y="570814"/>
                </a:cubicBezTo>
                <a:lnTo>
                  <a:pt x="0" y="63424"/>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9043" tIns="41425" rIns="49043" bIns="41425" numCol="1" spcCol="1270" anchor="ctr" anchorCtr="0">
            <a:noAutofit/>
          </a:bodyPr>
          <a:lstStyle/>
          <a:p>
            <a:pPr algn="ctr" defTabSz="533267">
              <a:lnSpc>
                <a:spcPct val="90000"/>
              </a:lnSpc>
              <a:spcBef>
                <a:spcPct val="0"/>
              </a:spcBef>
              <a:spcAft>
                <a:spcPct val="35000"/>
              </a:spcAft>
            </a:pPr>
            <a:r>
              <a:rPr lang="en-US" sz="1200" dirty="0">
                <a:solidFill>
                  <a:srgbClr val="FF0000"/>
                </a:solidFill>
              </a:rPr>
              <a:t>runs on</a:t>
            </a:r>
            <a:br>
              <a:rPr lang="en-US" sz="1200" dirty="0">
                <a:solidFill>
                  <a:srgbClr val="FF0000"/>
                </a:solidFill>
              </a:rPr>
            </a:br>
            <a:r>
              <a:rPr lang="en-US" sz="1200" dirty="0">
                <a:solidFill>
                  <a:srgbClr val="FF0000"/>
                </a:solidFill>
              </a:rPr>
              <a:t>Windows Server 2012 R2</a:t>
            </a:r>
          </a:p>
        </p:txBody>
      </p:sp>
      <p:sp>
        <p:nvSpPr>
          <p:cNvPr id="33" name="Freeform 32"/>
          <p:cNvSpPr/>
          <p:nvPr/>
        </p:nvSpPr>
        <p:spPr>
          <a:xfrm flipH="1">
            <a:off x="1715577" y="4284495"/>
            <a:ext cx="1180271" cy="630144"/>
          </a:xfrm>
          <a:custGeom>
            <a:avLst/>
            <a:gdLst>
              <a:gd name="connsiteX0" fmla="*/ 0 w 1247670"/>
              <a:gd name="connsiteY0" fmla="*/ 72557 h 725565"/>
              <a:gd name="connsiteX1" fmla="*/ 72557 w 1247670"/>
              <a:gd name="connsiteY1" fmla="*/ 0 h 725565"/>
              <a:gd name="connsiteX2" fmla="*/ 1175114 w 1247670"/>
              <a:gd name="connsiteY2" fmla="*/ 0 h 725565"/>
              <a:gd name="connsiteX3" fmla="*/ 1247671 w 1247670"/>
              <a:gd name="connsiteY3" fmla="*/ 72557 h 725565"/>
              <a:gd name="connsiteX4" fmla="*/ 1247670 w 1247670"/>
              <a:gd name="connsiteY4" fmla="*/ 653009 h 725565"/>
              <a:gd name="connsiteX5" fmla="*/ 1175113 w 1247670"/>
              <a:gd name="connsiteY5" fmla="*/ 725566 h 725565"/>
              <a:gd name="connsiteX6" fmla="*/ 72557 w 1247670"/>
              <a:gd name="connsiteY6" fmla="*/ 725565 h 725565"/>
              <a:gd name="connsiteX7" fmla="*/ 0 w 1247670"/>
              <a:gd name="connsiteY7" fmla="*/ 653008 h 725565"/>
              <a:gd name="connsiteX8" fmla="*/ 0 w 1247670"/>
              <a:gd name="connsiteY8" fmla="*/ 72557 h 7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670" h="725565">
                <a:moveTo>
                  <a:pt x="0" y="72557"/>
                </a:moveTo>
                <a:cubicBezTo>
                  <a:pt x="0" y="32485"/>
                  <a:pt x="32485" y="0"/>
                  <a:pt x="72557" y="0"/>
                </a:cubicBezTo>
                <a:lnTo>
                  <a:pt x="1175114" y="0"/>
                </a:lnTo>
                <a:cubicBezTo>
                  <a:pt x="1215186" y="0"/>
                  <a:pt x="1247671" y="32485"/>
                  <a:pt x="1247671" y="72557"/>
                </a:cubicBezTo>
                <a:cubicBezTo>
                  <a:pt x="1247671" y="266041"/>
                  <a:pt x="1247670" y="459525"/>
                  <a:pt x="1247670" y="653009"/>
                </a:cubicBezTo>
                <a:cubicBezTo>
                  <a:pt x="1247670" y="693081"/>
                  <a:pt x="1215185" y="725566"/>
                  <a:pt x="1175113" y="725566"/>
                </a:cubicBezTo>
                <a:lnTo>
                  <a:pt x="72557" y="725565"/>
                </a:lnTo>
                <a:cubicBezTo>
                  <a:pt x="32485" y="725565"/>
                  <a:pt x="0" y="693080"/>
                  <a:pt x="0" y="653008"/>
                </a:cubicBezTo>
                <a:lnTo>
                  <a:pt x="0" y="72557"/>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1717" tIns="44099" rIns="51717" bIns="44099" numCol="1" spcCol="1270" anchor="ctr" anchorCtr="0">
            <a:noAutofit/>
          </a:bodyPr>
          <a:lstStyle/>
          <a:p>
            <a:pPr algn="ctr" defTabSz="533267">
              <a:lnSpc>
                <a:spcPct val="90000"/>
              </a:lnSpc>
              <a:spcBef>
                <a:spcPct val="0"/>
              </a:spcBef>
              <a:spcAft>
                <a:spcPct val="35000"/>
              </a:spcAft>
            </a:pPr>
            <a:endParaRPr lang="en-US" sz="1200" dirty="0"/>
          </a:p>
          <a:p>
            <a:pPr algn="ctr" defTabSz="533267">
              <a:lnSpc>
                <a:spcPct val="90000"/>
              </a:lnSpc>
              <a:spcBef>
                <a:spcPct val="0"/>
              </a:spcBef>
              <a:spcAft>
                <a:spcPct val="35000"/>
              </a:spcAft>
            </a:pPr>
            <a:r>
              <a:rPr lang="en-US" sz="1200" dirty="0"/>
              <a:t>1000 hosts/25,000 VM’s </a:t>
            </a:r>
            <a:br>
              <a:rPr lang="en-US" sz="1200" dirty="0"/>
            </a:br>
            <a:endParaRPr lang="en-US" sz="1200" dirty="0"/>
          </a:p>
        </p:txBody>
      </p:sp>
      <p:sp>
        <p:nvSpPr>
          <p:cNvPr id="34" name="Freeform 33"/>
          <p:cNvSpPr/>
          <p:nvPr/>
        </p:nvSpPr>
        <p:spPr>
          <a:xfrm>
            <a:off x="1712339" y="5035534"/>
            <a:ext cx="1176820" cy="484836"/>
          </a:xfrm>
          <a:custGeom>
            <a:avLst/>
            <a:gdLst>
              <a:gd name="connsiteX0" fmla="*/ 0 w 1177126"/>
              <a:gd name="connsiteY0" fmla="*/ 62152 h 621522"/>
              <a:gd name="connsiteX1" fmla="*/ 62152 w 1177126"/>
              <a:gd name="connsiteY1" fmla="*/ 0 h 621522"/>
              <a:gd name="connsiteX2" fmla="*/ 1114974 w 1177126"/>
              <a:gd name="connsiteY2" fmla="*/ 0 h 621522"/>
              <a:gd name="connsiteX3" fmla="*/ 1177126 w 1177126"/>
              <a:gd name="connsiteY3" fmla="*/ 62152 h 621522"/>
              <a:gd name="connsiteX4" fmla="*/ 1177126 w 1177126"/>
              <a:gd name="connsiteY4" fmla="*/ 559370 h 621522"/>
              <a:gd name="connsiteX5" fmla="*/ 1114974 w 1177126"/>
              <a:gd name="connsiteY5" fmla="*/ 621522 h 621522"/>
              <a:gd name="connsiteX6" fmla="*/ 62152 w 1177126"/>
              <a:gd name="connsiteY6" fmla="*/ 621522 h 621522"/>
              <a:gd name="connsiteX7" fmla="*/ 0 w 1177126"/>
              <a:gd name="connsiteY7" fmla="*/ 559370 h 621522"/>
              <a:gd name="connsiteX8" fmla="*/ 0 w 1177126"/>
              <a:gd name="connsiteY8" fmla="*/ 62152 h 62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126" h="621522">
                <a:moveTo>
                  <a:pt x="0" y="62152"/>
                </a:moveTo>
                <a:cubicBezTo>
                  <a:pt x="0" y="27826"/>
                  <a:pt x="27826" y="0"/>
                  <a:pt x="62152" y="0"/>
                </a:cubicBezTo>
                <a:lnTo>
                  <a:pt x="1114974" y="0"/>
                </a:lnTo>
                <a:cubicBezTo>
                  <a:pt x="1149300" y="0"/>
                  <a:pt x="1177126" y="27826"/>
                  <a:pt x="1177126" y="62152"/>
                </a:cubicBezTo>
                <a:lnTo>
                  <a:pt x="1177126" y="559370"/>
                </a:lnTo>
                <a:cubicBezTo>
                  <a:pt x="1177126" y="593696"/>
                  <a:pt x="1149300" y="621522"/>
                  <a:pt x="1114974" y="621522"/>
                </a:cubicBezTo>
                <a:lnTo>
                  <a:pt x="62152" y="621522"/>
                </a:lnTo>
                <a:cubicBezTo>
                  <a:pt x="27826" y="621522"/>
                  <a:pt x="0" y="593696"/>
                  <a:pt x="0" y="559370"/>
                </a:cubicBezTo>
                <a:lnTo>
                  <a:pt x="0" y="6215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8671" tIns="41053" rIns="48671" bIns="41053" numCol="1" spcCol="1270" anchor="ctr" anchorCtr="0">
            <a:noAutofit/>
          </a:bodyPr>
          <a:lstStyle/>
          <a:p>
            <a:pPr algn="ctr" defTabSz="533267">
              <a:lnSpc>
                <a:spcPct val="90000"/>
              </a:lnSpc>
              <a:spcBef>
                <a:spcPct val="0"/>
              </a:spcBef>
              <a:spcAft>
                <a:spcPct val="35000"/>
              </a:spcAft>
            </a:pPr>
            <a:r>
              <a:rPr lang="en-US" sz="1200" dirty="0" err="1"/>
              <a:t>Powershell</a:t>
            </a:r>
            <a:endParaRPr lang="en-US" sz="1200" dirty="0"/>
          </a:p>
        </p:txBody>
      </p:sp>
      <p:sp>
        <p:nvSpPr>
          <p:cNvPr id="23" name="Rectangle 22"/>
          <p:cNvSpPr/>
          <p:nvPr/>
        </p:nvSpPr>
        <p:spPr>
          <a:xfrm>
            <a:off x="1428841" y="1019670"/>
            <a:ext cx="1575054" cy="533261"/>
          </a:xfrm>
          <a:prstGeom prst="rect">
            <a:avLst/>
          </a:prstGeom>
          <a:no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spc="-85" dirty="0">
                <a:ln w="3175">
                  <a:noFill/>
                </a:ln>
                <a:gradFill flip="none" rotWithShape="1">
                  <a:gsLst>
                    <a:gs pos="0">
                      <a:schemeClr val="tx1"/>
                    </a:gs>
                    <a:gs pos="86000">
                      <a:schemeClr val="tx1"/>
                    </a:gs>
                  </a:gsLst>
                  <a:lin ang="5400000" scaled="0"/>
                  <a:tileRect/>
                </a:gradFill>
                <a:latin typeface="+mj-lt"/>
                <a:cs typeface="Arial" charset="0"/>
              </a:rPr>
              <a:t>Deployment</a:t>
            </a:r>
          </a:p>
        </p:txBody>
      </p:sp>
      <p:grpSp>
        <p:nvGrpSpPr>
          <p:cNvPr id="8" name="Group 7"/>
          <p:cNvGrpSpPr/>
          <p:nvPr/>
        </p:nvGrpSpPr>
        <p:grpSpPr>
          <a:xfrm>
            <a:off x="3502859" y="975306"/>
            <a:ext cx="3296833" cy="5437908"/>
            <a:chOff x="2902851" y="974667"/>
            <a:chExt cx="4057640" cy="5439324"/>
          </a:xfrm>
        </p:grpSpPr>
        <p:sp>
          <p:nvSpPr>
            <p:cNvPr id="9" name="Rectangle 8"/>
            <p:cNvSpPr/>
            <p:nvPr/>
          </p:nvSpPr>
          <p:spPr>
            <a:xfrm>
              <a:off x="2937131" y="974667"/>
              <a:ext cx="4023360" cy="533400"/>
            </a:xfrm>
            <a:prstGeom prst="rect">
              <a:avLst/>
            </a:prstGeom>
            <a:noFill/>
            <a:ln>
              <a:no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en-US" sz="2000" spc="-85" dirty="0">
                  <a:ln w="3175">
                    <a:noFill/>
                  </a:ln>
                  <a:gradFill flip="none" rotWithShape="1">
                    <a:gsLst>
                      <a:gs pos="0">
                        <a:schemeClr val="tx1"/>
                      </a:gs>
                      <a:gs pos="86000">
                        <a:schemeClr val="tx1"/>
                      </a:gs>
                    </a:gsLst>
                    <a:lin ang="5400000" scaled="0"/>
                    <a:tileRect/>
                  </a:gradFill>
                  <a:latin typeface="+mj-lt"/>
                  <a:cs typeface="Arial" charset="0"/>
                </a:rPr>
                <a:t>Fabric</a:t>
              </a:r>
            </a:p>
          </p:txBody>
        </p:sp>
        <p:grpSp>
          <p:nvGrpSpPr>
            <p:cNvPr id="2" name="Group 1"/>
            <p:cNvGrpSpPr/>
            <p:nvPr/>
          </p:nvGrpSpPr>
          <p:grpSpPr>
            <a:xfrm>
              <a:off x="2902851" y="1594341"/>
              <a:ext cx="4019332" cy="4819650"/>
              <a:chOff x="2902851" y="1594341"/>
              <a:chExt cx="4019332" cy="4819650"/>
            </a:xfrm>
          </p:grpSpPr>
          <p:sp>
            <p:nvSpPr>
              <p:cNvPr id="3" name="Freeform 2"/>
              <p:cNvSpPr/>
              <p:nvPr/>
            </p:nvSpPr>
            <p:spPr>
              <a:xfrm>
                <a:off x="2902851" y="1594341"/>
                <a:ext cx="2158676" cy="4819650"/>
              </a:xfrm>
              <a:custGeom>
                <a:avLst/>
                <a:gdLst>
                  <a:gd name="connsiteX0" fmla="*/ 0 w 1937027"/>
                  <a:gd name="connsiteY0" fmla="*/ 193703 h 4819650"/>
                  <a:gd name="connsiteX1" fmla="*/ 193703 w 1937027"/>
                  <a:gd name="connsiteY1" fmla="*/ 0 h 4819650"/>
                  <a:gd name="connsiteX2" fmla="*/ 1743324 w 1937027"/>
                  <a:gd name="connsiteY2" fmla="*/ 0 h 4819650"/>
                  <a:gd name="connsiteX3" fmla="*/ 1937027 w 1937027"/>
                  <a:gd name="connsiteY3" fmla="*/ 193703 h 4819650"/>
                  <a:gd name="connsiteX4" fmla="*/ 1937027 w 1937027"/>
                  <a:gd name="connsiteY4" fmla="*/ 4625947 h 4819650"/>
                  <a:gd name="connsiteX5" fmla="*/ 1743324 w 1937027"/>
                  <a:gd name="connsiteY5" fmla="*/ 4819650 h 4819650"/>
                  <a:gd name="connsiteX6" fmla="*/ 193703 w 1937027"/>
                  <a:gd name="connsiteY6" fmla="*/ 4819650 h 4819650"/>
                  <a:gd name="connsiteX7" fmla="*/ 0 w 1937027"/>
                  <a:gd name="connsiteY7" fmla="*/ 4625947 h 4819650"/>
                  <a:gd name="connsiteX8" fmla="*/ 0 w 1937027"/>
                  <a:gd name="connsiteY8" fmla="*/ 193703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7027" h="4819650">
                    <a:moveTo>
                      <a:pt x="0" y="193703"/>
                    </a:moveTo>
                    <a:cubicBezTo>
                      <a:pt x="0" y="86724"/>
                      <a:pt x="86724" y="0"/>
                      <a:pt x="193703" y="0"/>
                    </a:cubicBezTo>
                    <a:lnTo>
                      <a:pt x="1743324" y="0"/>
                    </a:lnTo>
                    <a:cubicBezTo>
                      <a:pt x="1850303" y="0"/>
                      <a:pt x="1937027" y="86724"/>
                      <a:pt x="1937027" y="193703"/>
                    </a:cubicBezTo>
                    <a:lnTo>
                      <a:pt x="1937027" y="4625947"/>
                    </a:lnTo>
                    <a:cubicBezTo>
                      <a:pt x="1937027" y="4732926"/>
                      <a:pt x="1850303" y="4819650"/>
                      <a:pt x="1743324" y="4819650"/>
                    </a:cubicBezTo>
                    <a:lnTo>
                      <a:pt x="193703" y="4819650"/>
                    </a:lnTo>
                    <a:cubicBezTo>
                      <a:pt x="86724" y="4819650"/>
                      <a:pt x="0" y="4732926"/>
                      <a:pt x="0" y="4625947"/>
                    </a:cubicBezTo>
                    <a:lnTo>
                      <a:pt x="0" y="193703"/>
                    </a:lnTo>
                    <a:close/>
                  </a:path>
                </a:pathLst>
              </a:custGeom>
              <a:scene3d>
                <a:camera prst="orthographicFront"/>
                <a:lightRig rig="flat" dir="t"/>
              </a:scene3d>
              <a:sp3d z="-190500" extrusionH="12700" prstMaterial="plastic"/>
            </p:spPr>
            <p:style>
              <a:lnRef idx="0">
                <a:schemeClr val="dk1">
                  <a:hueOff val="0"/>
                  <a:satOff val="0"/>
                  <a:lumOff val="0"/>
                  <a:alphaOff val="0"/>
                </a:schemeClr>
              </a:lnRef>
              <a:fillRef idx="3">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87608" tIns="87608" rIns="87608" bIns="3460484" numCol="1" spcCol="1270" anchor="ctr" anchorCtr="0">
                <a:noAutofit/>
              </a:bodyPr>
              <a:lstStyle/>
              <a:p>
                <a:pPr algn="ctr" defTabSz="1022095">
                  <a:lnSpc>
                    <a:spcPct val="90000"/>
                  </a:lnSpc>
                  <a:spcBef>
                    <a:spcPct val="0"/>
                  </a:spcBef>
                  <a:spcAft>
                    <a:spcPct val="35000"/>
                  </a:spcAft>
                </a:pPr>
                <a:endParaRPr lang="en-US" sz="2000" dirty="0"/>
              </a:p>
            </p:txBody>
          </p:sp>
          <p:sp>
            <p:nvSpPr>
              <p:cNvPr id="4" name="Freeform 3"/>
              <p:cNvSpPr/>
              <p:nvPr/>
            </p:nvSpPr>
            <p:spPr>
              <a:xfrm>
                <a:off x="3058199" y="2420639"/>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09" tIns="47222" rIns="56109" bIns="47222" numCol="1" spcCol="1270" anchor="ctr" anchorCtr="0">
                <a:noAutofit/>
              </a:bodyPr>
              <a:lstStyle/>
              <a:p>
                <a:pPr algn="ctr" defTabSz="622144">
                  <a:lnSpc>
                    <a:spcPct val="90000"/>
                  </a:lnSpc>
                  <a:spcBef>
                    <a:spcPct val="0"/>
                  </a:spcBef>
                  <a:spcAft>
                    <a:spcPct val="35000"/>
                  </a:spcAft>
                </a:pPr>
                <a:r>
                  <a:rPr lang="en-US" sz="1200" dirty="0"/>
                  <a:t>Hyper-V Bare Metal Provisioning</a:t>
                </a:r>
              </a:p>
            </p:txBody>
          </p:sp>
          <p:sp>
            <p:nvSpPr>
              <p:cNvPr id="5" name="Freeform 4"/>
              <p:cNvSpPr/>
              <p:nvPr/>
            </p:nvSpPr>
            <p:spPr>
              <a:xfrm>
                <a:off x="3058199" y="3230778"/>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09" tIns="47222" rIns="56109" bIns="47222" numCol="1" spcCol="1270" anchor="ctr" anchorCtr="0">
                <a:noAutofit/>
              </a:bodyPr>
              <a:lstStyle/>
              <a:p>
                <a:pPr algn="ctr" defTabSz="622144">
                  <a:lnSpc>
                    <a:spcPct val="90000"/>
                  </a:lnSpc>
                  <a:spcBef>
                    <a:spcPct val="0"/>
                  </a:spcBef>
                  <a:spcAft>
                    <a:spcPct val="35000"/>
                  </a:spcAft>
                </a:pPr>
                <a:r>
                  <a:rPr lang="en-US" sz="1200" dirty="0"/>
                  <a:t>Hyper-V, </a:t>
                </a:r>
              </a:p>
              <a:p>
                <a:pPr algn="ctr" defTabSz="622144">
                  <a:lnSpc>
                    <a:spcPct val="90000"/>
                  </a:lnSpc>
                  <a:spcBef>
                    <a:spcPct val="0"/>
                  </a:spcBef>
                  <a:spcAft>
                    <a:spcPct val="35000"/>
                  </a:spcAft>
                </a:pPr>
                <a:r>
                  <a:rPr lang="en-US" sz="1200" dirty="0"/>
                  <a:t>VMware, Citrix </a:t>
                </a:r>
                <a:r>
                  <a:rPr lang="en-US" sz="1200" dirty="0" err="1"/>
                  <a:t>XenServer</a:t>
                </a:r>
                <a:endParaRPr lang="en-US" sz="1200" dirty="0"/>
              </a:p>
            </p:txBody>
          </p:sp>
          <p:sp>
            <p:nvSpPr>
              <p:cNvPr id="7" name="Freeform 6"/>
              <p:cNvSpPr/>
              <p:nvPr/>
            </p:nvSpPr>
            <p:spPr>
              <a:xfrm>
                <a:off x="3058199" y="4040917"/>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09" tIns="47222" rIns="56109" bIns="47222" numCol="1" spcCol="1270" anchor="ctr" anchorCtr="0">
                <a:noAutofit/>
              </a:bodyPr>
              <a:lstStyle/>
              <a:p>
                <a:pPr algn="ctr" defTabSz="622144">
                  <a:lnSpc>
                    <a:spcPct val="90000"/>
                  </a:lnSpc>
                  <a:spcBef>
                    <a:spcPct val="0"/>
                  </a:spcBef>
                  <a:spcAft>
                    <a:spcPct val="35000"/>
                  </a:spcAft>
                </a:pPr>
                <a:r>
                  <a:rPr lang="en-US" sz="1200" dirty="0">
                    <a:solidFill>
                      <a:srgbClr val="FF0000"/>
                    </a:solidFill>
                  </a:rPr>
                  <a:t>Network Management</a:t>
                </a:r>
              </a:p>
              <a:p>
                <a:pPr algn="ctr" defTabSz="622144">
                  <a:lnSpc>
                    <a:spcPct val="90000"/>
                  </a:lnSpc>
                  <a:spcBef>
                    <a:spcPct val="0"/>
                  </a:spcBef>
                  <a:spcAft>
                    <a:spcPct val="35000"/>
                  </a:spcAft>
                </a:pPr>
                <a:r>
                  <a:rPr lang="en-US" sz="900" dirty="0">
                    <a:solidFill>
                      <a:srgbClr val="FF0000"/>
                    </a:solidFill>
                  </a:rPr>
                  <a:t>Software defined networking (SDN)</a:t>
                </a:r>
              </a:p>
            </p:txBody>
          </p:sp>
          <p:sp>
            <p:nvSpPr>
              <p:cNvPr id="10" name="Freeform 9"/>
              <p:cNvSpPr/>
              <p:nvPr/>
            </p:nvSpPr>
            <p:spPr>
              <a:xfrm>
                <a:off x="3058199" y="4851056"/>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09" tIns="47222" rIns="56109" bIns="47222" numCol="1" spcCol="1270" anchor="ctr" anchorCtr="0">
                <a:noAutofit/>
              </a:bodyPr>
              <a:lstStyle/>
              <a:p>
                <a:pPr algn="ctr" defTabSz="622144">
                  <a:lnSpc>
                    <a:spcPct val="90000"/>
                  </a:lnSpc>
                  <a:spcBef>
                    <a:spcPct val="0"/>
                  </a:spcBef>
                  <a:spcAft>
                    <a:spcPct val="35000"/>
                  </a:spcAft>
                </a:pPr>
                <a:r>
                  <a:rPr lang="en-US" sz="1200" dirty="0"/>
                  <a:t>Storage Management</a:t>
                </a:r>
              </a:p>
              <a:p>
                <a:pPr algn="ctr" defTabSz="622144">
                  <a:lnSpc>
                    <a:spcPct val="90000"/>
                  </a:lnSpc>
                  <a:spcBef>
                    <a:spcPct val="0"/>
                  </a:spcBef>
                  <a:spcAft>
                    <a:spcPct val="35000"/>
                  </a:spcAft>
                </a:pPr>
                <a:r>
                  <a:rPr lang="en-US" sz="1200" dirty="0"/>
                  <a:t>(SMI-S)</a:t>
                </a:r>
              </a:p>
            </p:txBody>
          </p:sp>
          <p:sp>
            <p:nvSpPr>
              <p:cNvPr id="11" name="Freeform 10"/>
              <p:cNvSpPr/>
              <p:nvPr/>
            </p:nvSpPr>
            <p:spPr>
              <a:xfrm>
                <a:off x="4784436" y="1594341"/>
                <a:ext cx="2137747" cy="4819650"/>
              </a:xfrm>
              <a:custGeom>
                <a:avLst/>
                <a:gdLst>
                  <a:gd name="connsiteX0" fmla="*/ 0 w 1937027"/>
                  <a:gd name="connsiteY0" fmla="*/ 193703 h 4819650"/>
                  <a:gd name="connsiteX1" fmla="*/ 193703 w 1937027"/>
                  <a:gd name="connsiteY1" fmla="*/ 0 h 4819650"/>
                  <a:gd name="connsiteX2" fmla="*/ 1743324 w 1937027"/>
                  <a:gd name="connsiteY2" fmla="*/ 0 h 4819650"/>
                  <a:gd name="connsiteX3" fmla="*/ 1937027 w 1937027"/>
                  <a:gd name="connsiteY3" fmla="*/ 193703 h 4819650"/>
                  <a:gd name="connsiteX4" fmla="*/ 1937027 w 1937027"/>
                  <a:gd name="connsiteY4" fmla="*/ 4625947 h 4819650"/>
                  <a:gd name="connsiteX5" fmla="*/ 1743324 w 1937027"/>
                  <a:gd name="connsiteY5" fmla="*/ 4819650 h 4819650"/>
                  <a:gd name="connsiteX6" fmla="*/ 193703 w 1937027"/>
                  <a:gd name="connsiteY6" fmla="*/ 4819650 h 4819650"/>
                  <a:gd name="connsiteX7" fmla="*/ 0 w 1937027"/>
                  <a:gd name="connsiteY7" fmla="*/ 4625947 h 4819650"/>
                  <a:gd name="connsiteX8" fmla="*/ 0 w 1937027"/>
                  <a:gd name="connsiteY8" fmla="*/ 193703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7027" h="4819650">
                    <a:moveTo>
                      <a:pt x="0" y="193703"/>
                    </a:moveTo>
                    <a:cubicBezTo>
                      <a:pt x="0" y="86724"/>
                      <a:pt x="86724" y="0"/>
                      <a:pt x="193703" y="0"/>
                    </a:cubicBezTo>
                    <a:lnTo>
                      <a:pt x="1743324" y="0"/>
                    </a:lnTo>
                    <a:cubicBezTo>
                      <a:pt x="1850303" y="0"/>
                      <a:pt x="1937027" y="86724"/>
                      <a:pt x="1937027" y="193703"/>
                    </a:cubicBezTo>
                    <a:lnTo>
                      <a:pt x="1937027" y="4625947"/>
                    </a:lnTo>
                    <a:cubicBezTo>
                      <a:pt x="1937027" y="4732926"/>
                      <a:pt x="1850303" y="4819650"/>
                      <a:pt x="1743324" y="4819650"/>
                    </a:cubicBezTo>
                    <a:lnTo>
                      <a:pt x="193703" y="4819650"/>
                    </a:lnTo>
                    <a:cubicBezTo>
                      <a:pt x="86724" y="4819650"/>
                      <a:pt x="0" y="4732926"/>
                      <a:pt x="0" y="4625947"/>
                    </a:cubicBezTo>
                    <a:lnTo>
                      <a:pt x="0" y="193703"/>
                    </a:lnTo>
                    <a:close/>
                  </a:path>
                </a:pathLst>
              </a:custGeom>
              <a:scene3d>
                <a:camera prst="orthographicFront"/>
                <a:lightRig rig="flat" dir="t"/>
              </a:scene3d>
              <a:sp3d z="-190500" extrusionH="12700" prstMaterial="plastic"/>
            </p:spPr>
            <p:style>
              <a:lnRef idx="0">
                <a:schemeClr val="dk1">
                  <a:hueOff val="0"/>
                  <a:satOff val="0"/>
                  <a:lumOff val="0"/>
                  <a:alphaOff val="0"/>
                </a:schemeClr>
              </a:lnRef>
              <a:fillRef idx="3">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87608" tIns="87608" rIns="87608" bIns="3460484" numCol="1" spcCol="1270" anchor="ctr" anchorCtr="0">
                <a:noAutofit/>
              </a:bodyPr>
              <a:lstStyle/>
              <a:p>
                <a:pPr algn="ctr" defTabSz="1022095">
                  <a:lnSpc>
                    <a:spcPct val="90000"/>
                  </a:lnSpc>
                  <a:spcBef>
                    <a:spcPct val="0"/>
                  </a:spcBef>
                  <a:spcAft>
                    <a:spcPct val="35000"/>
                  </a:spcAft>
                </a:pPr>
                <a:endParaRPr lang="en-US" sz="2000" dirty="0"/>
              </a:p>
            </p:txBody>
          </p:sp>
          <p:sp>
            <p:nvSpPr>
              <p:cNvPr id="13" name="Freeform 12"/>
              <p:cNvSpPr/>
              <p:nvPr/>
            </p:nvSpPr>
            <p:spPr>
              <a:xfrm>
                <a:off x="5140504" y="2420639"/>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09" tIns="47222" rIns="56109" bIns="47222" numCol="1" spcCol="1270" anchor="ctr" anchorCtr="0">
                <a:noAutofit/>
              </a:bodyPr>
              <a:lstStyle/>
              <a:p>
                <a:pPr algn="ctr" defTabSz="622144">
                  <a:lnSpc>
                    <a:spcPct val="90000"/>
                  </a:lnSpc>
                  <a:spcBef>
                    <a:spcPct val="0"/>
                  </a:spcBef>
                  <a:spcAft>
                    <a:spcPct val="35000"/>
                  </a:spcAft>
                </a:pPr>
                <a:r>
                  <a:rPr lang="en-US" sz="1200" dirty="0"/>
                  <a:t>Host-Update Management</a:t>
                </a:r>
              </a:p>
            </p:txBody>
          </p:sp>
          <p:sp>
            <p:nvSpPr>
              <p:cNvPr id="14" name="Freeform 13"/>
              <p:cNvSpPr/>
              <p:nvPr/>
            </p:nvSpPr>
            <p:spPr>
              <a:xfrm>
                <a:off x="5140504" y="3230778"/>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09" tIns="47222" rIns="56109" bIns="47222" numCol="1" spcCol="1270" anchor="ctr" anchorCtr="0">
                <a:noAutofit/>
              </a:bodyPr>
              <a:lstStyle/>
              <a:p>
                <a:pPr algn="ctr" defTabSz="622144">
                  <a:lnSpc>
                    <a:spcPct val="90000"/>
                  </a:lnSpc>
                  <a:spcBef>
                    <a:spcPct val="0"/>
                  </a:spcBef>
                  <a:spcAft>
                    <a:spcPct val="35000"/>
                  </a:spcAft>
                </a:pPr>
                <a:r>
                  <a:rPr lang="en-US" sz="1200" dirty="0"/>
                  <a:t>Dynamic Optimization</a:t>
                </a:r>
              </a:p>
            </p:txBody>
          </p:sp>
          <p:sp>
            <p:nvSpPr>
              <p:cNvPr id="24" name="Freeform 23"/>
              <p:cNvSpPr/>
              <p:nvPr/>
            </p:nvSpPr>
            <p:spPr>
              <a:xfrm>
                <a:off x="5140504" y="4040917"/>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09" tIns="47222" rIns="56109" bIns="47222" numCol="1" spcCol="1270" anchor="ctr" anchorCtr="0">
                <a:noAutofit/>
              </a:bodyPr>
              <a:lstStyle/>
              <a:p>
                <a:pPr algn="ctr" defTabSz="622144">
                  <a:lnSpc>
                    <a:spcPct val="90000"/>
                  </a:lnSpc>
                  <a:spcBef>
                    <a:spcPct val="0"/>
                  </a:spcBef>
                  <a:spcAft>
                    <a:spcPct val="35000"/>
                  </a:spcAft>
                </a:pPr>
                <a:r>
                  <a:rPr lang="en-US" sz="1200" dirty="0"/>
                  <a:t>Power Management</a:t>
                </a:r>
              </a:p>
            </p:txBody>
          </p:sp>
          <p:sp>
            <p:nvSpPr>
              <p:cNvPr id="25" name="Freeform 24"/>
              <p:cNvSpPr/>
              <p:nvPr/>
            </p:nvSpPr>
            <p:spPr>
              <a:xfrm>
                <a:off x="5140504" y="4851056"/>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09" tIns="47222" rIns="56109" bIns="47222" numCol="1" spcCol="1270" anchor="ctr" anchorCtr="0">
                <a:noAutofit/>
              </a:bodyPr>
              <a:lstStyle/>
              <a:p>
                <a:pPr algn="ctr" defTabSz="622144">
                  <a:lnSpc>
                    <a:spcPct val="90000"/>
                  </a:lnSpc>
                  <a:spcBef>
                    <a:spcPct val="0"/>
                  </a:spcBef>
                  <a:spcAft>
                    <a:spcPct val="35000"/>
                  </a:spcAft>
                </a:pPr>
                <a:r>
                  <a:rPr lang="en-US" sz="1200" dirty="0"/>
                  <a:t>Cluster Management</a:t>
                </a:r>
              </a:p>
            </p:txBody>
          </p:sp>
        </p:grpSp>
        <p:sp>
          <p:nvSpPr>
            <p:cNvPr id="26" name="TextBox 25"/>
            <p:cNvSpPr txBox="1"/>
            <p:nvPr/>
          </p:nvSpPr>
          <p:spPr>
            <a:xfrm>
              <a:off x="3312082" y="1816279"/>
              <a:ext cx="3273459" cy="529514"/>
            </a:xfrm>
            <a:prstGeom prst="rect">
              <a:avLst/>
            </a:prstGeom>
            <a:noFill/>
          </p:spPr>
          <p:txBody>
            <a:bodyPr wrap="square" lIns="0" tIns="0" rIns="0" bIns="0" rtlCol="0">
              <a:spAutoFit/>
            </a:bodyPr>
            <a:lstStyle/>
            <a:p>
              <a:pPr algn="ctr" defTabSz="711022">
                <a:lnSpc>
                  <a:spcPct val="90000"/>
                </a:lnSpc>
                <a:spcBef>
                  <a:spcPct val="0"/>
                </a:spcBef>
                <a:spcAft>
                  <a:spcPct val="35000"/>
                </a:spcAft>
              </a:pPr>
              <a:r>
                <a:rPr lang="en-US" sz="1600" dirty="0">
                  <a:solidFill>
                    <a:schemeClr val="dk1">
                      <a:hueOff val="0"/>
                      <a:satOff val="0"/>
                      <a:lumOff val="0"/>
                      <a:alphaOff val="0"/>
                    </a:schemeClr>
                  </a:solidFill>
                </a:rPr>
                <a:t>Fabric </a:t>
              </a:r>
            </a:p>
            <a:p>
              <a:pPr algn="ctr" defTabSz="711022">
                <a:lnSpc>
                  <a:spcPct val="90000"/>
                </a:lnSpc>
                <a:spcBef>
                  <a:spcPct val="0"/>
                </a:spcBef>
                <a:spcAft>
                  <a:spcPct val="35000"/>
                </a:spcAft>
              </a:pPr>
              <a:r>
                <a:rPr lang="en-US" sz="1600" dirty="0">
                  <a:solidFill>
                    <a:schemeClr val="dk1">
                      <a:hueOff val="0"/>
                      <a:satOff val="0"/>
                      <a:lumOff val="0"/>
                      <a:alphaOff val="0"/>
                    </a:schemeClr>
                  </a:solidFill>
                </a:rPr>
                <a:t>Management</a:t>
              </a:r>
            </a:p>
          </p:txBody>
        </p:sp>
      </p:grpSp>
      <p:sp>
        <p:nvSpPr>
          <p:cNvPr id="6" name="Title 5"/>
          <p:cNvSpPr>
            <a:spLocks noGrp="1"/>
          </p:cNvSpPr>
          <p:nvPr>
            <p:ph type="title"/>
          </p:nvPr>
        </p:nvSpPr>
        <p:spPr>
          <a:xfrm>
            <a:off x="1562526" y="229434"/>
            <a:ext cx="9058574" cy="664669"/>
          </a:xfrm>
        </p:spPr>
        <p:txBody>
          <a:bodyPr/>
          <a:lstStyle/>
          <a:p>
            <a:pPr algn="ctr"/>
            <a:r>
              <a:rPr lang="en-US" sz="4799" dirty="0"/>
              <a:t>What is in SCVMM 2012 R2?</a:t>
            </a:r>
          </a:p>
        </p:txBody>
      </p:sp>
      <p:grpSp>
        <p:nvGrpSpPr>
          <p:cNvPr id="27" name="Group 26"/>
          <p:cNvGrpSpPr/>
          <p:nvPr/>
        </p:nvGrpSpPr>
        <p:grpSpPr>
          <a:xfrm>
            <a:off x="1719028" y="5641266"/>
            <a:ext cx="1176820" cy="525253"/>
            <a:chOff x="185457" y="3440867"/>
            <a:chExt cx="1177126" cy="621522"/>
          </a:xfrm>
          <a:scene3d>
            <a:camera prst="orthographicFront"/>
            <a:lightRig rig="flat" dir="t"/>
          </a:scene3d>
        </p:grpSpPr>
        <p:sp>
          <p:nvSpPr>
            <p:cNvPr id="28" name="Rounded Rectangle 27"/>
            <p:cNvSpPr/>
            <p:nvPr/>
          </p:nvSpPr>
          <p:spPr>
            <a:xfrm>
              <a:off x="185457" y="3440867"/>
              <a:ext cx="1177126" cy="621522"/>
            </a:xfrm>
            <a:prstGeom prst="roundRect">
              <a:avLst>
                <a:gd name="adj" fmla="val 10000"/>
              </a:avLst>
            </a:prstGeom>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9" name="Rounded Rectangle 4"/>
            <p:cNvSpPr/>
            <p:nvPr/>
          </p:nvSpPr>
          <p:spPr>
            <a:xfrm>
              <a:off x="203661" y="3459071"/>
              <a:ext cx="1140718" cy="58511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72" tIns="22854" rIns="30472" bIns="22854" numCol="1" spcCol="1270" anchor="ctr" anchorCtr="0">
              <a:noAutofit/>
            </a:bodyPr>
            <a:lstStyle/>
            <a:p>
              <a:pPr algn="ctr" defTabSz="533267">
                <a:lnSpc>
                  <a:spcPct val="90000"/>
                </a:lnSpc>
                <a:spcBef>
                  <a:spcPct val="0"/>
                </a:spcBef>
                <a:spcAft>
                  <a:spcPct val="35000"/>
                </a:spcAft>
              </a:pPr>
              <a:r>
                <a:rPr lang="en-US" sz="1200" dirty="0"/>
                <a:t>Linux Support</a:t>
              </a:r>
            </a:p>
          </p:txBody>
        </p:sp>
      </p:grpSp>
      <p:sp>
        <p:nvSpPr>
          <p:cNvPr id="35" name="Freeform 34"/>
          <p:cNvSpPr/>
          <p:nvPr/>
        </p:nvSpPr>
        <p:spPr>
          <a:xfrm>
            <a:off x="3629078" y="5656650"/>
            <a:ext cx="1259068" cy="701937"/>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09" tIns="47222" rIns="56109" bIns="47222" numCol="1" spcCol="1270" anchor="ctr" anchorCtr="0">
            <a:noAutofit/>
          </a:bodyPr>
          <a:lstStyle/>
          <a:p>
            <a:pPr algn="ctr" defTabSz="622144">
              <a:lnSpc>
                <a:spcPct val="90000"/>
              </a:lnSpc>
              <a:spcBef>
                <a:spcPct val="0"/>
              </a:spcBef>
              <a:spcAft>
                <a:spcPct val="35000"/>
              </a:spcAft>
            </a:pPr>
            <a:r>
              <a:rPr lang="en-US" sz="1200" dirty="0">
                <a:solidFill>
                  <a:srgbClr val="FF0000"/>
                </a:solidFill>
              </a:rPr>
              <a:t>Provision scale-out file server cluster from bare metal</a:t>
            </a:r>
          </a:p>
        </p:txBody>
      </p:sp>
      <p:sp>
        <p:nvSpPr>
          <p:cNvPr id="36" name="Freeform 35"/>
          <p:cNvSpPr/>
          <p:nvPr/>
        </p:nvSpPr>
        <p:spPr>
          <a:xfrm>
            <a:off x="5320951" y="5651762"/>
            <a:ext cx="1259068" cy="701937"/>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09" tIns="47222" rIns="56109" bIns="47222" numCol="1" spcCol="1270" anchor="ctr" anchorCtr="0">
            <a:noAutofit/>
          </a:bodyPr>
          <a:lstStyle/>
          <a:p>
            <a:pPr algn="ctr" defTabSz="622144">
              <a:lnSpc>
                <a:spcPct val="90000"/>
              </a:lnSpc>
              <a:spcBef>
                <a:spcPct val="0"/>
              </a:spcBef>
              <a:spcAft>
                <a:spcPct val="35000"/>
              </a:spcAft>
            </a:pPr>
            <a:r>
              <a:rPr lang="en-US" sz="1200" dirty="0">
                <a:solidFill>
                  <a:srgbClr val="FF0000"/>
                </a:solidFill>
              </a:rPr>
              <a:t>IPAM integration</a:t>
            </a:r>
          </a:p>
        </p:txBody>
      </p:sp>
      <p:sp>
        <p:nvSpPr>
          <p:cNvPr id="12" name="Rectangle 11"/>
          <p:cNvSpPr/>
          <p:nvPr/>
        </p:nvSpPr>
        <p:spPr>
          <a:xfrm>
            <a:off x="1472551" y="6507305"/>
            <a:ext cx="8855109" cy="338554"/>
          </a:xfrm>
          <a:prstGeom prst="rect">
            <a:avLst/>
          </a:prstGeom>
        </p:spPr>
        <p:txBody>
          <a:bodyPr wrap="square">
            <a:spAutoFit/>
          </a:bodyPr>
          <a:lstStyle/>
          <a:p>
            <a:r>
              <a:rPr lang="en-GB" sz="1600" dirty="0"/>
              <a:t>http://technet.microsoft.com/en-us/library/dn246490.aspx</a:t>
            </a:r>
          </a:p>
        </p:txBody>
      </p:sp>
    </p:spTree>
    <p:extLst>
      <p:ext uri="{BB962C8B-B14F-4D97-AF65-F5344CB8AC3E}">
        <p14:creationId xmlns:p14="http://schemas.microsoft.com/office/powerpoint/2010/main" val="1499588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7" grpId="0"/>
      <p:bldGraphic spid="19" grpId="0">
        <p:bldAsOne/>
      </p:bldGraphic>
      <p:bldP spid="20" grpId="0"/>
      <p:bldP spid="35"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virtualization</a:t>
            </a:r>
            <a:endParaRPr lang="en-US" dirty="0"/>
          </a:p>
        </p:txBody>
      </p:sp>
      <p:pic>
        <p:nvPicPr>
          <p:cNvPr id="6" name="Picture 5"/>
          <p:cNvPicPr>
            <a:picLocks noChangeAspect="1"/>
          </p:cNvPicPr>
          <p:nvPr/>
        </p:nvPicPr>
        <p:blipFill>
          <a:blip r:embed="rId2"/>
          <a:stretch>
            <a:fillRect/>
          </a:stretch>
        </p:blipFill>
        <p:spPr>
          <a:xfrm>
            <a:off x="336285" y="905464"/>
            <a:ext cx="11517842" cy="5646678"/>
          </a:xfrm>
          <a:prstGeom prst="rect">
            <a:avLst/>
          </a:prstGeom>
        </p:spPr>
      </p:pic>
    </p:spTree>
    <p:extLst>
      <p:ext uri="{BB962C8B-B14F-4D97-AF65-F5344CB8AC3E}">
        <p14:creationId xmlns:p14="http://schemas.microsoft.com/office/powerpoint/2010/main" val="334958681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Licensing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066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Host OS SKU</a:t>
            </a:r>
            <a:endParaRPr lang="en-US" dirty="0"/>
          </a:p>
        </p:txBody>
      </p:sp>
      <p:graphicFrame>
        <p:nvGraphicFramePr>
          <p:cNvPr id="4" name="Content Placeholder 3"/>
          <p:cNvGraphicFramePr>
            <a:graphicFrameLocks noGrp="1"/>
          </p:cNvGraphicFramePr>
          <p:nvPr>
            <p:ph sz="half" idx="4294967295"/>
            <p:extLst/>
          </p:nvPr>
        </p:nvGraphicFramePr>
        <p:xfrm>
          <a:off x="0" y="201613"/>
          <a:ext cx="10671175" cy="339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bwMode="auto">
          <a:xfrm>
            <a:off x="680893" y="3952338"/>
            <a:ext cx="3205800" cy="764006"/>
          </a:xfrm>
          <a:prstGeom prst="roundRect">
            <a:avLst/>
          </a:prstGeom>
          <a:solidFill>
            <a:schemeClr val="accent1"/>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21904" tIns="60952" rIns="121904" bIns="60952" numCol="1" rtlCol="0" anchor="ctr" anchorCtr="0" compatLnSpc="1">
            <a:prstTxWarp prst="textNoShape">
              <a:avLst/>
            </a:prstTxWarp>
          </a:bodyPr>
          <a:lstStyle/>
          <a:p>
            <a:pPr algn="ctr" defTabSz="1218633" fontAlgn="base">
              <a:spcBef>
                <a:spcPct val="0"/>
              </a:spcBef>
              <a:spcAft>
                <a:spcPct val="0"/>
              </a:spcAft>
            </a:pPr>
            <a:r>
              <a:rPr lang="en-US" sz="2745" dirty="0">
                <a:solidFill>
                  <a:srgbClr val="FFFFFF"/>
                </a:solidFill>
              </a:rPr>
              <a:t>Host OS is </a:t>
            </a:r>
            <a:r>
              <a:rPr lang="en-US" sz="2745" dirty="0">
                <a:solidFill>
                  <a:srgbClr val="FFFFFF"/>
                </a:solidFill>
              </a:rPr>
              <a:t>free</a:t>
            </a:r>
            <a:endParaRPr lang="en-US" sz="2745" dirty="0">
              <a:solidFill>
                <a:srgbClr val="FFFFFF"/>
              </a:solidFill>
            </a:endParaRPr>
          </a:p>
        </p:txBody>
      </p:sp>
      <p:pic>
        <p:nvPicPr>
          <p:cNvPr id="5" name="Server R2 Col1" descr="black-rack-server.png"/>
          <p:cNvPicPr>
            <a:picLocks noChangeAspect="1"/>
          </p:cNvPicPr>
          <p:nvPr/>
        </p:nvPicPr>
        <p:blipFill>
          <a:blip r:embed="rId8" cstate="print"/>
          <a:stretch>
            <a:fillRect/>
          </a:stretch>
        </p:blipFill>
        <p:spPr>
          <a:xfrm>
            <a:off x="412407" y="3973475"/>
            <a:ext cx="742529" cy="296687"/>
          </a:xfrm>
          <a:prstGeom prst="rect">
            <a:avLst/>
          </a:prstGeom>
        </p:spPr>
      </p:pic>
      <p:sp>
        <p:nvSpPr>
          <p:cNvPr id="7" name="Rounded Rectangle 6"/>
          <p:cNvSpPr/>
          <p:nvPr/>
        </p:nvSpPr>
        <p:spPr bwMode="auto">
          <a:xfrm>
            <a:off x="4184906" y="3952338"/>
            <a:ext cx="3205800" cy="764006"/>
          </a:xfrm>
          <a:prstGeom prst="roundRect">
            <a:avLst/>
          </a:prstGeom>
          <a:solidFill>
            <a:schemeClr val="accent1"/>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21904" tIns="60952" rIns="121904" bIns="60952" numCol="1" rtlCol="0" anchor="ctr" anchorCtr="0" compatLnSpc="1">
            <a:prstTxWarp prst="textNoShape">
              <a:avLst/>
            </a:prstTxWarp>
          </a:bodyPr>
          <a:lstStyle/>
          <a:p>
            <a:pPr algn="ctr" defTabSz="1218633" fontAlgn="base">
              <a:spcBef>
                <a:spcPct val="0"/>
              </a:spcBef>
              <a:spcAft>
                <a:spcPct val="0"/>
              </a:spcAft>
            </a:pPr>
            <a:r>
              <a:rPr lang="en-US" sz="2745" dirty="0">
                <a:solidFill>
                  <a:srgbClr val="FFFFFF"/>
                </a:solidFill>
              </a:rPr>
              <a:t>Licensed per </a:t>
            </a:r>
            <a:r>
              <a:rPr lang="en-US" sz="2745" dirty="0">
                <a:solidFill>
                  <a:srgbClr val="FFFFFF"/>
                </a:solidFill>
              </a:rPr>
              <a:t>CPU</a:t>
            </a:r>
            <a:endParaRPr lang="en-US" sz="2745" dirty="0">
              <a:solidFill>
                <a:srgbClr val="FFFFFF"/>
              </a:solidFill>
            </a:endParaRPr>
          </a:p>
        </p:txBody>
      </p:sp>
      <p:pic>
        <p:nvPicPr>
          <p:cNvPr id="8" name="Server R2 Col1" descr="black-rack-server.png"/>
          <p:cNvPicPr>
            <a:picLocks noChangeAspect="1"/>
          </p:cNvPicPr>
          <p:nvPr/>
        </p:nvPicPr>
        <p:blipFill>
          <a:blip r:embed="rId8" cstate="print"/>
          <a:stretch>
            <a:fillRect/>
          </a:stretch>
        </p:blipFill>
        <p:spPr>
          <a:xfrm>
            <a:off x="3958619" y="3952337"/>
            <a:ext cx="742529" cy="296687"/>
          </a:xfrm>
          <a:prstGeom prst="rect">
            <a:avLst/>
          </a:prstGeom>
        </p:spPr>
      </p:pic>
      <p:sp>
        <p:nvSpPr>
          <p:cNvPr id="9" name="Rounded Rectangle 8"/>
          <p:cNvSpPr/>
          <p:nvPr/>
        </p:nvSpPr>
        <p:spPr bwMode="auto">
          <a:xfrm>
            <a:off x="7838026" y="3952338"/>
            <a:ext cx="3205800" cy="764006"/>
          </a:xfrm>
          <a:prstGeom prst="roundRect">
            <a:avLst/>
          </a:prstGeom>
          <a:solidFill>
            <a:schemeClr val="accent1"/>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21904" tIns="60952" rIns="121904" bIns="60952" numCol="1" rtlCol="0" anchor="ctr" anchorCtr="0" compatLnSpc="1">
            <a:prstTxWarp prst="textNoShape">
              <a:avLst/>
            </a:prstTxWarp>
          </a:bodyPr>
          <a:lstStyle/>
          <a:p>
            <a:pPr algn="ctr" defTabSz="1218633" fontAlgn="base">
              <a:spcBef>
                <a:spcPct val="0"/>
              </a:spcBef>
              <a:spcAft>
                <a:spcPct val="0"/>
              </a:spcAft>
            </a:pPr>
            <a:r>
              <a:rPr lang="en-US" sz="2745" dirty="0">
                <a:solidFill>
                  <a:srgbClr val="FFFFFF"/>
                </a:solidFill>
              </a:rPr>
              <a:t>Licensed per CPU</a:t>
            </a:r>
          </a:p>
        </p:txBody>
      </p:sp>
      <p:pic>
        <p:nvPicPr>
          <p:cNvPr id="10" name="Server R2 Col1" descr="black-rack-server.png"/>
          <p:cNvPicPr>
            <a:picLocks noChangeAspect="1"/>
          </p:cNvPicPr>
          <p:nvPr/>
        </p:nvPicPr>
        <p:blipFill>
          <a:blip r:embed="rId8" cstate="print"/>
          <a:stretch>
            <a:fillRect/>
          </a:stretch>
        </p:blipFill>
        <p:spPr>
          <a:xfrm>
            <a:off x="7649430" y="3973475"/>
            <a:ext cx="742529" cy="296687"/>
          </a:xfrm>
          <a:prstGeom prst="rect">
            <a:avLst/>
          </a:prstGeom>
        </p:spPr>
      </p:pic>
      <p:sp>
        <p:nvSpPr>
          <p:cNvPr id="11" name="Rounded Rectangle 10"/>
          <p:cNvSpPr/>
          <p:nvPr/>
        </p:nvSpPr>
        <p:spPr bwMode="auto">
          <a:xfrm>
            <a:off x="680893" y="3058853"/>
            <a:ext cx="3205800" cy="764006"/>
          </a:xfrm>
          <a:prstGeom prst="roundRect">
            <a:avLst/>
          </a:prstGeom>
          <a:solidFill>
            <a:srgbClr val="80BF3B"/>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21904" tIns="60952" rIns="121904" bIns="60952" numCol="1" rtlCol="0" anchor="ctr" anchorCtr="0" compatLnSpc="1">
            <a:prstTxWarp prst="textNoShape">
              <a:avLst/>
            </a:prstTxWarp>
          </a:bodyPr>
          <a:lstStyle/>
          <a:p>
            <a:pPr algn="ctr" defTabSz="1218633" fontAlgn="base">
              <a:spcBef>
                <a:spcPct val="0"/>
              </a:spcBef>
              <a:spcAft>
                <a:spcPct val="0"/>
              </a:spcAft>
            </a:pPr>
            <a:r>
              <a:rPr lang="en-US" sz="2745" dirty="0">
                <a:solidFill>
                  <a:srgbClr val="FFFFFF"/>
                </a:solidFill>
              </a:rPr>
              <a:t>No guest OS licenses</a:t>
            </a:r>
          </a:p>
        </p:txBody>
      </p:sp>
      <p:sp>
        <p:nvSpPr>
          <p:cNvPr id="13" name="Rounded Rectangle 12"/>
          <p:cNvSpPr/>
          <p:nvPr/>
        </p:nvSpPr>
        <p:spPr bwMode="auto">
          <a:xfrm>
            <a:off x="4184906" y="3058853"/>
            <a:ext cx="3205800" cy="764006"/>
          </a:xfrm>
          <a:prstGeom prst="roundRect">
            <a:avLst/>
          </a:prstGeom>
          <a:solidFill>
            <a:srgbClr val="80BF3B"/>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21904" tIns="60952" rIns="121904" bIns="60952" numCol="1" rtlCol="0" anchor="ctr" anchorCtr="0" compatLnSpc="1">
            <a:prstTxWarp prst="textNoShape">
              <a:avLst/>
            </a:prstTxWarp>
          </a:bodyPr>
          <a:lstStyle/>
          <a:p>
            <a:pPr algn="ctr" defTabSz="1218633" fontAlgn="base">
              <a:spcBef>
                <a:spcPct val="0"/>
              </a:spcBef>
              <a:spcAft>
                <a:spcPct val="0"/>
              </a:spcAft>
            </a:pPr>
            <a:r>
              <a:rPr lang="en-US" sz="2745" dirty="0">
                <a:solidFill>
                  <a:srgbClr val="FFFFFF"/>
                </a:solidFill>
              </a:rPr>
              <a:t>2</a:t>
            </a:r>
            <a:r>
              <a:rPr lang="en-US" sz="2745" dirty="0">
                <a:solidFill>
                  <a:srgbClr val="FFFFFF"/>
                </a:solidFill>
              </a:rPr>
              <a:t> </a:t>
            </a:r>
            <a:r>
              <a:rPr lang="en-US" sz="2745" dirty="0">
                <a:solidFill>
                  <a:srgbClr val="FFFFFF"/>
                </a:solidFill>
              </a:rPr>
              <a:t>guest OS licenses</a:t>
            </a:r>
          </a:p>
        </p:txBody>
      </p:sp>
      <p:sp>
        <p:nvSpPr>
          <p:cNvPr id="15" name="Rounded Rectangle 14"/>
          <p:cNvSpPr/>
          <p:nvPr/>
        </p:nvSpPr>
        <p:spPr bwMode="auto">
          <a:xfrm>
            <a:off x="7838026" y="3058853"/>
            <a:ext cx="3205800" cy="764006"/>
          </a:xfrm>
          <a:prstGeom prst="roundRect">
            <a:avLst/>
          </a:prstGeom>
          <a:solidFill>
            <a:srgbClr val="80BF3B"/>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21904" tIns="60952" rIns="121904" bIns="60952" numCol="1" rtlCol="0" anchor="ctr" anchorCtr="0" compatLnSpc="1">
            <a:prstTxWarp prst="textNoShape">
              <a:avLst/>
            </a:prstTxWarp>
          </a:bodyPr>
          <a:lstStyle/>
          <a:p>
            <a:pPr algn="ctr" defTabSz="1218633" fontAlgn="base">
              <a:spcBef>
                <a:spcPct val="0"/>
              </a:spcBef>
              <a:spcAft>
                <a:spcPct val="0"/>
              </a:spcAft>
            </a:pPr>
            <a:r>
              <a:rPr lang="en-US" sz="2745" dirty="0">
                <a:solidFill>
                  <a:srgbClr val="FFFFFF"/>
                </a:solidFill>
              </a:rPr>
              <a:t>Unlimited guest licenses</a:t>
            </a:r>
          </a:p>
        </p:txBody>
      </p:sp>
      <p:pic>
        <p:nvPicPr>
          <p:cNvPr id="18" name="VM R2 Col1" descr="cyan-virtual-rack-server.png"/>
          <p:cNvPicPr>
            <a:picLocks noChangeAspect="1"/>
          </p:cNvPicPr>
          <p:nvPr/>
        </p:nvPicPr>
        <p:blipFill>
          <a:blip r:embed="rId9" cstate="print">
            <a:duotone>
              <a:prstClr val="black"/>
              <a:schemeClr val="accent6">
                <a:tint val="45000"/>
                <a:satMod val="400000"/>
              </a:schemeClr>
            </a:duotone>
          </a:blip>
          <a:stretch>
            <a:fillRect/>
          </a:stretch>
        </p:blipFill>
        <p:spPr>
          <a:xfrm>
            <a:off x="8037800" y="2714164"/>
            <a:ext cx="742529" cy="306359"/>
          </a:xfrm>
          <a:prstGeom prst="rect">
            <a:avLst/>
          </a:prstGeom>
        </p:spPr>
      </p:pic>
      <p:pic>
        <p:nvPicPr>
          <p:cNvPr id="19" name="VM R2 Col1" descr="cyan-virtual-rack-server.png"/>
          <p:cNvPicPr>
            <a:picLocks noChangeAspect="1"/>
          </p:cNvPicPr>
          <p:nvPr/>
        </p:nvPicPr>
        <p:blipFill>
          <a:blip r:embed="rId9" cstate="print">
            <a:duotone>
              <a:prstClr val="black"/>
              <a:schemeClr val="accent6">
                <a:tint val="45000"/>
                <a:satMod val="400000"/>
              </a:schemeClr>
            </a:duotone>
          </a:blip>
          <a:stretch>
            <a:fillRect/>
          </a:stretch>
        </p:blipFill>
        <p:spPr>
          <a:xfrm>
            <a:off x="4198016" y="2711868"/>
            <a:ext cx="742529" cy="306359"/>
          </a:xfrm>
          <a:prstGeom prst="rect">
            <a:avLst/>
          </a:prstGeom>
        </p:spPr>
      </p:pic>
      <p:pic>
        <p:nvPicPr>
          <p:cNvPr id="20" name="VM R2 Col1" descr="cyan-virtual-rack-server.png"/>
          <p:cNvPicPr>
            <a:picLocks noChangeAspect="1"/>
          </p:cNvPicPr>
          <p:nvPr/>
        </p:nvPicPr>
        <p:blipFill>
          <a:blip r:embed="rId9" cstate="print">
            <a:duotone>
              <a:prstClr val="black"/>
              <a:schemeClr val="accent6">
                <a:tint val="45000"/>
                <a:satMod val="400000"/>
              </a:schemeClr>
            </a:duotone>
          </a:blip>
          <a:stretch>
            <a:fillRect/>
          </a:stretch>
        </p:blipFill>
        <p:spPr>
          <a:xfrm>
            <a:off x="5004687" y="2711868"/>
            <a:ext cx="742529" cy="306359"/>
          </a:xfrm>
          <a:prstGeom prst="rect">
            <a:avLst/>
          </a:prstGeom>
        </p:spPr>
      </p:pic>
      <p:pic>
        <p:nvPicPr>
          <p:cNvPr id="21" name="VM R2 Col1" descr="cyan-virtual-rack-server.png"/>
          <p:cNvPicPr>
            <a:picLocks noChangeAspect="1"/>
          </p:cNvPicPr>
          <p:nvPr/>
        </p:nvPicPr>
        <p:blipFill>
          <a:blip r:embed="rId9" cstate="print">
            <a:duotone>
              <a:prstClr val="black"/>
              <a:schemeClr val="accent6">
                <a:tint val="45000"/>
                <a:satMod val="400000"/>
              </a:schemeClr>
            </a:duotone>
          </a:blip>
          <a:stretch>
            <a:fillRect/>
          </a:stretch>
        </p:blipFill>
        <p:spPr>
          <a:xfrm>
            <a:off x="6570617" y="2711868"/>
            <a:ext cx="742529" cy="306359"/>
          </a:xfrm>
          <a:prstGeom prst="rect">
            <a:avLst/>
          </a:prstGeom>
        </p:spPr>
      </p:pic>
      <p:pic>
        <p:nvPicPr>
          <p:cNvPr id="22" name="VM R2 Col1" descr="cyan-virtual-rack-server.png"/>
          <p:cNvPicPr>
            <a:picLocks noChangeAspect="1"/>
          </p:cNvPicPr>
          <p:nvPr/>
        </p:nvPicPr>
        <p:blipFill>
          <a:blip r:embed="rId9" cstate="print">
            <a:duotone>
              <a:prstClr val="black"/>
              <a:schemeClr val="accent6">
                <a:tint val="45000"/>
                <a:satMod val="400000"/>
              </a:schemeClr>
            </a:duotone>
          </a:blip>
          <a:stretch>
            <a:fillRect/>
          </a:stretch>
        </p:blipFill>
        <p:spPr>
          <a:xfrm>
            <a:off x="5787498" y="2711868"/>
            <a:ext cx="742529" cy="306359"/>
          </a:xfrm>
          <a:prstGeom prst="rect">
            <a:avLst/>
          </a:prstGeom>
        </p:spPr>
      </p:pic>
      <p:pic>
        <p:nvPicPr>
          <p:cNvPr id="24" name="VM R2 Col1" descr="cyan-virtual-rack-server.png"/>
          <p:cNvPicPr>
            <a:picLocks noChangeAspect="1"/>
          </p:cNvPicPr>
          <p:nvPr/>
        </p:nvPicPr>
        <p:blipFill>
          <a:blip r:embed="rId9" cstate="print">
            <a:duotone>
              <a:prstClr val="black"/>
              <a:schemeClr val="accent6">
                <a:tint val="45000"/>
                <a:satMod val="400000"/>
              </a:schemeClr>
            </a:duotone>
          </a:blip>
          <a:stretch>
            <a:fillRect/>
          </a:stretch>
        </p:blipFill>
        <p:spPr>
          <a:xfrm>
            <a:off x="8286850" y="2714164"/>
            <a:ext cx="742529" cy="306359"/>
          </a:xfrm>
          <a:prstGeom prst="rect">
            <a:avLst/>
          </a:prstGeom>
        </p:spPr>
      </p:pic>
      <p:pic>
        <p:nvPicPr>
          <p:cNvPr id="27" name="VM R2 Col1" descr="cyan-virtual-rack-server.png"/>
          <p:cNvPicPr>
            <a:picLocks noChangeAspect="1"/>
          </p:cNvPicPr>
          <p:nvPr/>
        </p:nvPicPr>
        <p:blipFill>
          <a:blip r:embed="rId9" cstate="print">
            <a:duotone>
              <a:prstClr val="black"/>
              <a:schemeClr val="accent6">
                <a:tint val="45000"/>
                <a:satMod val="400000"/>
              </a:schemeClr>
            </a:duotone>
          </a:blip>
          <a:stretch>
            <a:fillRect/>
          </a:stretch>
        </p:blipFill>
        <p:spPr>
          <a:xfrm>
            <a:off x="8596674" y="2714164"/>
            <a:ext cx="742529" cy="306359"/>
          </a:xfrm>
          <a:prstGeom prst="rect">
            <a:avLst/>
          </a:prstGeom>
        </p:spPr>
      </p:pic>
      <p:pic>
        <p:nvPicPr>
          <p:cNvPr id="30" name="VM R2 Col1" descr="cyan-virtual-rack-server.png"/>
          <p:cNvPicPr>
            <a:picLocks noChangeAspect="1"/>
          </p:cNvPicPr>
          <p:nvPr/>
        </p:nvPicPr>
        <p:blipFill>
          <a:blip r:embed="rId9" cstate="print">
            <a:duotone>
              <a:prstClr val="black"/>
              <a:schemeClr val="accent6">
                <a:tint val="45000"/>
                <a:satMod val="400000"/>
              </a:schemeClr>
            </a:duotone>
          </a:blip>
          <a:stretch>
            <a:fillRect/>
          </a:stretch>
        </p:blipFill>
        <p:spPr>
          <a:xfrm>
            <a:off x="8939571" y="2714164"/>
            <a:ext cx="742529" cy="306359"/>
          </a:xfrm>
          <a:prstGeom prst="rect">
            <a:avLst/>
          </a:prstGeom>
        </p:spPr>
      </p:pic>
      <p:pic>
        <p:nvPicPr>
          <p:cNvPr id="32" name="VM R2 Col1" descr="cyan-virtual-rack-server.png"/>
          <p:cNvPicPr>
            <a:picLocks noChangeAspect="1"/>
          </p:cNvPicPr>
          <p:nvPr/>
        </p:nvPicPr>
        <p:blipFill>
          <a:blip r:embed="rId9" cstate="print">
            <a:duotone>
              <a:prstClr val="black"/>
              <a:schemeClr val="accent6">
                <a:tint val="45000"/>
                <a:satMod val="400000"/>
              </a:schemeClr>
            </a:duotone>
          </a:blip>
          <a:stretch>
            <a:fillRect/>
          </a:stretch>
        </p:blipFill>
        <p:spPr>
          <a:xfrm>
            <a:off x="9196107" y="2714164"/>
            <a:ext cx="742529" cy="306359"/>
          </a:xfrm>
          <a:prstGeom prst="rect">
            <a:avLst/>
          </a:prstGeom>
        </p:spPr>
      </p:pic>
      <p:pic>
        <p:nvPicPr>
          <p:cNvPr id="33" name="VM R2 Col1" descr="cyan-virtual-rack-server.png"/>
          <p:cNvPicPr>
            <a:picLocks noChangeAspect="1"/>
          </p:cNvPicPr>
          <p:nvPr/>
        </p:nvPicPr>
        <p:blipFill>
          <a:blip r:embed="rId9" cstate="print">
            <a:duotone>
              <a:prstClr val="black"/>
              <a:schemeClr val="accent6">
                <a:tint val="45000"/>
                <a:satMod val="400000"/>
              </a:schemeClr>
            </a:duotone>
          </a:blip>
          <a:stretch>
            <a:fillRect/>
          </a:stretch>
        </p:blipFill>
        <p:spPr>
          <a:xfrm>
            <a:off x="9491315" y="2714164"/>
            <a:ext cx="742529" cy="306359"/>
          </a:xfrm>
          <a:prstGeom prst="rect">
            <a:avLst/>
          </a:prstGeom>
        </p:spPr>
      </p:pic>
      <p:pic>
        <p:nvPicPr>
          <p:cNvPr id="35" name="VM R2 Col1" descr="cyan-virtual-rack-server.png"/>
          <p:cNvPicPr>
            <a:picLocks noChangeAspect="1"/>
          </p:cNvPicPr>
          <p:nvPr/>
        </p:nvPicPr>
        <p:blipFill>
          <a:blip r:embed="rId9" cstate="print">
            <a:duotone>
              <a:prstClr val="black"/>
              <a:schemeClr val="accent6">
                <a:tint val="45000"/>
                <a:satMod val="400000"/>
              </a:schemeClr>
            </a:duotone>
          </a:blip>
          <a:stretch>
            <a:fillRect/>
          </a:stretch>
        </p:blipFill>
        <p:spPr>
          <a:xfrm>
            <a:off x="9789529" y="2714164"/>
            <a:ext cx="742529" cy="306359"/>
          </a:xfrm>
          <a:prstGeom prst="rect">
            <a:avLst/>
          </a:prstGeom>
        </p:spPr>
      </p:pic>
      <p:pic>
        <p:nvPicPr>
          <p:cNvPr id="37" name="VM R2 Col1" descr="cyan-virtual-rack-server.png"/>
          <p:cNvPicPr>
            <a:picLocks noChangeAspect="1"/>
          </p:cNvPicPr>
          <p:nvPr/>
        </p:nvPicPr>
        <p:blipFill>
          <a:blip r:embed="rId9" cstate="print">
            <a:duotone>
              <a:prstClr val="black"/>
              <a:schemeClr val="accent6">
                <a:tint val="45000"/>
                <a:satMod val="400000"/>
              </a:schemeClr>
            </a:duotone>
          </a:blip>
          <a:stretch>
            <a:fillRect/>
          </a:stretch>
        </p:blipFill>
        <p:spPr>
          <a:xfrm>
            <a:off x="10087742" y="2714164"/>
            <a:ext cx="742529" cy="306359"/>
          </a:xfrm>
          <a:prstGeom prst="rect">
            <a:avLst/>
          </a:prstGeom>
        </p:spPr>
      </p:pic>
      <p:sp>
        <p:nvSpPr>
          <p:cNvPr id="31" name="Rounded Rectangle 30"/>
          <p:cNvSpPr/>
          <p:nvPr/>
        </p:nvSpPr>
        <p:spPr bwMode="auto">
          <a:xfrm>
            <a:off x="700189" y="4844551"/>
            <a:ext cx="3205800" cy="764006"/>
          </a:xfrm>
          <a:prstGeom prst="roundRect">
            <a:avLst/>
          </a:prstGeom>
          <a:solidFill>
            <a:schemeClr val="accent3"/>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21904" tIns="60952" rIns="121904" bIns="60952" numCol="1" rtlCol="0" anchor="ctr" anchorCtr="0" compatLnSpc="1">
            <a:prstTxWarp prst="textNoShape">
              <a:avLst/>
            </a:prstTxWarp>
          </a:bodyPr>
          <a:lstStyle/>
          <a:p>
            <a:pPr algn="ctr" defTabSz="1218633" fontAlgn="base">
              <a:spcBef>
                <a:spcPct val="0"/>
              </a:spcBef>
              <a:spcAft>
                <a:spcPct val="0"/>
              </a:spcAft>
            </a:pPr>
            <a:r>
              <a:rPr lang="en-US" sz="2745" dirty="0">
                <a:solidFill>
                  <a:srgbClr val="FFFFFF"/>
                </a:solidFill>
              </a:rPr>
              <a:t>CLI &amp; Remote Management only</a:t>
            </a:r>
            <a:endParaRPr lang="en-US" sz="2745" dirty="0">
              <a:solidFill>
                <a:srgbClr val="FFFFFF"/>
              </a:solidFill>
            </a:endParaRPr>
          </a:p>
        </p:txBody>
      </p:sp>
      <p:sp>
        <p:nvSpPr>
          <p:cNvPr id="36" name="Rounded Rectangle 35"/>
          <p:cNvSpPr/>
          <p:nvPr/>
        </p:nvSpPr>
        <p:spPr bwMode="auto">
          <a:xfrm>
            <a:off x="4204203" y="4844551"/>
            <a:ext cx="3205800" cy="764006"/>
          </a:xfrm>
          <a:prstGeom prst="roundRect">
            <a:avLst/>
          </a:prstGeom>
          <a:solidFill>
            <a:schemeClr val="accent3"/>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21904" tIns="60952" rIns="121904" bIns="60952" numCol="1" rtlCol="0" anchor="ctr" anchorCtr="0" compatLnSpc="1">
            <a:prstTxWarp prst="textNoShape">
              <a:avLst/>
            </a:prstTxWarp>
          </a:bodyPr>
          <a:lstStyle/>
          <a:p>
            <a:pPr algn="ctr" defTabSz="1218633" fontAlgn="base">
              <a:spcBef>
                <a:spcPct val="0"/>
              </a:spcBef>
              <a:spcAft>
                <a:spcPct val="0"/>
              </a:spcAft>
            </a:pPr>
            <a:r>
              <a:rPr lang="en-US" sz="2745" dirty="0">
                <a:solidFill>
                  <a:srgbClr val="FFFFFF"/>
                </a:solidFill>
              </a:rPr>
              <a:t>Full </a:t>
            </a:r>
            <a:r>
              <a:rPr lang="en-US" sz="2745" dirty="0">
                <a:solidFill>
                  <a:srgbClr val="FFFFFF"/>
                </a:solidFill>
              </a:rPr>
              <a:t>installation </a:t>
            </a:r>
            <a:r>
              <a:rPr lang="en-US" sz="2745" dirty="0">
                <a:solidFill>
                  <a:srgbClr val="FFFFFF"/>
                </a:solidFill>
              </a:rPr>
              <a:t/>
            </a:r>
            <a:br>
              <a:rPr lang="en-US" sz="2745" dirty="0">
                <a:solidFill>
                  <a:srgbClr val="FFFFFF"/>
                </a:solidFill>
              </a:rPr>
            </a:br>
            <a:r>
              <a:rPr lang="en-US" sz="2745" dirty="0">
                <a:solidFill>
                  <a:srgbClr val="FFFFFF"/>
                </a:solidFill>
              </a:rPr>
              <a:t>or Server Core</a:t>
            </a:r>
          </a:p>
        </p:txBody>
      </p:sp>
      <p:sp>
        <p:nvSpPr>
          <p:cNvPr id="39" name="Rounded Rectangle 38"/>
          <p:cNvSpPr/>
          <p:nvPr/>
        </p:nvSpPr>
        <p:spPr bwMode="auto">
          <a:xfrm>
            <a:off x="7857323" y="4844551"/>
            <a:ext cx="3205800" cy="764006"/>
          </a:xfrm>
          <a:prstGeom prst="roundRect">
            <a:avLst/>
          </a:prstGeom>
          <a:solidFill>
            <a:schemeClr val="accent3"/>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21904" tIns="60952" rIns="121904" bIns="60952" numCol="1" rtlCol="0" anchor="ctr" anchorCtr="0" compatLnSpc="1">
            <a:prstTxWarp prst="textNoShape">
              <a:avLst/>
            </a:prstTxWarp>
          </a:bodyPr>
          <a:lstStyle/>
          <a:p>
            <a:pPr algn="ctr" defTabSz="1218633" fontAlgn="base">
              <a:spcBef>
                <a:spcPct val="0"/>
              </a:spcBef>
              <a:spcAft>
                <a:spcPct val="0"/>
              </a:spcAft>
            </a:pPr>
            <a:r>
              <a:rPr lang="en-US" sz="2745" dirty="0">
                <a:solidFill>
                  <a:srgbClr val="FFFFFF"/>
                </a:solidFill>
              </a:rPr>
              <a:t>Full </a:t>
            </a:r>
            <a:r>
              <a:rPr lang="en-US" sz="2745" dirty="0">
                <a:solidFill>
                  <a:srgbClr val="FFFFFF"/>
                </a:solidFill>
              </a:rPr>
              <a:t>installation </a:t>
            </a:r>
            <a:r>
              <a:rPr lang="en-US" sz="2745" dirty="0">
                <a:solidFill>
                  <a:srgbClr val="FFFFFF"/>
                </a:solidFill>
              </a:rPr>
              <a:t/>
            </a:r>
            <a:br>
              <a:rPr lang="en-US" sz="2745" dirty="0">
                <a:solidFill>
                  <a:srgbClr val="FFFFFF"/>
                </a:solidFill>
              </a:rPr>
            </a:br>
            <a:r>
              <a:rPr lang="en-US" sz="2745" dirty="0">
                <a:solidFill>
                  <a:srgbClr val="FFFFFF"/>
                </a:solidFill>
              </a:rPr>
              <a:t>or Server Core</a:t>
            </a:r>
          </a:p>
        </p:txBody>
      </p:sp>
      <p:pic>
        <p:nvPicPr>
          <p:cNvPr id="43" name="Picture 2" descr="configmenu"/>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16602" y="4796129"/>
            <a:ext cx="712845" cy="21007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onfigmenu"/>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7048" y="4796129"/>
            <a:ext cx="712845" cy="21007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0842" y="5038523"/>
            <a:ext cx="564363" cy="35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descr="configmenu"/>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81604" y="4796129"/>
            <a:ext cx="712845" cy="21007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5843" y="5038523"/>
            <a:ext cx="564363" cy="35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72326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Project</a:t>
            </a:r>
            <a:endParaRPr lang="en-US" dirty="0"/>
          </a:p>
        </p:txBody>
      </p:sp>
      <p:sp>
        <p:nvSpPr>
          <p:cNvPr id="4" name="Subtitle 3"/>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lstStyle/>
          <a:p>
            <a:r>
              <a:rPr lang="en-US" dirty="0" smtClean="0"/>
              <a:t>Proposed Architecture</a:t>
            </a:r>
            <a:endParaRPr lang="en-US" dirty="0"/>
          </a:p>
        </p:txBody>
      </p:sp>
    </p:spTree>
    <p:extLst>
      <p:ext uri="{BB962C8B-B14F-4D97-AF65-F5344CB8AC3E}">
        <p14:creationId xmlns:p14="http://schemas.microsoft.com/office/powerpoint/2010/main" val="147770830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Architecture</a:t>
            </a:r>
            <a:endParaRPr lang="en-US" dirty="0"/>
          </a:p>
        </p:txBody>
      </p:sp>
      <p:sp>
        <p:nvSpPr>
          <p:cNvPr id="6" name="Rectangle 5"/>
          <p:cNvSpPr/>
          <p:nvPr/>
        </p:nvSpPr>
        <p:spPr bwMode="auto">
          <a:xfrm>
            <a:off x="1176866" y="837998"/>
            <a:ext cx="3733800" cy="4842934"/>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8" name="Rounded Rectangle 7"/>
          <p:cNvSpPr/>
          <p:nvPr/>
        </p:nvSpPr>
        <p:spPr bwMode="auto">
          <a:xfrm>
            <a:off x="1236133" y="5342267"/>
            <a:ext cx="1005840" cy="33866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NIC1</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9" name="Rounded Rectangle 8"/>
          <p:cNvSpPr/>
          <p:nvPr/>
        </p:nvSpPr>
        <p:spPr bwMode="auto">
          <a:xfrm>
            <a:off x="2540000" y="5342266"/>
            <a:ext cx="1005840" cy="33866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NIC2</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0" name="Rounded Rectangle 9"/>
          <p:cNvSpPr/>
          <p:nvPr/>
        </p:nvSpPr>
        <p:spPr bwMode="auto">
          <a:xfrm>
            <a:off x="3843868" y="5342265"/>
            <a:ext cx="1005840" cy="33866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NIC3</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1" name="Rounded Rectangle 10"/>
          <p:cNvSpPr/>
          <p:nvPr/>
        </p:nvSpPr>
        <p:spPr bwMode="auto">
          <a:xfrm>
            <a:off x="1236132" y="4868030"/>
            <a:ext cx="3613575" cy="389467"/>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Hypervisor</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2" name="Rounded Rectangle 11"/>
          <p:cNvSpPr/>
          <p:nvPr/>
        </p:nvSpPr>
        <p:spPr bwMode="auto">
          <a:xfrm>
            <a:off x="1425785" y="2886627"/>
            <a:ext cx="3268133" cy="1811868"/>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Historian Server</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3" name="Rounded Rectangle 12"/>
          <p:cNvSpPr/>
          <p:nvPr/>
        </p:nvSpPr>
        <p:spPr bwMode="auto">
          <a:xfrm>
            <a:off x="1727200" y="4241295"/>
            <a:ext cx="2709333" cy="36406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alpha val="98824"/>
                  </a:schemeClr>
                </a:solidFill>
                <a:latin typeface="Segoe UI" pitchFamily="34" charset="0"/>
                <a:ea typeface="Segoe UI" pitchFamily="34" charset="0"/>
                <a:cs typeface="Segoe UI" pitchFamily="34" charset="0"/>
              </a:rPr>
              <a:t>SQL Server</a:t>
            </a:r>
            <a:endParaRPr lang="en-US" dirty="0" smtClean="0">
              <a:solidFill>
                <a:schemeClr val="bg1">
                  <a:alpha val="98824"/>
                </a:schemeClr>
              </a:solidFill>
              <a:latin typeface="Segoe UI" pitchFamily="34" charset="0"/>
              <a:ea typeface="Segoe UI" pitchFamily="34" charset="0"/>
              <a:cs typeface="Segoe UI" pitchFamily="34" charset="0"/>
            </a:endParaRPr>
          </a:p>
        </p:txBody>
      </p:sp>
      <p:sp>
        <p:nvSpPr>
          <p:cNvPr id="14" name="Rounded Rectangle 13"/>
          <p:cNvSpPr/>
          <p:nvPr/>
        </p:nvSpPr>
        <p:spPr bwMode="auto">
          <a:xfrm>
            <a:off x="1434252" y="1239936"/>
            <a:ext cx="3268133" cy="1244753"/>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Web Server</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5" name="Rectangle 14"/>
          <p:cNvSpPr/>
          <p:nvPr/>
        </p:nvSpPr>
        <p:spPr bwMode="auto">
          <a:xfrm>
            <a:off x="1608665" y="6053163"/>
            <a:ext cx="4275668" cy="3302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Switch1</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6" name="Rectangle 15"/>
          <p:cNvSpPr/>
          <p:nvPr/>
        </p:nvSpPr>
        <p:spPr bwMode="auto">
          <a:xfrm>
            <a:off x="6392332" y="6053163"/>
            <a:ext cx="4275668" cy="3302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Switch2</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7" name="Rectangle 16"/>
          <p:cNvSpPr/>
          <p:nvPr/>
        </p:nvSpPr>
        <p:spPr bwMode="auto">
          <a:xfrm>
            <a:off x="7255933" y="871357"/>
            <a:ext cx="3733800" cy="4842934"/>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8" name="Rounded Rectangle 17"/>
          <p:cNvSpPr/>
          <p:nvPr/>
        </p:nvSpPr>
        <p:spPr bwMode="auto">
          <a:xfrm>
            <a:off x="7315200" y="5375626"/>
            <a:ext cx="1005840" cy="33866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NIC3</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9" name="Rounded Rectangle 18"/>
          <p:cNvSpPr/>
          <p:nvPr/>
        </p:nvSpPr>
        <p:spPr bwMode="auto">
          <a:xfrm>
            <a:off x="8619067" y="5375625"/>
            <a:ext cx="1005840" cy="33866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NIC2</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0" name="Rounded Rectangle 19"/>
          <p:cNvSpPr/>
          <p:nvPr/>
        </p:nvSpPr>
        <p:spPr bwMode="auto">
          <a:xfrm>
            <a:off x="9922935" y="5375624"/>
            <a:ext cx="1005840" cy="33866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NIC1</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1" name="Rounded Rectangle 20"/>
          <p:cNvSpPr/>
          <p:nvPr/>
        </p:nvSpPr>
        <p:spPr bwMode="auto">
          <a:xfrm>
            <a:off x="7315199" y="4901389"/>
            <a:ext cx="3613575" cy="389467"/>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Hypervisor</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2" name="Rounded Rectangle 21"/>
          <p:cNvSpPr/>
          <p:nvPr/>
        </p:nvSpPr>
        <p:spPr bwMode="auto">
          <a:xfrm>
            <a:off x="7504852" y="2919986"/>
            <a:ext cx="3268133" cy="1811868"/>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Historian Server</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3" name="Rounded Rectangle 22"/>
          <p:cNvSpPr/>
          <p:nvPr/>
        </p:nvSpPr>
        <p:spPr bwMode="auto">
          <a:xfrm>
            <a:off x="7806267" y="4274654"/>
            <a:ext cx="2709333" cy="36406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bg1">
                    <a:alpha val="98824"/>
                  </a:schemeClr>
                </a:solidFill>
                <a:latin typeface="Segoe UI" pitchFamily="34" charset="0"/>
                <a:ea typeface="Segoe UI" pitchFamily="34" charset="0"/>
                <a:cs typeface="Segoe UI" pitchFamily="34" charset="0"/>
              </a:rPr>
              <a:t>SQL Server</a:t>
            </a:r>
            <a:endParaRPr lang="en-US" dirty="0" smtClean="0">
              <a:solidFill>
                <a:schemeClr val="bg1">
                  <a:alpha val="98824"/>
                </a:schemeClr>
              </a:solidFill>
              <a:latin typeface="Segoe UI" pitchFamily="34" charset="0"/>
              <a:ea typeface="Segoe UI" pitchFamily="34" charset="0"/>
              <a:cs typeface="Segoe UI" pitchFamily="34" charset="0"/>
            </a:endParaRPr>
          </a:p>
        </p:txBody>
      </p:sp>
      <p:sp>
        <p:nvSpPr>
          <p:cNvPr id="24" name="Rounded Rectangle 23"/>
          <p:cNvSpPr/>
          <p:nvPr/>
        </p:nvSpPr>
        <p:spPr bwMode="auto">
          <a:xfrm>
            <a:off x="7513319" y="1273295"/>
            <a:ext cx="3268133" cy="1244753"/>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Web Server</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5" name="Left-Right Arrow 24"/>
          <p:cNvSpPr/>
          <p:nvPr/>
        </p:nvSpPr>
        <p:spPr bwMode="auto">
          <a:xfrm>
            <a:off x="4766733" y="1498600"/>
            <a:ext cx="2675467" cy="728133"/>
          </a:xfrm>
          <a:prstGeom prst="lef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Live Migration</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6" name="Left-Right Arrow 25"/>
          <p:cNvSpPr/>
          <p:nvPr/>
        </p:nvSpPr>
        <p:spPr bwMode="auto">
          <a:xfrm>
            <a:off x="4766733" y="3056365"/>
            <a:ext cx="2675467" cy="728133"/>
          </a:xfrm>
          <a:prstGeom prst="lef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Live Migration</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7" name="Left-Right Arrow 26"/>
          <p:cNvSpPr/>
          <p:nvPr/>
        </p:nvSpPr>
        <p:spPr bwMode="auto">
          <a:xfrm>
            <a:off x="4766733" y="3703659"/>
            <a:ext cx="2675467" cy="728133"/>
          </a:xfrm>
          <a:prstGeom prst="lef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alpha val="98824"/>
                  </a:srgbClr>
                </a:solidFill>
                <a:latin typeface="Segoe UI" pitchFamily="34" charset="0"/>
                <a:ea typeface="Segoe UI" pitchFamily="34" charset="0"/>
                <a:cs typeface="Segoe UI" pitchFamily="34" charset="0"/>
              </a:rPr>
              <a:t>Historian Redundancy</a:t>
            </a:r>
            <a:endParaRPr lang="en-US" sz="1600" dirty="0" smtClean="0">
              <a:solidFill>
                <a:srgbClr val="FFFFFF">
                  <a:alpha val="98824"/>
                </a:srgbClr>
              </a:solidFill>
              <a:latin typeface="Segoe UI" pitchFamily="34" charset="0"/>
              <a:ea typeface="Segoe UI" pitchFamily="34" charset="0"/>
              <a:cs typeface="Segoe UI" pitchFamily="34" charset="0"/>
            </a:endParaRPr>
          </a:p>
        </p:txBody>
      </p:sp>
      <p:sp>
        <p:nvSpPr>
          <p:cNvPr id="28" name="Left-Right Arrow 27"/>
          <p:cNvSpPr/>
          <p:nvPr/>
        </p:nvSpPr>
        <p:spPr bwMode="auto">
          <a:xfrm>
            <a:off x="4766732" y="4294618"/>
            <a:ext cx="2675467" cy="728133"/>
          </a:xfrm>
          <a:prstGeom prst="lef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alpha val="98824"/>
                  </a:srgbClr>
                </a:solidFill>
                <a:latin typeface="Segoe UI" pitchFamily="34" charset="0"/>
                <a:ea typeface="Segoe UI" pitchFamily="34" charset="0"/>
                <a:cs typeface="Segoe UI" pitchFamily="34" charset="0"/>
              </a:rPr>
              <a:t>SQL </a:t>
            </a:r>
            <a:r>
              <a:rPr lang="en-US" sz="1600" dirty="0" err="1" smtClean="0">
                <a:solidFill>
                  <a:srgbClr val="FFFFFF">
                    <a:alpha val="98824"/>
                  </a:srgbClr>
                </a:solidFill>
                <a:latin typeface="Segoe UI" pitchFamily="34" charset="0"/>
                <a:ea typeface="Segoe UI" pitchFamily="34" charset="0"/>
                <a:cs typeface="Segoe UI" pitchFamily="34" charset="0"/>
              </a:rPr>
              <a:t>Clusturing</a:t>
            </a:r>
            <a:endParaRPr lang="en-US" sz="1600" dirty="0" smtClean="0">
              <a:solidFill>
                <a:srgbClr val="FFFFFF">
                  <a:alpha val="98824"/>
                </a:srgbClr>
              </a:solidFill>
              <a:latin typeface="Segoe UI" pitchFamily="34" charset="0"/>
              <a:ea typeface="Segoe UI" pitchFamily="34" charset="0"/>
              <a:cs typeface="Segoe UI" pitchFamily="34" charset="0"/>
            </a:endParaRPr>
          </a:p>
        </p:txBody>
      </p:sp>
      <p:sp>
        <p:nvSpPr>
          <p:cNvPr id="29" name="Left-Right Arrow 28"/>
          <p:cNvSpPr/>
          <p:nvPr/>
        </p:nvSpPr>
        <p:spPr bwMode="auto">
          <a:xfrm>
            <a:off x="4766732" y="2060127"/>
            <a:ext cx="2675467" cy="728133"/>
          </a:xfrm>
          <a:prstGeom prst="lef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alpha val="98824"/>
                  </a:srgbClr>
                </a:solidFill>
                <a:latin typeface="Segoe UI" pitchFamily="34" charset="0"/>
                <a:ea typeface="Segoe UI" pitchFamily="34" charset="0"/>
                <a:cs typeface="Segoe UI" pitchFamily="34" charset="0"/>
              </a:rPr>
              <a:t>Load Balancing</a:t>
            </a:r>
            <a:endParaRPr lang="en-US" sz="1600" dirty="0" smtClean="0">
              <a:solidFill>
                <a:srgbClr val="FFFFFF">
                  <a:alpha val="98824"/>
                </a:srgbClr>
              </a:solidFill>
              <a:latin typeface="Segoe UI" pitchFamily="34" charset="0"/>
              <a:ea typeface="Segoe UI" pitchFamily="34" charset="0"/>
              <a:cs typeface="Segoe UI" pitchFamily="34" charset="0"/>
            </a:endParaRPr>
          </a:p>
        </p:txBody>
      </p:sp>
      <p:sp>
        <p:nvSpPr>
          <p:cNvPr id="30" name="Freeform 29"/>
          <p:cNvSpPr/>
          <p:nvPr/>
        </p:nvSpPr>
        <p:spPr bwMode="auto">
          <a:xfrm>
            <a:off x="1744133" y="5672667"/>
            <a:ext cx="287867" cy="389466"/>
          </a:xfrm>
          <a:custGeom>
            <a:avLst/>
            <a:gdLst>
              <a:gd name="connsiteX0" fmla="*/ 0 w 287867"/>
              <a:gd name="connsiteY0" fmla="*/ 0 h 389466"/>
              <a:gd name="connsiteX1" fmla="*/ 0 w 287867"/>
              <a:gd name="connsiteY1" fmla="*/ 203200 h 389466"/>
              <a:gd name="connsiteX2" fmla="*/ 287867 w 287867"/>
              <a:gd name="connsiteY2" fmla="*/ 203200 h 389466"/>
              <a:gd name="connsiteX3" fmla="*/ 287867 w 287867"/>
              <a:gd name="connsiteY3" fmla="*/ 389466 h 389466"/>
            </a:gdLst>
            <a:ahLst/>
            <a:cxnLst>
              <a:cxn ang="0">
                <a:pos x="connsiteX0" y="connsiteY0"/>
              </a:cxn>
              <a:cxn ang="0">
                <a:pos x="connsiteX1" y="connsiteY1"/>
              </a:cxn>
              <a:cxn ang="0">
                <a:pos x="connsiteX2" y="connsiteY2"/>
              </a:cxn>
              <a:cxn ang="0">
                <a:pos x="connsiteX3" y="connsiteY3"/>
              </a:cxn>
            </a:cxnLst>
            <a:rect l="l" t="t" r="r" b="b"/>
            <a:pathLst>
              <a:path w="287867" h="389466">
                <a:moveTo>
                  <a:pt x="0" y="0"/>
                </a:moveTo>
                <a:lnTo>
                  <a:pt x="0" y="203200"/>
                </a:lnTo>
                <a:lnTo>
                  <a:pt x="287867" y="203200"/>
                </a:lnTo>
                <a:lnTo>
                  <a:pt x="287867" y="389466"/>
                </a:lnTo>
              </a:path>
            </a:pathLst>
          </a:custGeom>
          <a:ln>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1" name="Freeform 30"/>
          <p:cNvSpPr/>
          <p:nvPr/>
        </p:nvSpPr>
        <p:spPr bwMode="auto">
          <a:xfrm>
            <a:off x="3056467" y="5681133"/>
            <a:ext cx="3513666" cy="397934"/>
          </a:xfrm>
          <a:custGeom>
            <a:avLst/>
            <a:gdLst>
              <a:gd name="connsiteX0" fmla="*/ 0 w 3513666"/>
              <a:gd name="connsiteY0" fmla="*/ 0 h 397934"/>
              <a:gd name="connsiteX1" fmla="*/ 8466 w 3513666"/>
              <a:gd name="connsiteY1" fmla="*/ 127000 h 397934"/>
              <a:gd name="connsiteX2" fmla="*/ 3513666 w 3513666"/>
              <a:gd name="connsiteY2" fmla="*/ 127000 h 397934"/>
              <a:gd name="connsiteX3" fmla="*/ 3513666 w 3513666"/>
              <a:gd name="connsiteY3" fmla="*/ 397934 h 397934"/>
            </a:gdLst>
            <a:ahLst/>
            <a:cxnLst>
              <a:cxn ang="0">
                <a:pos x="connsiteX0" y="connsiteY0"/>
              </a:cxn>
              <a:cxn ang="0">
                <a:pos x="connsiteX1" y="connsiteY1"/>
              </a:cxn>
              <a:cxn ang="0">
                <a:pos x="connsiteX2" y="connsiteY2"/>
              </a:cxn>
              <a:cxn ang="0">
                <a:pos x="connsiteX3" y="connsiteY3"/>
              </a:cxn>
            </a:cxnLst>
            <a:rect l="l" t="t" r="r" b="b"/>
            <a:pathLst>
              <a:path w="3513666" h="397934">
                <a:moveTo>
                  <a:pt x="0" y="0"/>
                </a:moveTo>
                <a:lnTo>
                  <a:pt x="8466" y="127000"/>
                </a:lnTo>
                <a:lnTo>
                  <a:pt x="3513666" y="127000"/>
                </a:lnTo>
                <a:lnTo>
                  <a:pt x="3513666" y="397934"/>
                </a:lnTo>
              </a:path>
            </a:pathLst>
          </a:custGeom>
          <a:ln>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2" name="Freeform 31"/>
          <p:cNvSpPr/>
          <p:nvPr/>
        </p:nvSpPr>
        <p:spPr bwMode="auto">
          <a:xfrm>
            <a:off x="5190067" y="5747599"/>
            <a:ext cx="3920066" cy="348401"/>
          </a:xfrm>
          <a:custGeom>
            <a:avLst/>
            <a:gdLst>
              <a:gd name="connsiteX0" fmla="*/ 2599266 w 2599266"/>
              <a:gd name="connsiteY0" fmla="*/ 0 h 372533"/>
              <a:gd name="connsiteX1" fmla="*/ 2599266 w 2599266"/>
              <a:gd name="connsiteY1" fmla="*/ 186266 h 372533"/>
              <a:gd name="connsiteX2" fmla="*/ 0 w 2599266"/>
              <a:gd name="connsiteY2" fmla="*/ 186266 h 372533"/>
              <a:gd name="connsiteX3" fmla="*/ 0 w 2599266"/>
              <a:gd name="connsiteY3" fmla="*/ 372533 h 372533"/>
            </a:gdLst>
            <a:ahLst/>
            <a:cxnLst>
              <a:cxn ang="0">
                <a:pos x="connsiteX0" y="connsiteY0"/>
              </a:cxn>
              <a:cxn ang="0">
                <a:pos x="connsiteX1" y="connsiteY1"/>
              </a:cxn>
              <a:cxn ang="0">
                <a:pos x="connsiteX2" y="connsiteY2"/>
              </a:cxn>
              <a:cxn ang="0">
                <a:pos x="connsiteX3" y="connsiteY3"/>
              </a:cxn>
            </a:cxnLst>
            <a:rect l="l" t="t" r="r" b="b"/>
            <a:pathLst>
              <a:path w="2599266" h="372533">
                <a:moveTo>
                  <a:pt x="2599266" y="0"/>
                </a:moveTo>
                <a:lnTo>
                  <a:pt x="2599266" y="186266"/>
                </a:lnTo>
                <a:lnTo>
                  <a:pt x="0" y="186266"/>
                </a:lnTo>
                <a:lnTo>
                  <a:pt x="0" y="372533"/>
                </a:lnTo>
              </a:path>
            </a:pathLst>
          </a:custGeom>
          <a:ln>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3" name="Freeform 32"/>
          <p:cNvSpPr/>
          <p:nvPr/>
        </p:nvSpPr>
        <p:spPr bwMode="auto">
          <a:xfrm>
            <a:off x="10143067" y="5723467"/>
            <a:ext cx="296333" cy="330200"/>
          </a:xfrm>
          <a:custGeom>
            <a:avLst/>
            <a:gdLst>
              <a:gd name="connsiteX0" fmla="*/ 296333 w 296333"/>
              <a:gd name="connsiteY0" fmla="*/ 0 h 330200"/>
              <a:gd name="connsiteX1" fmla="*/ 296333 w 296333"/>
              <a:gd name="connsiteY1" fmla="*/ 169333 h 330200"/>
              <a:gd name="connsiteX2" fmla="*/ 0 w 296333"/>
              <a:gd name="connsiteY2" fmla="*/ 169333 h 330200"/>
              <a:gd name="connsiteX3" fmla="*/ 0 w 296333"/>
              <a:gd name="connsiteY3" fmla="*/ 330200 h 330200"/>
            </a:gdLst>
            <a:ahLst/>
            <a:cxnLst>
              <a:cxn ang="0">
                <a:pos x="connsiteX0" y="connsiteY0"/>
              </a:cxn>
              <a:cxn ang="0">
                <a:pos x="connsiteX1" y="connsiteY1"/>
              </a:cxn>
              <a:cxn ang="0">
                <a:pos x="connsiteX2" y="connsiteY2"/>
              </a:cxn>
              <a:cxn ang="0">
                <a:pos x="connsiteX3" y="connsiteY3"/>
              </a:cxn>
            </a:cxnLst>
            <a:rect l="l" t="t" r="r" b="b"/>
            <a:pathLst>
              <a:path w="296333" h="330200">
                <a:moveTo>
                  <a:pt x="296333" y="0"/>
                </a:moveTo>
                <a:lnTo>
                  <a:pt x="296333" y="169333"/>
                </a:lnTo>
                <a:lnTo>
                  <a:pt x="0" y="169333"/>
                </a:lnTo>
                <a:lnTo>
                  <a:pt x="0" y="330200"/>
                </a:lnTo>
              </a:path>
            </a:pathLst>
          </a:custGeom>
          <a:ln>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4" name="Left-Right Arrow 33"/>
          <p:cNvSpPr/>
          <p:nvPr/>
        </p:nvSpPr>
        <p:spPr bwMode="auto">
          <a:xfrm>
            <a:off x="4773509" y="5417907"/>
            <a:ext cx="2541690" cy="254050"/>
          </a:xfrm>
          <a:prstGeom prst="lef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RMC</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4717968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Comparison with VMWare</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589703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THEY’RE THE SAME</a:t>
            </a:r>
            <a:endParaRPr lang="en-US" dirty="0"/>
          </a:p>
        </p:txBody>
      </p:sp>
      <p:sp>
        <p:nvSpPr>
          <p:cNvPr id="3" name="Content Placeholder 2"/>
          <p:cNvSpPr>
            <a:spLocks noGrp="1"/>
          </p:cNvSpPr>
          <p:nvPr>
            <p:ph idx="1"/>
          </p:nvPr>
        </p:nvSpPr>
        <p:spPr>
          <a:xfrm>
            <a:off x="838200" y="1547446"/>
            <a:ext cx="10515600" cy="4629517"/>
          </a:xfrm>
          <a:prstGeom prst="rect">
            <a:avLst/>
          </a:prstGeom>
        </p:spPr>
        <p:txBody>
          <a:bodyPr/>
          <a:lstStyle/>
          <a:p>
            <a:pPr marL="0" indent="0">
              <a:buNone/>
            </a:pPr>
            <a:endParaRPr lang="en-US" dirty="0"/>
          </a:p>
        </p:txBody>
      </p:sp>
      <p:sp>
        <p:nvSpPr>
          <p:cNvPr id="4" name="Footer Placeholder 3"/>
          <p:cNvSpPr>
            <a:spLocks noGrp="1"/>
          </p:cNvSpPr>
          <p:nvPr>
            <p:ph type="ftr" sz="quarter" idx="4294967295"/>
          </p:nvPr>
        </p:nvSpPr>
        <p:spPr>
          <a:xfrm>
            <a:off x="0" y="6262688"/>
            <a:ext cx="4114800" cy="365125"/>
          </a:xfrm>
          <a:prstGeom prst="rect">
            <a:avLst/>
          </a:prstGeom>
        </p:spPr>
        <p:txBody>
          <a:bodyPr/>
          <a:lstStyle/>
          <a:p>
            <a:r>
              <a:rPr lang="en-US" dirty="0" smtClean="0"/>
              <a:t>MMS Minnesota 2014</a:t>
            </a:r>
            <a:endParaRPr lang="en-US" dirty="0"/>
          </a:p>
        </p:txBody>
      </p:sp>
      <p:graphicFrame>
        <p:nvGraphicFramePr>
          <p:cNvPr id="5" name="Content Placeholder 7"/>
          <p:cNvGraphicFramePr>
            <a:graphicFrameLocks/>
          </p:cNvGraphicFramePr>
          <p:nvPr>
            <p:extLst/>
          </p:nvPr>
        </p:nvGraphicFramePr>
        <p:xfrm>
          <a:off x="267862" y="1233813"/>
          <a:ext cx="11634969" cy="509131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4429184">
                  <a:extLst>
                    <a:ext uri="{9D8B030D-6E8A-4147-A177-3AD203B41FA5}">
                      <a16:colId xmlns:a16="http://schemas.microsoft.com/office/drawing/2014/main" xmlns="" val="20001"/>
                    </a:ext>
                  </a:extLst>
                </a:gridCol>
                <a:gridCol w="4462585">
                  <a:extLst>
                    <a:ext uri="{9D8B030D-6E8A-4147-A177-3AD203B41FA5}">
                      <a16:colId xmlns:a16="http://schemas.microsoft.com/office/drawing/2014/main" xmlns="" val="20002"/>
                    </a:ext>
                  </a:extLst>
                </a:gridCol>
              </a:tblGrid>
              <a:tr h="384311">
                <a:tc>
                  <a:txBody>
                    <a:bodyPr/>
                    <a:lstStyle/>
                    <a:p>
                      <a:r>
                        <a:rPr lang="en-US" dirty="0" smtClean="0"/>
                        <a:t>Feature</a:t>
                      </a:r>
                      <a:endParaRPr lang="en-US" dirty="0"/>
                    </a:p>
                  </a:txBody>
                  <a:tcPr/>
                </a:tc>
                <a:tc>
                  <a:txBody>
                    <a:bodyPr/>
                    <a:lstStyle/>
                    <a:p>
                      <a:pPr algn="ctr"/>
                      <a:r>
                        <a:rPr lang="en-US" dirty="0" smtClean="0"/>
                        <a:t>vSphere 5.5</a:t>
                      </a:r>
                      <a:endParaRPr lang="en-US" dirty="0"/>
                    </a:p>
                  </a:txBody>
                  <a:tcPr anchor="ctr"/>
                </a:tc>
                <a:tc>
                  <a:txBody>
                    <a:bodyPr/>
                    <a:lstStyle/>
                    <a:p>
                      <a:pPr algn="ctr"/>
                      <a:r>
                        <a:rPr lang="en-US" dirty="0" smtClean="0"/>
                        <a:t>Hyper-V 2012 R2</a:t>
                      </a:r>
                      <a:endParaRPr lang="en-US" dirty="0"/>
                    </a:p>
                  </a:txBody>
                  <a:tcPr/>
                </a:tc>
                <a:extLst>
                  <a:ext uri="{0D108BD9-81ED-4DB2-BD59-A6C34878D82A}">
                    <a16:rowId xmlns:a16="http://schemas.microsoft.com/office/drawing/2014/main" xmlns="" val="10000"/>
                  </a:ext>
                </a:extLst>
              </a:tr>
              <a:tr h="448027">
                <a:tc>
                  <a:txBody>
                    <a:bodyPr/>
                    <a:lstStyle/>
                    <a:p>
                      <a:r>
                        <a:rPr lang="en-US" dirty="0" smtClean="0"/>
                        <a:t>Migrate</a:t>
                      </a:r>
                      <a:r>
                        <a:rPr lang="en-US" baseline="0" dirty="0" smtClean="0"/>
                        <a:t> running VMs</a:t>
                      </a:r>
                      <a:endParaRPr lang="en-US" dirty="0"/>
                    </a:p>
                  </a:txBody>
                  <a:tcPr/>
                </a:tc>
                <a:tc>
                  <a:txBody>
                    <a:bodyPr/>
                    <a:lstStyle/>
                    <a:p>
                      <a:pPr algn="ctr"/>
                      <a:r>
                        <a:rPr lang="en-US" dirty="0" smtClean="0"/>
                        <a:t>vMotion/Sv</a:t>
                      </a:r>
                      <a:r>
                        <a:rPr lang="en-US" baseline="0" dirty="0" smtClean="0"/>
                        <a:t>Motion*</a:t>
                      </a:r>
                      <a:endParaRPr lang="en-US" dirty="0"/>
                    </a:p>
                  </a:txBody>
                  <a:tcPr/>
                </a:tc>
                <a:tc>
                  <a:txBody>
                    <a:bodyPr/>
                    <a:lstStyle/>
                    <a:p>
                      <a:pPr algn="ctr"/>
                      <a:r>
                        <a:rPr lang="en-US" dirty="0" smtClean="0"/>
                        <a:t>Live Migr/Live</a:t>
                      </a:r>
                      <a:r>
                        <a:rPr lang="en-US" baseline="0" dirty="0" smtClean="0"/>
                        <a:t> Storage Migr</a:t>
                      </a:r>
                      <a:endParaRPr lang="en-US" dirty="0"/>
                    </a:p>
                  </a:txBody>
                  <a:tcPr/>
                </a:tc>
                <a:extLst>
                  <a:ext uri="{0D108BD9-81ED-4DB2-BD59-A6C34878D82A}">
                    <a16:rowId xmlns:a16="http://schemas.microsoft.com/office/drawing/2014/main" xmlns="" val="10001"/>
                  </a:ext>
                </a:extLst>
              </a:tr>
              <a:tr h="390173">
                <a:tc>
                  <a:txBody>
                    <a:bodyPr/>
                    <a:lstStyle/>
                    <a:p>
                      <a:r>
                        <a:rPr lang="en-US" dirty="0" smtClean="0"/>
                        <a:t>Multi-NIC Migration</a:t>
                      </a:r>
                      <a:endParaRPr lang="en-US" dirty="0"/>
                    </a:p>
                  </a:txBody>
                  <a:tcPr/>
                </a:tc>
                <a:tc>
                  <a:txBody>
                    <a:bodyPr/>
                    <a:lstStyle/>
                    <a:p>
                      <a:pPr algn="ctr"/>
                      <a:r>
                        <a:rPr lang="en-US" dirty="0" smtClean="0"/>
                        <a:t>Multi-NIC </a:t>
                      </a:r>
                      <a:r>
                        <a:rPr lang="en-US" dirty="0" err="1" smtClean="0"/>
                        <a:t>vMotion</a:t>
                      </a:r>
                      <a:r>
                        <a:rPr lang="en-US" dirty="0" smtClean="0"/>
                        <a:t>*</a:t>
                      </a:r>
                      <a:endParaRPr lang="en-US" dirty="0"/>
                    </a:p>
                  </a:txBody>
                  <a:tcPr/>
                </a:tc>
                <a:tc>
                  <a:txBody>
                    <a:bodyPr/>
                    <a:lstStyle/>
                    <a:p>
                      <a:pPr algn="ctr"/>
                      <a:r>
                        <a:rPr lang="en-US" dirty="0" smtClean="0"/>
                        <a:t>SMB3 Live Migration</a:t>
                      </a:r>
                      <a:endParaRPr lang="en-US" dirty="0"/>
                    </a:p>
                  </a:txBody>
                  <a:tcPr/>
                </a:tc>
                <a:extLst>
                  <a:ext uri="{0D108BD9-81ED-4DB2-BD59-A6C34878D82A}">
                    <a16:rowId xmlns:a16="http://schemas.microsoft.com/office/drawing/2014/main" xmlns="" val="10002"/>
                  </a:ext>
                </a:extLst>
              </a:tr>
              <a:tr h="390173">
                <a:tc>
                  <a:txBody>
                    <a:bodyPr/>
                    <a:lstStyle/>
                    <a:p>
                      <a:r>
                        <a:rPr lang="en-US" dirty="0" smtClean="0"/>
                        <a:t>High Availability</a:t>
                      </a:r>
                      <a:endParaRPr lang="en-US" dirty="0"/>
                    </a:p>
                  </a:txBody>
                  <a:tcPr/>
                </a:tc>
                <a:tc>
                  <a:txBody>
                    <a:bodyPr/>
                    <a:lstStyle/>
                    <a:p>
                      <a:pPr algn="ctr"/>
                      <a:r>
                        <a:rPr lang="en-US" dirty="0" smtClean="0"/>
                        <a:t>vSphere</a:t>
                      </a:r>
                      <a:r>
                        <a:rPr lang="en-US" baseline="0" dirty="0" smtClean="0"/>
                        <a:t> HA and FT*</a:t>
                      </a:r>
                      <a:endParaRPr lang="en-US" dirty="0"/>
                    </a:p>
                  </a:txBody>
                  <a:tcPr/>
                </a:tc>
                <a:tc>
                  <a:txBody>
                    <a:bodyPr/>
                    <a:lstStyle/>
                    <a:p>
                      <a:pPr algn="ctr"/>
                      <a:r>
                        <a:rPr lang="en-US" dirty="0" smtClean="0"/>
                        <a:t>MS Failover</a:t>
                      </a:r>
                      <a:r>
                        <a:rPr lang="en-US" baseline="0" dirty="0" smtClean="0"/>
                        <a:t> cluster, no FT</a:t>
                      </a:r>
                      <a:endParaRPr lang="en-US" dirty="0"/>
                    </a:p>
                  </a:txBody>
                  <a:tcPr/>
                </a:tc>
                <a:extLst>
                  <a:ext uri="{0D108BD9-81ED-4DB2-BD59-A6C34878D82A}">
                    <a16:rowId xmlns:a16="http://schemas.microsoft.com/office/drawing/2014/main" xmlns="" val="10003"/>
                  </a:ext>
                </a:extLst>
              </a:tr>
              <a:tr h="390173">
                <a:tc>
                  <a:txBody>
                    <a:bodyPr/>
                    <a:lstStyle/>
                    <a:p>
                      <a:r>
                        <a:rPr lang="en-US" dirty="0" smtClean="0"/>
                        <a:t>Replication</a:t>
                      </a:r>
                      <a:endParaRPr lang="en-US" dirty="0"/>
                    </a:p>
                  </a:txBody>
                  <a:tcPr/>
                </a:tc>
                <a:tc>
                  <a:txBody>
                    <a:bodyPr/>
                    <a:lstStyle/>
                    <a:p>
                      <a:pPr algn="ctr"/>
                      <a:r>
                        <a:rPr lang="en-US" dirty="0" smtClean="0"/>
                        <a:t>vSphere</a:t>
                      </a:r>
                      <a:r>
                        <a:rPr lang="en-US" baseline="0" dirty="0" smtClean="0"/>
                        <a:t> Replication*</a:t>
                      </a:r>
                      <a:endParaRPr lang="en-US" dirty="0"/>
                    </a:p>
                  </a:txBody>
                  <a:tcPr/>
                </a:tc>
                <a:tc>
                  <a:txBody>
                    <a:bodyPr/>
                    <a:lstStyle/>
                    <a:p>
                      <a:pPr algn="ctr"/>
                      <a:r>
                        <a:rPr lang="en-US" dirty="0" smtClean="0"/>
                        <a:t>Hyper-V</a:t>
                      </a:r>
                      <a:r>
                        <a:rPr lang="en-US" baseline="0" dirty="0" smtClean="0"/>
                        <a:t> Replication</a:t>
                      </a:r>
                      <a:endParaRPr lang="en-US" dirty="0"/>
                    </a:p>
                  </a:txBody>
                  <a:tcPr/>
                </a:tc>
                <a:extLst>
                  <a:ext uri="{0D108BD9-81ED-4DB2-BD59-A6C34878D82A}">
                    <a16:rowId xmlns:a16="http://schemas.microsoft.com/office/drawing/2014/main" xmlns="" val="10004"/>
                  </a:ext>
                </a:extLst>
              </a:tr>
              <a:tr h="390173">
                <a:tc>
                  <a:txBody>
                    <a:bodyPr/>
                    <a:lstStyle/>
                    <a:p>
                      <a:r>
                        <a:rPr lang="en-US" dirty="0" smtClean="0"/>
                        <a:t>Storage Protocols</a:t>
                      </a:r>
                      <a:endParaRPr lang="en-US" dirty="0"/>
                    </a:p>
                  </a:txBody>
                  <a:tcPr/>
                </a:tc>
                <a:tc>
                  <a:txBody>
                    <a:bodyPr/>
                    <a:lstStyle/>
                    <a:p>
                      <a:pPr algn="ctr"/>
                      <a:r>
                        <a:rPr lang="en-US" dirty="0" smtClean="0"/>
                        <a:t>FC, FCoE, iSCSI, NFS</a:t>
                      </a:r>
                      <a:endParaRPr lang="en-US" dirty="0"/>
                    </a:p>
                  </a:txBody>
                  <a:tcPr/>
                </a:tc>
                <a:tc>
                  <a:txBody>
                    <a:bodyPr/>
                    <a:lstStyle/>
                    <a:p>
                      <a:pPr algn="ctr"/>
                      <a:r>
                        <a:rPr lang="en-US" dirty="0" smtClean="0"/>
                        <a:t>FC, FCoE, iSCSI, SMB3</a:t>
                      </a:r>
                      <a:endParaRPr lang="en-US" dirty="0"/>
                    </a:p>
                  </a:txBody>
                  <a:tcPr/>
                </a:tc>
                <a:extLst>
                  <a:ext uri="{0D108BD9-81ED-4DB2-BD59-A6C34878D82A}">
                    <a16:rowId xmlns:a16="http://schemas.microsoft.com/office/drawing/2014/main" xmlns="" val="10005"/>
                  </a:ext>
                </a:extLst>
              </a:tr>
              <a:tr h="390173">
                <a:tc>
                  <a:txBody>
                    <a:bodyPr/>
                    <a:lstStyle/>
                    <a:p>
                      <a:r>
                        <a:rPr lang="en-US" dirty="0" smtClean="0"/>
                        <a:t>Native MPIO</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extLst>
                  <a:ext uri="{0D108BD9-81ED-4DB2-BD59-A6C34878D82A}">
                    <a16:rowId xmlns:a16="http://schemas.microsoft.com/office/drawing/2014/main" xmlns="" val="10006"/>
                  </a:ext>
                </a:extLst>
              </a:tr>
              <a:tr h="390173">
                <a:tc>
                  <a:txBody>
                    <a:bodyPr/>
                    <a:lstStyle/>
                    <a:p>
                      <a:r>
                        <a:rPr lang="en-US" dirty="0" smtClean="0"/>
                        <a:t>Storage Offloading</a:t>
                      </a:r>
                      <a:endParaRPr lang="en-US" dirty="0"/>
                    </a:p>
                  </a:txBody>
                  <a:tcPr/>
                </a:tc>
                <a:tc>
                  <a:txBody>
                    <a:bodyPr/>
                    <a:lstStyle/>
                    <a:p>
                      <a:pPr algn="ctr"/>
                      <a:r>
                        <a:rPr lang="en-US" dirty="0" smtClean="0"/>
                        <a:t>Yes, VAAI</a:t>
                      </a:r>
                      <a:endParaRPr lang="en-US" dirty="0"/>
                    </a:p>
                  </a:txBody>
                  <a:tcPr/>
                </a:tc>
                <a:tc>
                  <a:txBody>
                    <a:bodyPr/>
                    <a:lstStyle/>
                    <a:p>
                      <a:pPr algn="ctr"/>
                      <a:r>
                        <a:rPr lang="en-US" dirty="0" smtClean="0"/>
                        <a:t>Yes, ODX</a:t>
                      </a:r>
                      <a:endParaRPr lang="en-US" dirty="0"/>
                    </a:p>
                  </a:txBody>
                  <a:tcPr/>
                </a:tc>
                <a:extLst>
                  <a:ext uri="{0D108BD9-81ED-4DB2-BD59-A6C34878D82A}">
                    <a16:rowId xmlns:a16="http://schemas.microsoft.com/office/drawing/2014/main" xmlns="" val="10007"/>
                  </a:ext>
                </a:extLst>
              </a:tr>
              <a:tr h="390173">
                <a:tc>
                  <a:txBody>
                    <a:bodyPr/>
                    <a:lstStyle/>
                    <a:p>
                      <a:r>
                        <a:rPr lang="en-US" dirty="0" smtClean="0"/>
                        <a:t>DRS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extLst>
                  <a:ext uri="{0D108BD9-81ED-4DB2-BD59-A6C34878D82A}">
                    <a16:rowId xmlns:a16="http://schemas.microsoft.com/office/drawing/2014/main" xmlns="" val="10008"/>
                  </a:ext>
                </a:extLst>
              </a:tr>
              <a:tr h="390173">
                <a:tc>
                  <a:txBody>
                    <a:bodyPr/>
                    <a:lstStyle/>
                    <a:p>
                      <a:r>
                        <a:rPr lang="en-US" dirty="0" smtClean="0"/>
                        <a:t>Virtual Switches</a:t>
                      </a:r>
                      <a:endParaRPr lang="en-US" dirty="0"/>
                    </a:p>
                  </a:txBody>
                  <a:tcPr/>
                </a:tc>
                <a:tc>
                  <a:txBody>
                    <a:bodyPr/>
                    <a:lstStyle/>
                    <a:p>
                      <a:pPr algn="ctr"/>
                      <a:r>
                        <a:rPr lang="en-US" dirty="0" smtClean="0"/>
                        <a:t>vSwitch,</a:t>
                      </a:r>
                      <a:r>
                        <a:rPr lang="en-US" baseline="0" dirty="0" smtClean="0"/>
                        <a:t> VDS*, Nexus 1kv*</a:t>
                      </a:r>
                      <a:endParaRPr lang="en-US" dirty="0"/>
                    </a:p>
                  </a:txBody>
                  <a:tcPr/>
                </a:tc>
                <a:tc>
                  <a:txBody>
                    <a:bodyPr/>
                    <a:lstStyle/>
                    <a:p>
                      <a:pPr algn="ctr"/>
                      <a:r>
                        <a:rPr lang="en-US" dirty="0" smtClean="0"/>
                        <a:t>Virtual</a:t>
                      </a:r>
                      <a:r>
                        <a:rPr lang="en-US" baseline="0" dirty="0" smtClean="0"/>
                        <a:t> </a:t>
                      </a:r>
                      <a:r>
                        <a:rPr lang="en-US" dirty="0" smtClean="0"/>
                        <a:t>Switch, Nexus 1kv*</a:t>
                      </a:r>
                      <a:endParaRPr lang="en-US" dirty="0"/>
                    </a:p>
                  </a:txBody>
                  <a:tcPr/>
                </a:tc>
                <a:extLst>
                  <a:ext uri="{0D108BD9-81ED-4DB2-BD59-A6C34878D82A}">
                    <a16:rowId xmlns:a16="http://schemas.microsoft.com/office/drawing/2014/main" xmlns="" val="10009"/>
                  </a:ext>
                </a:extLst>
              </a:tr>
              <a:tr h="386994">
                <a:tc>
                  <a:txBody>
                    <a:bodyPr/>
                    <a:lstStyle/>
                    <a:p>
                      <a:r>
                        <a:rPr lang="en-US" dirty="0" smtClean="0"/>
                        <a:t>Memory Management</a:t>
                      </a:r>
                      <a:endParaRPr lang="en-US" dirty="0"/>
                    </a:p>
                  </a:txBody>
                  <a:tcPr/>
                </a:tc>
                <a:tc>
                  <a:txBody>
                    <a:bodyPr/>
                    <a:lstStyle/>
                    <a:p>
                      <a:pPr algn="ctr"/>
                      <a:r>
                        <a:rPr lang="en-US" dirty="0" smtClean="0"/>
                        <a:t>TPS, Ballooning, Compr.</a:t>
                      </a:r>
                      <a:endParaRPr lang="en-US" dirty="0"/>
                    </a:p>
                  </a:txBody>
                  <a:tcPr/>
                </a:tc>
                <a:tc>
                  <a:txBody>
                    <a:bodyPr/>
                    <a:lstStyle/>
                    <a:p>
                      <a:pPr algn="ctr"/>
                      <a:r>
                        <a:rPr lang="en-US" dirty="0" smtClean="0"/>
                        <a:t>Dynamic Memory</a:t>
                      </a:r>
                      <a:endParaRPr lang="en-US" dirty="0"/>
                    </a:p>
                  </a:txBody>
                  <a:tcPr/>
                </a:tc>
                <a:extLst>
                  <a:ext uri="{0D108BD9-81ED-4DB2-BD59-A6C34878D82A}">
                    <a16:rowId xmlns:a16="http://schemas.microsoft.com/office/drawing/2014/main" xmlns="" val="10010"/>
                  </a:ext>
                </a:extLst>
              </a:tr>
              <a:tr h="390173">
                <a:tc>
                  <a:txBody>
                    <a:bodyPr/>
                    <a:lstStyle/>
                    <a:p>
                      <a:r>
                        <a:rPr lang="en-US" dirty="0" smtClean="0"/>
                        <a:t>Thin Provisioned</a:t>
                      </a:r>
                      <a:r>
                        <a:rPr lang="en-US" baseline="0" dirty="0" smtClean="0"/>
                        <a:t> VM disk</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extLst>
                  <a:ext uri="{0D108BD9-81ED-4DB2-BD59-A6C34878D82A}">
                    <a16:rowId xmlns:a16="http://schemas.microsoft.com/office/drawing/2014/main" xmlns="" val="10011"/>
                  </a:ext>
                </a:extLst>
              </a:tr>
              <a:tr h="263141">
                <a:tc>
                  <a:txBody>
                    <a:bodyPr/>
                    <a:lstStyle/>
                    <a:p>
                      <a:r>
                        <a:rPr lang="en-US" dirty="0" smtClean="0"/>
                        <a:t>Hardware Pass-through</a:t>
                      </a:r>
                      <a:endParaRPr lang="en-US" dirty="0"/>
                    </a:p>
                  </a:txBody>
                  <a:tcPr/>
                </a:tc>
                <a:tc>
                  <a:txBody>
                    <a:bodyPr/>
                    <a:lstStyle/>
                    <a:p>
                      <a:pPr algn="ctr"/>
                      <a:r>
                        <a:rPr lang="en-US" dirty="0" smtClean="0"/>
                        <a:t>Yes, including UCS VM-FEX</a:t>
                      </a:r>
                      <a:endParaRPr lang="en-US" dirty="0"/>
                    </a:p>
                  </a:txBody>
                  <a:tcPr/>
                </a:tc>
                <a:tc>
                  <a:txBody>
                    <a:bodyPr/>
                    <a:lstStyle/>
                    <a:p>
                      <a:pPr algn="ctr"/>
                      <a:r>
                        <a:rPr lang="en-US" dirty="0" smtClean="0"/>
                        <a:t>Yes, including UCS VM-FEX</a:t>
                      </a:r>
                      <a:endParaRPr lang="en-US" dirty="0"/>
                    </a:p>
                  </a:txBody>
                  <a:tcPr/>
                </a:tc>
                <a:extLst>
                  <a:ext uri="{0D108BD9-81ED-4DB2-BD59-A6C34878D82A}">
                    <a16:rowId xmlns:a16="http://schemas.microsoft.com/office/drawing/2014/main" xmlns="" val="10012"/>
                  </a:ext>
                </a:extLst>
              </a:tr>
            </a:tbl>
          </a:graphicData>
        </a:graphic>
      </p:graphicFrame>
      <p:sp>
        <p:nvSpPr>
          <p:cNvPr id="7" name="TextBox 6"/>
          <p:cNvSpPr txBox="1"/>
          <p:nvPr/>
        </p:nvSpPr>
        <p:spPr>
          <a:xfrm>
            <a:off x="547077" y="6314627"/>
            <a:ext cx="4282831" cy="553998"/>
          </a:xfrm>
          <a:prstGeom prst="rect">
            <a:avLst/>
          </a:prstGeom>
          <a:noFill/>
        </p:spPr>
        <p:txBody>
          <a:bodyPr wrap="square" rtlCol="0">
            <a:spAutoFit/>
          </a:bodyPr>
          <a:lstStyle/>
          <a:p>
            <a:r>
              <a:rPr lang="en-US" sz="1200" dirty="0">
                <a:solidFill>
                  <a:schemeClr val="bg2"/>
                </a:solidFill>
              </a:rPr>
              <a:t>* Requires </a:t>
            </a:r>
            <a:r>
              <a:rPr lang="en-US" sz="1200" dirty="0" err="1">
                <a:solidFill>
                  <a:schemeClr val="bg2"/>
                </a:solidFill>
              </a:rPr>
              <a:t>vCenter</a:t>
            </a:r>
            <a:r>
              <a:rPr lang="en-US" sz="1200" dirty="0">
                <a:solidFill>
                  <a:schemeClr val="bg2"/>
                </a:solidFill>
              </a:rPr>
              <a:t> or System Center Virtual Machine Manager</a:t>
            </a:r>
          </a:p>
          <a:p>
            <a:endParaRPr lang="en-US" dirty="0"/>
          </a:p>
        </p:txBody>
      </p:sp>
    </p:spTree>
    <p:extLst>
      <p:ext uri="{BB962C8B-B14F-4D97-AF65-F5344CB8AC3E}">
        <p14:creationId xmlns:p14="http://schemas.microsoft.com/office/powerpoint/2010/main" val="35175139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0" y="6262688"/>
            <a:ext cx="4114800" cy="365125"/>
          </a:xfrm>
          <a:prstGeom prst="rect">
            <a:avLst/>
          </a:prstGeom>
        </p:spPr>
        <p:txBody>
          <a:bodyPr/>
          <a:lstStyle/>
          <a:p>
            <a:r>
              <a:rPr lang="en-US" smtClean="0"/>
              <a:t>MMS Minnesota 2014</a:t>
            </a:r>
            <a:endParaRPr lang="en-US"/>
          </a:p>
        </p:txBody>
      </p:sp>
      <p:graphicFrame>
        <p:nvGraphicFramePr>
          <p:cNvPr id="5" name="Content Placeholder 3"/>
          <p:cNvGraphicFramePr>
            <a:graphicFrameLocks/>
          </p:cNvGraphicFramePr>
          <p:nvPr>
            <p:extLst/>
          </p:nvPr>
        </p:nvGraphicFramePr>
        <p:xfrm>
          <a:off x="260917" y="228495"/>
          <a:ext cx="11681942" cy="6412230"/>
        </p:xfrm>
        <a:graphic>
          <a:graphicData uri="http://schemas.openxmlformats.org/drawingml/2006/table">
            <a:tbl>
              <a:tblPr firstRow="1" bandRow="1">
                <a:tableStyleId>{5C22544A-7EE6-4342-B048-85BDC9FD1C3A}</a:tableStyleId>
              </a:tblPr>
              <a:tblGrid>
                <a:gridCol w="5820355">
                  <a:extLst>
                    <a:ext uri="{9D8B030D-6E8A-4147-A177-3AD203B41FA5}">
                      <a16:colId xmlns:a16="http://schemas.microsoft.com/office/drawing/2014/main" xmlns="" val="20000"/>
                    </a:ext>
                  </a:extLst>
                </a:gridCol>
                <a:gridCol w="5861587">
                  <a:extLst>
                    <a:ext uri="{9D8B030D-6E8A-4147-A177-3AD203B41FA5}">
                      <a16:colId xmlns:a16="http://schemas.microsoft.com/office/drawing/2014/main" xmlns="" val="20001"/>
                    </a:ext>
                  </a:extLst>
                </a:gridCol>
              </a:tblGrid>
              <a:tr h="0">
                <a:tc gridSpan="2">
                  <a:txBody>
                    <a:bodyPr/>
                    <a:lstStyle/>
                    <a:p>
                      <a:pPr algn="ctr"/>
                      <a:r>
                        <a:rPr lang="en-US" dirty="0" smtClean="0"/>
                        <a:t>Compute and High Availability</a:t>
                      </a:r>
                      <a:endParaRPr lang="en-US" dirty="0"/>
                    </a:p>
                  </a:txBody>
                  <a:tcPr/>
                </a:tc>
                <a:tc hMerge="1">
                  <a:txBody>
                    <a:bodyPr/>
                    <a:lstStyle/>
                    <a:p>
                      <a:pPr algn="ctr"/>
                      <a:endParaRPr lang="en-US" dirty="0"/>
                    </a:p>
                  </a:txBody>
                  <a:tcPr/>
                </a:tc>
              </a:tr>
              <a:tr h="0">
                <a:tc>
                  <a:txBody>
                    <a:bodyPr/>
                    <a:lstStyle/>
                    <a:p>
                      <a:pPr algn="ctr"/>
                      <a:r>
                        <a:rPr lang="en-US" dirty="0" smtClean="0"/>
                        <a:t>vSphere</a:t>
                      </a:r>
                      <a:r>
                        <a:rPr lang="en-US" baseline="0" dirty="0" smtClean="0"/>
                        <a:t> 5.5</a:t>
                      </a:r>
                      <a:endParaRPr lang="en-US" dirty="0"/>
                    </a:p>
                  </a:txBody>
                  <a:tcPr>
                    <a:solidFill>
                      <a:schemeClr val="accent1"/>
                    </a:solidFill>
                  </a:tcPr>
                </a:tc>
                <a:tc>
                  <a:txBody>
                    <a:bodyPr/>
                    <a:lstStyle/>
                    <a:p>
                      <a:pPr algn="ctr"/>
                      <a:r>
                        <a:rPr lang="en-US" dirty="0" smtClean="0"/>
                        <a:t>Hyper-V 2012 R2</a:t>
                      </a:r>
                      <a:endParaRPr lang="en-US" dirty="0"/>
                    </a:p>
                  </a:txBody>
                  <a:tcPr>
                    <a:solidFill>
                      <a:schemeClr val="accent1"/>
                    </a:solidFill>
                  </a:tcPr>
                </a:tc>
                <a:extLst>
                  <a:ext uri="{0D108BD9-81ED-4DB2-BD59-A6C34878D82A}">
                    <a16:rowId xmlns:a16="http://schemas.microsoft.com/office/drawing/2014/main" xmlns="" val="10000"/>
                  </a:ext>
                </a:extLst>
              </a:tr>
              <a:tr h="313050">
                <a:tc>
                  <a:txBody>
                    <a:bodyPr/>
                    <a:lstStyle/>
                    <a:p>
                      <a:pPr algn="ctr"/>
                      <a:r>
                        <a:rPr lang="en-US" dirty="0" err="1" smtClean="0"/>
                        <a:t>vCPUs</a:t>
                      </a:r>
                      <a:r>
                        <a:rPr lang="en-US" dirty="0" smtClean="0"/>
                        <a:t> per core</a:t>
                      </a:r>
                      <a:r>
                        <a:rPr lang="en-US" baseline="0" dirty="0" smtClean="0"/>
                        <a:t> or socket, CPU hot plug</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vCPUs</a:t>
                      </a:r>
                      <a:r>
                        <a:rPr lang="en-US" dirty="0" smtClean="0"/>
                        <a:t> per socket only, no</a:t>
                      </a:r>
                      <a:r>
                        <a:rPr lang="en-US" baseline="0" dirty="0" smtClean="0"/>
                        <a:t> CPU hot plug</a:t>
                      </a:r>
                      <a:endParaRPr lang="en-US" dirty="0"/>
                    </a:p>
                  </a:txBody>
                  <a:tcPr/>
                </a:tc>
                <a:extLst>
                  <a:ext uri="{0D108BD9-81ED-4DB2-BD59-A6C34878D82A}">
                    <a16:rowId xmlns:a16="http://schemas.microsoft.com/office/drawing/2014/main" xmlns="" val="10001"/>
                  </a:ext>
                </a:extLst>
              </a:tr>
              <a:tr h="377190">
                <a:tc>
                  <a:txBody>
                    <a:bodyPr/>
                    <a:lstStyle/>
                    <a:p>
                      <a:pPr algn="ctr"/>
                      <a:r>
                        <a:rPr lang="en-US" dirty="0" smtClean="0"/>
                        <a:t>CPU scheduler based on Unix</a:t>
                      </a:r>
                      <a:endParaRPr lang="en-US" dirty="0"/>
                    </a:p>
                  </a:txBody>
                  <a:tcPr/>
                </a:tc>
                <a:tc>
                  <a:txBody>
                    <a:bodyPr/>
                    <a:lstStyle/>
                    <a:p>
                      <a:pPr algn="ctr"/>
                      <a:r>
                        <a:rPr lang="en-US" dirty="0" smtClean="0"/>
                        <a:t>CPU scheduling based on traditional</a:t>
                      </a:r>
                      <a:r>
                        <a:rPr lang="en-US" baseline="0" dirty="0" smtClean="0"/>
                        <a:t> Windows threading</a:t>
                      </a:r>
                      <a:endParaRPr lang="en-US" dirty="0"/>
                    </a:p>
                  </a:txBody>
                  <a:tcPr/>
                </a:tc>
                <a:extLst>
                  <a:ext uri="{0D108BD9-81ED-4DB2-BD59-A6C34878D82A}">
                    <a16:rowId xmlns:a16="http://schemas.microsoft.com/office/drawing/2014/main" xmlns="" val="10002"/>
                  </a:ext>
                </a:extLst>
              </a:tr>
              <a:tr h="547838">
                <a:tc>
                  <a:txBody>
                    <a:bodyPr/>
                    <a:lstStyle/>
                    <a:p>
                      <a:pPr algn="ctr"/>
                      <a:r>
                        <a:rPr lang="en-US" dirty="0" smtClean="0"/>
                        <a:t>NUMA</a:t>
                      </a:r>
                      <a:r>
                        <a:rPr lang="en-US" baseline="0" dirty="0" smtClean="0"/>
                        <a:t> exposed to guest OS at 9 </a:t>
                      </a:r>
                      <a:r>
                        <a:rPr lang="en-US" baseline="0" dirty="0" err="1" smtClean="0"/>
                        <a:t>vCPU</a:t>
                      </a:r>
                      <a:r>
                        <a:rPr lang="en-US" baseline="0" dirty="0" smtClean="0"/>
                        <a:t> or higher by default or manually</a:t>
                      </a:r>
                      <a:endParaRPr lang="en-US" dirty="0"/>
                    </a:p>
                  </a:txBody>
                  <a:tcPr/>
                </a:tc>
                <a:tc>
                  <a:txBody>
                    <a:bodyPr/>
                    <a:lstStyle/>
                    <a:p>
                      <a:pPr algn="ctr"/>
                      <a:r>
                        <a:rPr lang="en-US" dirty="0" smtClean="0"/>
                        <a:t>NUMA exposed by default, NUMA spanning disabled per</a:t>
                      </a:r>
                      <a:r>
                        <a:rPr lang="en-US" baseline="0" dirty="0" smtClean="0"/>
                        <a:t> host</a:t>
                      </a:r>
                      <a:endParaRPr lang="en-US" dirty="0"/>
                    </a:p>
                  </a:txBody>
                  <a:tcPr/>
                </a:tc>
                <a:extLst>
                  <a:ext uri="{0D108BD9-81ED-4DB2-BD59-A6C34878D82A}">
                    <a16:rowId xmlns:a16="http://schemas.microsoft.com/office/drawing/2014/main" xmlns="" val="10003"/>
                  </a:ext>
                </a:extLst>
              </a:tr>
              <a:tr h="5478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vNUMA</a:t>
                      </a:r>
                      <a:r>
                        <a:rPr lang="en-US" dirty="0" smtClean="0"/>
                        <a:t> disabled if </a:t>
                      </a:r>
                      <a:r>
                        <a:rPr lang="en-US" dirty="0" err="1" smtClean="0"/>
                        <a:t>vCPU</a:t>
                      </a:r>
                      <a:r>
                        <a:rPr lang="en-US" dirty="0" smtClean="0"/>
                        <a:t> hot plug enabled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Dynamic memory disables</a:t>
                      </a:r>
                      <a:r>
                        <a:rPr lang="en-US" baseline="0" dirty="0" smtClean="0"/>
                        <a:t> </a:t>
                      </a:r>
                      <a:r>
                        <a:rPr lang="en-US" baseline="0" dirty="0" err="1" smtClean="0"/>
                        <a:t>vNUMA</a:t>
                      </a:r>
                      <a:r>
                        <a:rPr lang="en-US" baseline="0" dirty="0" smtClean="0"/>
                        <a:t>, static RAM recommended for large RAM VMs</a:t>
                      </a:r>
                      <a:endParaRPr lang="en-US" dirty="0" smtClean="0"/>
                    </a:p>
                  </a:txBody>
                  <a:tcPr/>
                </a:tc>
                <a:extLst>
                  <a:ext uri="{0D108BD9-81ED-4DB2-BD59-A6C34878D82A}">
                    <a16:rowId xmlns:a16="http://schemas.microsoft.com/office/drawing/2014/main" xmlns="" val="10004"/>
                  </a:ext>
                </a:extLst>
              </a:tr>
              <a:tr h="326094">
                <a:tc>
                  <a:txBody>
                    <a:bodyPr/>
                    <a:lstStyle/>
                    <a:p>
                      <a:pPr algn="ctr"/>
                      <a:r>
                        <a:rPr lang="en-US" dirty="0" smtClean="0"/>
                        <a:t>No</a:t>
                      </a:r>
                      <a:r>
                        <a:rPr lang="en-US" baseline="0" dirty="0" smtClean="0"/>
                        <a:t> AD required to cluster</a:t>
                      </a:r>
                      <a:endParaRPr lang="en-US" dirty="0"/>
                    </a:p>
                  </a:txBody>
                  <a:tcPr/>
                </a:tc>
                <a:tc>
                  <a:txBody>
                    <a:bodyPr/>
                    <a:lstStyle/>
                    <a:p>
                      <a:pPr algn="ctr"/>
                      <a:r>
                        <a:rPr lang="en-US" dirty="0" smtClean="0"/>
                        <a:t>AD required to cluster</a:t>
                      </a:r>
                      <a:endParaRPr lang="en-US" dirty="0"/>
                    </a:p>
                  </a:txBody>
                  <a:tcPr/>
                </a:tc>
                <a:extLst>
                  <a:ext uri="{0D108BD9-81ED-4DB2-BD59-A6C34878D82A}">
                    <a16:rowId xmlns:a16="http://schemas.microsoft.com/office/drawing/2014/main" xmlns="" val="10005"/>
                  </a:ext>
                </a:extLst>
              </a:tr>
              <a:tr h="339403">
                <a:tc>
                  <a:txBody>
                    <a:bodyPr/>
                    <a:lstStyle/>
                    <a:p>
                      <a:pPr algn="ctr"/>
                      <a:r>
                        <a:rPr lang="en-US" dirty="0" smtClean="0"/>
                        <a:t>VMotion requires a checkmark*</a:t>
                      </a:r>
                      <a:endParaRPr lang="en-US" dirty="0"/>
                    </a:p>
                  </a:txBody>
                  <a:tcPr/>
                </a:tc>
                <a:tc>
                  <a:txBody>
                    <a:bodyPr/>
                    <a:lstStyle/>
                    <a:p>
                      <a:pPr algn="ctr"/>
                      <a:r>
                        <a:rPr lang="en-US" dirty="0" smtClean="0"/>
                        <a:t>Constrained delegation for Kerberos Live Migration</a:t>
                      </a:r>
                      <a:endParaRPr lang="en-US" dirty="0"/>
                    </a:p>
                  </a:txBody>
                  <a:tcPr/>
                </a:tc>
                <a:extLst>
                  <a:ext uri="{0D108BD9-81ED-4DB2-BD59-A6C34878D82A}">
                    <a16:rowId xmlns:a16="http://schemas.microsoft.com/office/drawing/2014/main" xmlns="" val="10006"/>
                  </a:ext>
                </a:extLst>
              </a:tr>
              <a:tr h="313050">
                <a:tc>
                  <a:txBody>
                    <a:bodyPr/>
                    <a:lstStyle/>
                    <a:p>
                      <a:pPr algn="ctr"/>
                      <a:r>
                        <a:rPr lang="en-US" dirty="0" smtClean="0"/>
                        <a:t>VMotion traffic cannot be encrypted</a:t>
                      </a:r>
                      <a:endParaRPr lang="en-US" dirty="0"/>
                    </a:p>
                  </a:txBody>
                  <a:tcPr/>
                </a:tc>
                <a:tc>
                  <a:txBody>
                    <a:bodyPr/>
                    <a:lstStyle/>
                    <a:p>
                      <a:pPr algn="ctr"/>
                      <a:r>
                        <a:rPr lang="en-US" dirty="0" smtClean="0"/>
                        <a:t>Live</a:t>
                      </a:r>
                      <a:r>
                        <a:rPr lang="en-US" baseline="0" dirty="0" smtClean="0"/>
                        <a:t> Migration can be encrypted with </a:t>
                      </a:r>
                      <a:r>
                        <a:rPr lang="en-US" baseline="0" dirty="0" err="1" smtClean="0"/>
                        <a:t>IPSec</a:t>
                      </a:r>
                      <a:endParaRPr lang="en-US" dirty="0"/>
                    </a:p>
                  </a:txBody>
                  <a:tcPr/>
                </a:tc>
                <a:extLst>
                  <a:ext uri="{0D108BD9-81ED-4DB2-BD59-A6C34878D82A}">
                    <a16:rowId xmlns:a16="http://schemas.microsoft.com/office/drawing/2014/main" xmlns="" val="10007"/>
                  </a:ext>
                </a:extLst>
              </a:tr>
              <a:tr h="3130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Can’t VMotion when using SR-IOV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Live Migration supported when using SR-IOV</a:t>
                      </a:r>
                    </a:p>
                  </a:txBody>
                  <a:tcPr/>
                </a:tc>
                <a:extLst>
                  <a:ext uri="{0D108BD9-81ED-4DB2-BD59-A6C34878D82A}">
                    <a16:rowId xmlns:a16="http://schemas.microsoft.com/office/drawing/2014/main" xmlns="" val="10008"/>
                  </a:ext>
                </a:extLst>
              </a:tr>
              <a:tr h="3130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Only</a:t>
                      </a:r>
                      <a:r>
                        <a:rPr lang="en-US" baseline="0" dirty="0" smtClean="0"/>
                        <a:t> option to speed up VMotion is multiple NICs</a:t>
                      </a:r>
                      <a:endParaRPr lang="en-US" dirty="0" smtClean="0"/>
                    </a:p>
                  </a:txBody>
                  <a:tcPr/>
                </a:tc>
                <a:tc>
                  <a:txBody>
                    <a:bodyPr/>
                    <a:lstStyle/>
                    <a:p>
                      <a:pPr algn="ctr"/>
                      <a:r>
                        <a:rPr lang="en-US" dirty="0" smtClean="0"/>
                        <a:t>Multi-NIC Live Migration with SMB3 or</a:t>
                      </a:r>
                      <a:r>
                        <a:rPr lang="en-US" baseline="0" dirty="0" smtClean="0"/>
                        <a:t> Compression</a:t>
                      </a:r>
                      <a:endParaRPr lang="en-US" dirty="0"/>
                    </a:p>
                  </a:txBody>
                  <a:tcPr/>
                </a:tc>
                <a:extLst>
                  <a:ext uri="{0D108BD9-81ED-4DB2-BD59-A6C34878D82A}">
                    <a16:rowId xmlns:a16="http://schemas.microsoft.com/office/drawing/2014/main" xmlns="" val="10009"/>
                  </a:ext>
                </a:extLst>
              </a:tr>
              <a:tr h="313050">
                <a:tc>
                  <a:txBody>
                    <a:bodyPr/>
                    <a:lstStyle/>
                    <a:p>
                      <a:pPr algn="ctr"/>
                      <a:r>
                        <a:rPr lang="en-US" dirty="0" err="1" smtClean="0"/>
                        <a:t>vCenter</a:t>
                      </a:r>
                      <a:r>
                        <a:rPr lang="en-US" dirty="0" smtClean="0"/>
                        <a:t> does not certify MSCS, supports SQL clustering now</a:t>
                      </a:r>
                      <a:endParaRPr lang="en-US" dirty="0"/>
                    </a:p>
                  </a:txBody>
                  <a:tcPr/>
                </a:tc>
                <a:tc>
                  <a:txBody>
                    <a:bodyPr/>
                    <a:lstStyle/>
                    <a:p>
                      <a:pPr algn="ctr"/>
                      <a:r>
                        <a:rPr lang="en-US" dirty="0" smtClean="0"/>
                        <a:t>SCVMM,</a:t>
                      </a:r>
                      <a:r>
                        <a:rPr lang="en-US" baseline="0" dirty="0" smtClean="0"/>
                        <a:t> DB, and Library shares can be clustered</a:t>
                      </a:r>
                      <a:endParaRPr lang="en-US" dirty="0"/>
                    </a:p>
                  </a:txBody>
                  <a:tcPr/>
                </a:tc>
                <a:extLst>
                  <a:ext uri="{0D108BD9-81ED-4DB2-BD59-A6C34878D82A}">
                    <a16:rowId xmlns:a16="http://schemas.microsoft.com/office/drawing/2014/main" xmlns="" val="10010"/>
                  </a:ext>
                </a:extLst>
              </a:tr>
              <a:tr h="317888">
                <a:tc>
                  <a:txBody>
                    <a:bodyPr/>
                    <a:lstStyle/>
                    <a:p>
                      <a:pPr algn="ctr"/>
                      <a:r>
                        <a:rPr lang="en-US" dirty="0" smtClean="0"/>
                        <a:t>Limited virtual graphics options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RemoteFX</a:t>
                      </a:r>
                      <a:r>
                        <a:rPr lang="en-US" baseline="0" dirty="0" smtClean="0"/>
                        <a:t> Graphical processing in VM</a:t>
                      </a:r>
                      <a:endParaRPr lang="en-US" dirty="0" smtClean="0"/>
                    </a:p>
                  </a:txBody>
                  <a:tcPr/>
                </a:tc>
              </a:tr>
              <a:tr h="317888">
                <a:tc>
                  <a:txBody>
                    <a:bodyPr/>
                    <a:lstStyle/>
                    <a:p>
                      <a:pPr algn="ctr"/>
                      <a:r>
                        <a:rPr lang="en-US" dirty="0" smtClean="0"/>
                        <a:t>SRM</a:t>
                      </a:r>
                      <a:endParaRPr lang="en-US" dirty="0"/>
                    </a:p>
                  </a:txBody>
                  <a:tcPr/>
                </a:tc>
                <a:tc>
                  <a:txBody>
                    <a:bodyPr/>
                    <a:lstStyle/>
                    <a:p>
                      <a:pPr algn="ctr"/>
                      <a:r>
                        <a:rPr lang="en-US" dirty="0" smtClean="0"/>
                        <a:t>Azure SRM</a:t>
                      </a:r>
                      <a:endParaRPr lang="en-US" dirty="0"/>
                    </a:p>
                  </a:txBody>
                  <a:tcPr/>
                </a:tc>
                <a:extLst>
                  <a:ext uri="{0D108BD9-81ED-4DB2-BD59-A6C34878D82A}">
                    <a16:rowId xmlns:a16="http://schemas.microsoft.com/office/drawing/2014/main" xmlns="" val="10011"/>
                  </a:ext>
                </a:extLst>
              </a:tr>
              <a:tr h="313050">
                <a:tc>
                  <a:txBody>
                    <a:bodyPr/>
                    <a:lstStyle/>
                    <a:p>
                      <a:pPr algn="ctr"/>
                      <a:r>
                        <a:rPr lang="en-US" dirty="0" smtClean="0"/>
                        <a:t>Fault Tolerance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 Fault Tolerance equivalent feature</a:t>
                      </a:r>
                      <a:endParaRPr lang="en-US" dirty="0"/>
                    </a:p>
                  </a:txBody>
                  <a:tcPr/>
                </a:tc>
                <a:extLst>
                  <a:ext uri="{0D108BD9-81ED-4DB2-BD59-A6C34878D82A}">
                    <a16:rowId xmlns:a16="http://schemas.microsoft.com/office/drawing/2014/main" xmlns="" val="10012"/>
                  </a:ext>
                </a:extLst>
              </a:tr>
              <a:tr h="313050">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323868421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0" y="6262688"/>
            <a:ext cx="4114800" cy="365125"/>
          </a:xfrm>
          <a:prstGeom prst="rect">
            <a:avLst/>
          </a:prstGeom>
        </p:spPr>
        <p:txBody>
          <a:bodyPr/>
          <a:lstStyle/>
          <a:p>
            <a:r>
              <a:rPr lang="en-US" smtClean="0"/>
              <a:t>MMS Minnesota 2014</a:t>
            </a:r>
            <a:endParaRPr lang="en-US"/>
          </a:p>
        </p:txBody>
      </p:sp>
      <p:graphicFrame>
        <p:nvGraphicFramePr>
          <p:cNvPr id="5" name="Content Placeholder 3"/>
          <p:cNvGraphicFramePr>
            <a:graphicFrameLocks/>
          </p:cNvGraphicFramePr>
          <p:nvPr>
            <p:extLst/>
          </p:nvPr>
        </p:nvGraphicFramePr>
        <p:xfrm>
          <a:off x="246491" y="286905"/>
          <a:ext cx="11672515" cy="6531839"/>
        </p:xfrm>
        <a:graphic>
          <a:graphicData uri="http://schemas.openxmlformats.org/drawingml/2006/table">
            <a:tbl>
              <a:tblPr firstRow="1" bandRow="1">
                <a:tableStyleId>{5C22544A-7EE6-4342-B048-85BDC9FD1C3A}</a:tableStyleId>
              </a:tblPr>
              <a:tblGrid>
                <a:gridCol w="5848185">
                  <a:extLst>
                    <a:ext uri="{9D8B030D-6E8A-4147-A177-3AD203B41FA5}">
                      <a16:colId xmlns:a16="http://schemas.microsoft.com/office/drawing/2014/main" xmlns="" val="20000"/>
                    </a:ext>
                  </a:extLst>
                </a:gridCol>
                <a:gridCol w="5824330">
                  <a:extLst>
                    <a:ext uri="{9D8B030D-6E8A-4147-A177-3AD203B41FA5}">
                      <a16:colId xmlns:a16="http://schemas.microsoft.com/office/drawing/2014/main" xmlns="" val="20001"/>
                    </a:ext>
                  </a:extLst>
                </a:gridCol>
              </a:tblGrid>
              <a:tr h="370421">
                <a:tc gridSpan="2">
                  <a:txBody>
                    <a:bodyPr/>
                    <a:lstStyle/>
                    <a:p>
                      <a:pPr algn="ctr"/>
                      <a:r>
                        <a:rPr lang="en-US" dirty="0" smtClean="0"/>
                        <a:t>Memory</a:t>
                      </a:r>
                      <a:r>
                        <a:rPr lang="en-US" baseline="0" dirty="0" smtClean="0"/>
                        <a:t> and Networking</a:t>
                      </a:r>
                      <a:endParaRPr lang="en-US" dirty="0"/>
                    </a:p>
                  </a:txBody>
                  <a:tcPr/>
                </a:tc>
                <a:tc hMerge="1">
                  <a:txBody>
                    <a:bodyPr/>
                    <a:lstStyle/>
                    <a:p>
                      <a:pPr algn="ctr"/>
                      <a:endParaRPr lang="en-US" dirty="0"/>
                    </a:p>
                  </a:txBody>
                  <a:tcPr/>
                </a:tc>
              </a:tr>
              <a:tr h="370421">
                <a:tc>
                  <a:txBody>
                    <a:bodyPr/>
                    <a:lstStyle/>
                    <a:p>
                      <a:pPr algn="ctr"/>
                      <a:r>
                        <a:rPr lang="en-US" dirty="0" smtClean="0"/>
                        <a:t>vSphere</a:t>
                      </a:r>
                      <a:r>
                        <a:rPr lang="en-US" baseline="0" dirty="0" smtClean="0"/>
                        <a:t> 5.5</a:t>
                      </a:r>
                      <a:endParaRPr lang="en-US" dirty="0"/>
                    </a:p>
                  </a:txBody>
                  <a:tcPr>
                    <a:solidFill>
                      <a:schemeClr val="accent1"/>
                    </a:solidFill>
                  </a:tcPr>
                </a:tc>
                <a:tc>
                  <a:txBody>
                    <a:bodyPr/>
                    <a:lstStyle/>
                    <a:p>
                      <a:pPr algn="ctr"/>
                      <a:r>
                        <a:rPr lang="en-US" dirty="0" smtClean="0"/>
                        <a:t>Hyper-V 2012 R2</a:t>
                      </a:r>
                      <a:endParaRPr lang="en-US" dirty="0"/>
                    </a:p>
                  </a:txBody>
                  <a:tcPr>
                    <a:solidFill>
                      <a:schemeClr val="accent1"/>
                    </a:solidFill>
                  </a:tcPr>
                </a:tc>
                <a:extLst>
                  <a:ext uri="{0D108BD9-81ED-4DB2-BD59-A6C34878D82A}">
                    <a16:rowId xmlns:a16="http://schemas.microsoft.com/office/drawing/2014/main" xmlns="" val="10000"/>
                  </a:ext>
                </a:extLst>
              </a:tr>
              <a:tr h="368089">
                <a:tc>
                  <a:txBody>
                    <a:bodyPr/>
                    <a:lstStyle/>
                    <a:p>
                      <a:pPr algn="ctr"/>
                      <a:r>
                        <a:rPr lang="en-US" dirty="0" smtClean="0"/>
                        <a:t>Memory over commitment</a:t>
                      </a:r>
                      <a:endParaRPr lang="en-US" dirty="0"/>
                    </a:p>
                  </a:txBody>
                  <a:tcPr/>
                </a:tc>
                <a:tc>
                  <a:txBody>
                    <a:bodyPr/>
                    <a:lstStyle/>
                    <a:p>
                      <a:pPr algn="ctr"/>
                      <a:r>
                        <a:rPr lang="en-US" dirty="0" smtClean="0"/>
                        <a:t>No memory over commitment</a:t>
                      </a:r>
                      <a:endParaRPr lang="en-US" dirty="0"/>
                    </a:p>
                  </a:txBody>
                  <a:tcPr/>
                </a:tc>
                <a:extLst>
                  <a:ext uri="{0D108BD9-81ED-4DB2-BD59-A6C34878D82A}">
                    <a16:rowId xmlns:a16="http://schemas.microsoft.com/office/drawing/2014/main" xmlns="" val="10001"/>
                  </a:ext>
                </a:extLst>
              </a:tr>
              <a:tr h="368089">
                <a:tc>
                  <a:txBody>
                    <a:bodyPr/>
                    <a:lstStyle/>
                    <a:p>
                      <a:pPr algn="ctr"/>
                      <a:r>
                        <a:rPr lang="en-US" dirty="0" smtClean="0"/>
                        <a:t>TPS*, Ballooning, Compression</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Dynamic memory</a:t>
                      </a:r>
                      <a:endParaRPr lang="en-US" dirty="0"/>
                    </a:p>
                  </a:txBody>
                  <a:tcPr/>
                </a:tc>
                <a:extLst>
                  <a:ext uri="{0D108BD9-81ED-4DB2-BD59-A6C34878D82A}">
                    <a16:rowId xmlns:a16="http://schemas.microsoft.com/office/drawing/2014/main" xmlns="" val="10002"/>
                  </a:ext>
                </a:extLst>
              </a:tr>
              <a:tr h="368089">
                <a:tc>
                  <a:txBody>
                    <a:bodyPr/>
                    <a:lstStyle/>
                    <a:p>
                      <a:pPr algn="ctr"/>
                      <a:r>
                        <a:rPr lang="en-US" dirty="0" smtClean="0"/>
                        <a:t>VMs can swap to host SSD</a:t>
                      </a:r>
                      <a:endParaRPr lang="en-US" dirty="0"/>
                    </a:p>
                  </a:txBody>
                  <a:tcPr/>
                </a:tc>
                <a:tc>
                  <a:txBody>
                    <a:bodyPr/>
                    <a:lstStyle/>
                    <a:p>
                      <a:pPr algn="ctr"/>
                      <a:r>
                        <a:rPr lang="en-US" dirty="0" smtClean="0"/>
                        <a:t>VMs can swap to shared SSD only</a:t>
                      </a:r>
                      <a:endParaRPr lang="en-US" dirty="0"/>
                    </a:p>
                  </a:txBody>
                  <a:tcPr/>
                </a:tc>
                <a:extLst>
                  <a:ext uri="{0D108BD9-81ED-4DB2-BD59-A6C34878D82A}">
                    <a16:rowId xmlns:a16="http://schemas.microsoft.com/office/drawing/2014/main" xmlns="" val="10003"/>
                  </a:ext>
                </a:extLst>
              </a:tr>
              <a:tr h="3680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Memory allocated upfront, contention faster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Dynamic</a:t>
                      </a:r>
                      <a:r>
                        <a:rPr lang="en-US" baseline="0" dirty="0" smtClean="0"/>
                        <a:t> memory and growing .bin file</a:t>
                      </a:r>
                      <a:endParaRPr lang="en-US" dirty="0" smtClean="0"/>
                    </a:p>
                  </a:txBody>
                  <a:tcPr/>
                </a:tc>
                <a:extLst>
                  <a:ext uri="{0D108BD9-81ED-4DB2-BD59-A6C34878D82A}">
                    <a16:rowId xmlns:a16="http://schemas.microsoft.com/office/drawing/2014/main" xmlns="" val="10004"/>
                  </a:ext>
                </a:extLst>
              </a:tr>
              <a:tr h="352154">
                <a:tc>
                  <a:txBody>
                    <a:bodyPr/>
                    <a:lstStyle/>
                    <a:p>
                      <a:pPr algn="ctr"/>
                      <a:r>
                        <a:rPr lang="en-US" dirty="0" smtClean="0"/>
                        <a:t>No network HA</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Protected networking</a:t>
                      </a:r>
                    </a:p>
                  </a:txBody>
                  <a:tcPr/>
                </a:tc>
                <a:extLst>
                  <a:ext uri="{0D108BD9-81ED-4DB2-BD59-A6C34878D82A}">
                    <a16:rowId xmlns:a16="http://schemas.microsoft.com/office/drawing/2014/main" xmlns="" val="10005"/>
                  </a:ext>
                </a:extLst>
              </a:tr>
              <a:tr h="368089">
                <a:tc>
                  <a:txBody>
                    <a:bodyPr/>
                    <a:lstStyle/>
                    <a:p>
                      <a:pPr algn="ctr"/>
                      <a:r>
                        <a:rPr lang="en-US" dirty="0" smtClean="0"/>
                        <a:t>Port groups easily assign VLANs to VMs</a:t>
                      </a:r>
                      <a:endParaRPr lang="en-US" dirty="0"/>
                    </a:p>
                  </a:txBody>
                  <a:tcPr/>
                </a:tc>
                <a:tc>
                  <a:txBody>
                    <a:bodyPr/>
                    <a:lstStyle/>
                    <a:p>
                      <a:pPr algn="ctr"/>
                      <a:r>
                        <a:rPr lang="en-US" dirty="0" smtClean="0"/>
                        <a:t>VLANs assigned per VM manually</a:t>
                      </a:r>
                      <a:r>
                        <a:rPr lang="en-US" baseline="0" dirty="0" smtClean="0"/>
                        <a:t> without SCVMM</a:t>
                      </a:r>
                      <a:endParaRPr lang="en-US" dirty="0"/>
                    </a:p>
                  </a:txBody>
                  <a:tcPr/>
                </a:tc>
                <a:extLst>
                  <a:ext uri="{0D108BD9-81ED-4DB2-BD59-A6C34878D82A}">
                    <a16:rowId xmlns:a16="http://schemas.microsoft.com/office/drawing/2014/main" xmlns="" val="10006"/>
                  </a:ext>
                </a:extLst>
              </a:tr>
              <a:tr h="368089">
                <a:tc>
                  <a:txBody>
                    <a:bodyPr/>
                    <a:lstStyle/>
                    <a:p>
                      <a:pPr algn="ctr"/>
                      <a:r>
                        <a:rPr lang="en-US" dirty="0" smtClean="0"/>
                        <a:t>Port groups</a:t>
                      </a:r>
                      <a:r>
                        <a:rPr lang="en-US" baseline="0" dirty="0" smtClean="0"/>
                        <a:t> and </a:t>
                      </a:r>
                      <a:r>
                        <a:rPr lang="en-US" baseline="0" dirty="0" err="1" smtClean="0"/>
                        <a:t>vSwitch</a:t>
                      </a:r>
                      <a:r>
                        <a:rPr lang="en-US" baseline="0" dirty="0" smtClean="0"/>
                        <a:t> design simple</a:t>
                      </a:r>
                      <a:endParaRPr lang="en-US" dirty="0"/>
                    </a:p>
                  </a:txBody>
                  <a:tcPr/>
                </a:tc>
                <a:tc>
                  <a:txBody>
                    <a:bodyPr/>
                    <a:lstStyle/>
                    <a:p>
                      <a:pPr algn="ctr"/>
                      <a:r>
                        <a:rPr lang="en-US" dirty="0" smtClean="0"/>
                        <a:t>Logical networks, VM networks</a:t>
                      </a:r>
                      <a:r>
                        <a:rPr lang="en-US" baseline="0" dirty="0" smtClean="0"/>
                        <a:t> in SCVMM more complex</a:t>
                      </a:r>
                      <a:endParaRPr lang="en-US" dirty="0"/>
                    </a:p>
                  </a:txBody>
                  <a:tcPr/>
                </a:tc>
                <a:extLst>
                  <a:ext uri="{0D108BD9-81ED-4DB2-BD59-A6C34878D82A}">
                    <a16:rowId xmlns:a16="http://schemas.microsoft.com/office/drawing/2014/main" xmlns="" val="10007"/>
                  </a:ext>
                </a:extLst>
              </a:tr>
              <a:tr h="3680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vSwitch</a:t>
                      </a:r>
                      <a:r>
                        <a:rPr lang="en-US" dirty="0" smtClean="0"/>
                        <a:t>/</a:t>
                      </a:r>
                      <a:r>
                        <a:rPr lang="en-US" dirty="0" err="1" smtClean="0"/>
                        <a:t>vDS</a:t>
                      </a:r>
                      <a:r>
                        <a:rPr lang="en-US" baseline="0" dirty="0" smtClean="0"/>
                        <a:t> advanced features (LBT, CDP, LLDP, </a:t>
                      </a:r>
                      <a:r>
                        <a:rPr lang="en-US" baseline="0" dirty="0" err="1" smtClean="0"/>
                        <a:t>Netflow</a:t>
                      </a:r>
                      <a:r>
                        <a:rPr lang="en-US" baseline="0" dirty="0" smtClean="0"/>
                        <a:t>, Network IO Control)</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vSwitch</a:t>
                      </a:r>
                      <a:r>
                        <a:rPr lang="en-US" baseline="0" dirty="0" smtClean="0"/>
                        <a:t> advanced features (DHCP guard, Router Advertisement Guard, </a:t>
                      </a:r>
                      <a:r>
                        <a:rPr lang="en-US" baseline="0" dirty="0" err="1" smtClean="0"/>
                        <a:t>IPSec</a:t>
                      </a:r>
                      <a:r>
                        <a:rPr lang="en-US" baseline="0" dirty="0" smtClean="0"/>
                        <a:t> offload, network virtualization)</a:t>
                      </a:r>
                      <a:endParaRPr lang="en-US" dirty="0" smtClean="0"/>
                    </a:p>
                  </a:txBody>
                  <a:tcPr/>
                </a:tc>
                <a:extLst>
                  <a:ext uri="{0D108BD9-81ED-4DB2-BD59-A6C34878D82A}">
                    <a16:rowId xmlns:a16="http://schemas.microsoft.com/office/drawing/2014/main" xmlns="" val="10008"/>
                  </a:ext>
                </a:extLst>
              </a:tr>
              <a:tr h="3680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NetQueue</a:t>
                      </a:r>
                      <a:r>
                        <a:rPr lang="en-US" baseline="0" dirty="0" smtClean="0"/>
                        <a:t> </a:t>
                      </a:r>
                      <a:endParaRPr lang="en-US" dirty="0" smtClean="0"/>
                    </a:p>
                  </a:txBody>
                  <a:tcPr/>
                </a:tc>
                <a:tc>
                  <a:txBody>
                    <a:bodyPr/>
                    <a:lstStyle/>
                    <a:p>
                      <a:pPr algn="ctr"/>
                      <a:r>
                        <a:rPr lang="en-US" baseline="0" dirty="0" smtClean="0"/>
                        <a:t>DVMQ, </a:t>
                      </a:r>
                      <a:r>
                        <a:rPr lang="en-US" baseline="0" dirty="0" err="1" smtClean="0"/>
                        <a:t>vRSS</a:t>
                      </a:r>
                      <a:r>
                        <a:rPr lang="en-US" baseline="0" dirty="0" smtClean="0"/>
                        <a:t>, RDMA for Live Migration</a:t>
                      </a:r>
                      <a:endParaRPr lang="en-US" dirty="0"/>
                    </a:p>
                  </a:txBody>
                  <a:tcPr/>
                </a:tc>
              </a:tr>
              <a:tr h="3680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Closed virtual switch (Nexus 1000v, IBM 5000v</a:t>
                      </a:r>
                      <a:r>
                        <a:rPr lang="en-US" baseline="0" dirty="0" smtClean="0"/>
                        <a:t>)</a:t>
                      </a:r>
                      <a:endParaRPr lang="en-US" dirty="0" smtClean="0"/>
                    </a:p>
                  </a:txBody>
                  <a:tcPr/>
                </a:tc>
                <a:tc>
                  <a:txBody>
                    <a:bodyPr/>
                    <a:lstStyle/>
                    <a:p>
                      <a:pPr algn="ctr"/>
                      <a:r>
                        <a:rPr lang="en-US" dirty="0" smtClean="0"/>
                        <a:t>Open extensible</a:t>
                      </a:r>
                      <a:r>
                        <a:rPr lang="en-US" baseline="0" dirty="0" smtClean="0"/>
                        <a:t> virtual switch (3</a:t>
                      </a:r>
                      <a:r>
                        <a:rPr lang="en-US" baseline="30000" dirty="0" smtClean="0"/>
                        <a:t>rd</a:t>
                      </a:r>
                      <a:r>
                        <a:rPr lang="en-US" baseline="0" dirty="0" smtClean="0"/>
                        <a:t> party extensions)</a:t>
                      </a:r>
                      <a:endParaRPr lang="en-US" dirty="0"/>
                    </a:p>
                  </a:txBody>
                  <a:tcPr/>
                </a:tc>
                <a:extLst>
                  <a:ext uri="{0D108BD9-81ED-4DB2-BD59-A6C34878D82A}">
                    <a16:rowId xmlns:a16="http://schemas.microsoft.com/office/drawing/2014/main" xmlns="" val="10009"/>
                  </a:ext>
                </a:extLst>
              </a:tr>
              <a:tr h="3680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algn="ctr"/>
                      <a:endParaRPr lang="en-US" dirty="0"/>
                    </a:p>
                  </a:txBody>
                  <a:tcPr/>
                </a:tc>
              </a:tr>
              <a:tr h="36808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10"/>
                  </a:ext>
                </a:extLst>
              </a:tr>
              <a:tr h="368089">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xmlns="" val="10014"/>
                  </a:ext>
                </a:extLst>
              </a:tr>
              <a:tr h="368089">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xmlns="" val="10015"/>
                  </a:ext>
                </a:extLst>
              </a:tr>
              <a:tr h="368089">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1240570662"/>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0" y="6262688"/>
            <a:ext cx="4114800" cy="365125"/>
          </a:xfrm>
          <a:prstGeom prst="rect">
            <a:avLst/>
          </a:prstGeom>
        </p:spPr>
        <p:txBody>
          <a:bodyPr/>
          <a:lstStyle/>
          <a:p>
            <a:r>
              <a:rPr lang="en-US" smtClean="0"/>
              <a:t>MMS Minnesota 2014</a:t>
            </a:r>
            <a:endParaRPr lang="en-US"/>
          </a:p>
        </p:txBody>
      </p:sp>
      <p:graphicFrame>
        <p:nvGraphicFramePr>
          <p:cNvPr id="4" name="Content Placeholder 3"/>
          <p:cNvGraphicFramePr>
            <a:graphicFrameLocks/>
          </p:cNvGraphicFramePr>
          <p:nvPr>
            <p:extLst/>
          </p:nvPr>
        </p:nvGraphicFramePr>
        <p:xfrm>
          <a:off x="246491" y="294861"/>
          <a:ext cx="11664564" cy="6492240"/>
        </p:xfrm>
        <a:graphic>
          <a:graphicData uri="http://schemas.openxmlformats.org/drawingml/2006/table">
            <a:tbl>
              <a:tblPr firstRow="1" bandRow="1">
                <a:tableStyleId>{5C22544A-7EE6-4342-B048-85BDC9FD1C3A}</a:tableStyleId>
              </a:tblPr>
              <a:tblGrid>
                <a:gridCol w="5848185">
                  <a:extLst>
                    <a:ext uri="{9D8B030D-6E8A-4147-A177-3AD203B41FA5}">
                      <a16:colId xmlns:a16="http://schemas.microsoft.com/office/drawing/2014/main" xmlns="" val="20000"/>
                    </a:ext>
                  </a:extLst>
                </a:gridCol>
                <a:gridCol w="5816379">
                  <a:extLst>
                    <a:ext uri="{9D8B030D-6E8A-4147-A177-3AD203B41FA5}">
                      <a16:colId xmlns:a16="http://schemas.microsoft.com/office/drawing/2014/main" xmlns="" val="20001"/>
                    </a:ext>
                  </a:extLst>
                </a:gridCol>
              </a:tblGrid>
              <a:tr h="339196">
                <a:tc gridSpan="2">
                  <a:txBody>
                    <a:bodyPr/>
                    <a:lstStyle/>
                    <a:p>
                      <a:pPr algn="ctr"/>
                      <a:r>
                        <a:rPr lang="en-US" dirty="0" smtClean="0"/>
                        <a:t>Storage</a:t>
                      </a:r>
                      <a:endParaRPr lang="en-US" dirty="0"/>
                    </a:p>
                  </a:txBody>
                  <a:tcPr/>
                </a:tc>
                <a:tc hMerge="1">
                  <a:txBody>
                    <a:bodyPr/>
                    <a:lstStyle/>
                    <a:p>
                      <a:pPr algn="ctr"/>
                      <a:endParaRPr lang="en-US" dirty="0"/>
                    </a:p>
                  </a:txBody>
                  <a:tcPr/>
                </a:tc>
              </a:tr>
              <a:tr h="339196">
                <a:tc>
                  <a:txBody>
                    <a:bodyPr/>
                    <a:lstStyle/>
                    <a:p>
                      <a:pPr algn="ctr"/>
                      <a:r>
                        <a:rPr lang="en-US" dirty="0" smtClean="0"/>
                        <a:t>vSphere</a:t>
                      </a:r>
                      <a:r>
                        <a:rPr lang="en-US" baseline="0" dirty="0" smtClean="0"/>
                        <a:t> 5.5</a:t>
                      </a:r>
                      <a:endParaRPr lang="en-US" dirty="0"/>
                    </a:p>
                  </a:txBody>
                  <a:tcPr>
                    <a:solidFill>
                      <a:schemeClr val="accent1"/>
                    </a:solidFill>
                  </a:tcPr>
                </a:tc>
                <a:tc>
                  <a:txBody>
                    <a:bodyPr/>
                    <a:lstStyle/>
                    <a:p>
                      <a:pPr algn="ctr"/>
                      <a:r>
                        <a:rPr lang="en-US" dirty="0" smtClean="0"/>
                        <a:t>Hyper-V 2012 R2</a:t>
                      </a:r>
                      <a:endParaRPr lang="en-US" dirty="0"/>
                    </a:p>
                  </a:txBody>
                  <a:tcPr>
                    <a:solidFill>
                      <a:schemeClr val="accent1"/>
                    </a:solidFill>
                  </a:tcPr>
                </a:tc>
                <a:extLst>
                  <a:ext uri="{0D108BD9-81ED-4DB2-BD59-A6C34878D82A}">
                    <a16:rowId xmlns:a16="http://schemas.microsoft.com/office/drawing/2014/main" xmlns="" val="10000"/>
                  </a:ext>
                </a:extLst>
              </a:tr>
              <a:tr h="337061">
                <a:tc>
                  <a:txBody>
                    <a:bodyPr/>
                    <a:lstStyle/>
                    <a:p>
                      <a:pPr algn="ctr"/>
                      <a:r>
                        <a:rPr lang="en-US" dirty="0" smtClean="0"/>
                        <a:t>Deletes</a:t>
                      </a:r>
                      <a:r>
                        <a:rPr lang="en-US" baseline="0" dirty="0" smtClean="0"/>
                        <a:t> VM folder after </a:t>
                      </a:r>
                      <a:r>
                        <a:rPr lang="en-US" baseline="0" dirty="0" err="1" smtClean="0"/>
                        <a:t>SVMotion</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Leaves old folder after Storage</a:t>
                      </a:r>
                      <a:r>
                        <a:rPr lang="en-US" baseline="0" dirty="0" smtClean="0"/>
                        <a:t> Migration</a:t>
                      </a:r>
                      <a:endParaRPr lang="en-US" dirty="0"/>
                    </a:p>
                  </a:txBody>
                  <a:tcPr/>
                </a:tc>
                <a:extLst>
                  <a:ext uri="{0D108BD9-81ED-4DB2-BD59-A6C34878D82A}">
                    <a16:rowId xmlns:a16="http://schemas.microsoft.com/office/drawing/2014/main" xmlns="" val="10001"/>
                  </a:ext>
                </a:extLst>
              </a:tr>
              <a:tr h="337061">
                <a:tc>
                  <a:txBody>
                    <a:bodyPr/>
                    <a:lstStyle/>
                    <a:p>
                      <a:pPr algn="ctr"/>
                      <a:r>
                        <a:rPr lang="en-US" dirty="0" smtClean="0"/>
                        <a:t>SCSI</a:t>
                      </a:r>
                      <a:r>
                        <a:rPr lang="en-US" baseline="0" dirty="0" smtClean="0"/>
                        <a:t> Controllers can be hot added</a:t>
                      </a:r>
                      <a:endParaRPr lang="en-US" dirty="0"/>
                    </a:p>
                  </a:txBody>
                  <a:tcPr/>
                </a:tc>
                <a:tc>
                  <a:txBody>
                    <a:bodyPr/>
                    <a:lstStyle/>
                    <a:p>
                      <a:pPr algn="ctr"/>
                      <a:r>
                        <a:rPr lang="en-US" dirty="0" smtClean="0"/>
                        <a:t>SCSI Controllers cannot be hot added</a:t>
                      </a:r>
                      <a:endParaRPr lang="en-US" dirty="0"/>
                    </a:p>
                  </a:txBody>
                  <a:tcPr/>
                </a:tc>
                <a:extLst>
                  <a:ext uri="{0D108BD9-81ED-4DB2-BD59-A6C34878D82A}">
                    <a16:rowId xmlns:a16="http://schemas.microsoft.com/office/drawing/2014/main" xmlns="" val="10002"/>
                  </a:ext>
                </a:extLst>
              </a:tr>
              <a:tr h="361158">
                <a:tc>
                  <a:txBody>
                    <a:bodyPr/>
                    <a:lstStyle/>
                    <a:p>
                      <a:pPr algn="ctr"/>
                      <a:r>
                        <a:rPr lang="en-US" dirty="0" smtClean="0"/>
                        <a:t>Thin</a:t>
                      </a:r>
                      <a:r>
                        <a:rPr lang="en-US" baseline="0" dirty="0" smtClean="0"/>
                        <a:t> disks</a:t>
                      </a:r>
                      <a:endParaRPr lang="en-US" dirty="0"/>
                    </a:p>
                  </a:txBody>
                  <a:tcPr/>
                </a:tc>
                <a:tc>
                  <a:txBody>
                    <a:bodyPr/>
                    <a:lstStyle/>
                    <a:p>
                      <a:pPr algn="ctr"/>
                      <a:r>
                        <a:rPr lang="en-US" dirty="0" smtClean="0"/>
                        <a:t>Thin</a:t>
                      </a:r>
                      <a:r>
                        <a:rPr lang="en-US" baseline="0" dirty="0" smtClean="0"/>
                        <a:t> disks and differencing disks</a:t>
                      </a:r>
                      <a:endParaRPr lang="en-US" dirty="0"/>
                    </a:p>
                  </a:txBody>
                  <a:tcPr/>
                </a:tc>
              </a:tr>
              <a:tr h="589856">
                <a:tc>
                  <a:txBody>
                    <a:bodyPr/>
                    <a:lstStyle/>
                    <a:p>
                      <a:pPr algn="ctr"/>
                      <a:r>
                        <a:rPr lang="en-US" dirty="0" smtClean="0"/>
                        <a:t>Thin disks can be compacted or converted through</a:t>
                      </a:r>
                      <a:r>
                        <a:rPr lang="en-US" baseline="0" dirty="0" smtClean="0"/>
                        <a:t> CLI or live </a:t>
                      </a:r>
                      <a:r>
                        <a:rPr lang="en-US" baseline="0" dirty="0" err="1" smtClean="0"/>
                        <a:t>SVMotion</a:t>
                      </a:r>
                      <a:r>
                        <a:rPr lang="en-US" baseline="0" dirty="0" smtClean="0"/>
                        <a:t> </a:t>
                      </a:r>
                      <a:endParaRPr lang="en-US" dirty="0"/>
                    </a:p>
                  </a:txBody>
                  <a:tcPr/>
                </a:tc>
                <a:tc>
                  <a:txBody>
                    <a:bodyPr/>
                    <a:lstStyle/>
                    <a:p>
                      <a:pPr algn="ctr"/>
                      <a:r>
                        <a:rPr lang="en-US" dirty="0" smtClean="0"/>
                        <a:t>Thin disks can be compacted or converted through GUI or </a:t>
                      </a:r>
                      <a:r>
                        <a:rPr lang="en-US" dirty="0" err="1" smtClean="0"/>
                        <a:t>Powershell</a:t>
                      </a:r>
                      <a:r>
                        <a:rPr lang="en-US" dirty="0" smtClean="0"/>
                        <a:t> offline</a:t>
                      </a:r>
                      <a:endParaRPr lang="en-US" dirty="0"/>
                    </a:p>
                  </a:txBody>
                  <a:tcPr/>
                </a:tc>
                <a:extLst>
                  <a:ext uri="{0D108BD9-81ED-4DB2-BD59-A6C34878D82A}">
                    <a16:rowId xmlns:a16="http://schemas.microsoft.com/office/drawing/2014/main" xmlns="" val="10003"/>
                  </a:ext>
                </a:extLst>
              </a:tr>
              <a:tr h="3452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vSAN</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 MS</a:t>
                      </a:r>
                      <a:r>
                        <a:rPr lang="en-US" baseline="0" dirty="0" smtClean="0"/>
                        <a:t> </a:t>
                      </a:r>
                      <a:r>
                        <a:rPr lang="en-US" baseline="0" dirty="0" err="1" smtClean="0"/>
                        <a:t>hyperconverged</a:t>
                      </a:r>
                      <a:r>
                        <a:rPr lang="en-US" baseline="0" dirty="0" smtClean="0"/>
                        <a:t> option</a:t>
                      </a:r>
                      <a:endParaRPr lang="en-US" dirty="0" smtClean="0"/>
                    </a:p>
                  </a:txBody>
                  <a:tcPr/>
                </a:tc>
                <a:extLst>
                  <a:ext uri="{0D108BD9-81ED-4DB2-BD59-A6C34878D82A}">
                    <a16:rowId xmlns:a16="http://schemas.microsoft.com/office/drawing/2014/main" xmlns="" val="10004"/>
                  </a:ext>
                </a:extLst>
              </a:tr>
              <a:tr h="351105">
                <a:tc>
                  <a:txBody>
                    <a:bodyPr/>
                    <a:lstStyle/>
                    <a:p>
                      <a:pPr algn="ctr"/>
                      <a:r>
                        <a:rPr lang="en-US" dirty="0" smtClean="0"/>
                        <a:t>NFS3 only</a:t>
                      </a:r>
                      <a:endParaRPr lang="en-US" dirty="0"/>
                    </a:p>
                  </a:txBody>
                  <a:tcPr/>
                </a:tc>
                <a:tc>
                  <a:txBody>
                    <a:bodyPr/>
                    <a:lstStyle/>
                    <a:p>
                      <a:pPr algn="ctr"/>
                      <a:r>
                        <a:rPr lang="en-US" dirty="0" smtClean="0"/>
                        <a:t>SMB3!!!</a:t>
                      </a:r>
                      <a:r>
                        <a:rPr lang="en-US" baseline="0" dirty="0" smtClean="0"/>
                        <a:t>  Multichannel, constraints, SMB direct</a:t>
                      </a:r>
                      <a:endParaRPr lang="en-US" dirty="0"/>
                    </a:p>
                  </a:txBody>
                  <a:tcPr/>
                </a:tc>
                <a:extLst>
                  <a:ext uri="{0D108BD9-81ED-4DB2-BD59-A6C34878D82A}">
                    <a16:rowId xmlns:a16="http://schemas.microsoft.com/office/drawing/2014/main" xmlns="" val="10005"/>
                  </a:ext>
                </a:extLst>
              </a:tr>
              <a:tr h="305462">
                <a:tc>
                  <a:txBody>
                    <a:bodyPr/>
                    <a:lstStyle/>
                    <a:p>
                      <a:pPr algn="ctr"/>
                      <a:r>
                        <a:rPr lang="en-US" dirty="0" err="1" smtClean="0"/>
                        <a:t>vFRC</a:t>
                      </a:r>
                      <a:endParaRPr lang="en-US" dirty="0"/>
                    </a:p>
                  </a:txBody>
                  <a:tcPr/>
                </a:tc>
                <a:tc>
                  <a:txBody>
                    <a:bodyPr/>
                    <a:lstStyle/>
                    <a:p>
                      <a:pPr algn="ctr"/>
                      <a:r>
                        <a:rPr lang="en-US" dirty="0" smtClean="0"/>
                        <a:t>No native host level SSD caching</a:t>
                      </a:r>
                      <a:endParaRPr lang="en-US" dirty="0"/>
                    </a:p>
                  </a:txBody>
                  <a:tcPr/>
                </a:tc>
                <a:extLst>
                  <a:ext uri="{0D108BD9-81ED-4DB2-BD59-A6C34878D82A}">
                    <a16:rowId xmlns:a16="http://schemas.microsoft.com/office/drawing/2014/main" xmlns="" val="10006"/>
                  </a:ext>
                </a:extLst>
              </a:tr>
              <a:tr h="337061">
                <a:tc>
                  <a:txBody>
                    <a:bodyPr/>
                    <a:lstStyle/>
                    <a:p>
                      <a:pPr algn="ctr"/>
                      <a:r>
                        <a:rPr lang="en-US" dirty="0" smtClean="0"/>
                        <a:t>Hardware RAID card required for </a:t>
                      </a:r>
                      <a:r>
                        <a:rPr lang="en-US" dirty="0" err="1" smtClean="0"/>
                        <a:t>ESXi</a:t>
                      </a:r>
                      <a:r>
                        <a:rPr lang="en-US" dirty="0" smtClean="0"/>
                        <a:t> RAID 1</a:t>
                      </a:r>
                      <a:endParaRPr lang="en-US" dirty="0"/>
                    </a:p>
                  </a:txBody>
                  <a:tcPr/>
                </a:tc>
                <a:tc>
                  <a:txBody>
                    <a:bodyPr/>
                    <a:lstStyle/>
                    <a:p>
                      <a:pPr algn="ctr"/>
                      <a:r>
                        <a:rPr lang="en-US" dirty="0" smtClean="0"/>
                        <a:t>Windows OS has built in RAID 1</a:t>
                      </a:r>
                      <a:endParaRPr lang="en-US" dirty="0"/>
                    </a:p>
                  </a:txBody>
                  <a:tcPr/>
                </a:tc>
                <a:extLst>
                  <a:ext uri="{0D108BD9-81ED-4DB2-BD59-A6C34878D82A}">
                    <a16:rowId xmlns:a16="http://schemas.microsoft.com/office/drawing/2014/main" xmlns="" val="10007"/>
                  </a:ext>
                </a:extLst>
              </a:tr>
              <a:tr h="3370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Storage DRS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 Storage DRS</a:t>
                      </a:r>
                    </a:p>
                  </a:txBody>
                  <a:tcPr/>
                </a:tc>
                <a:extLst>
                  <a:ext uri="{0D108BD9-81ED-4DB2-BD59-A6C34878D82A}">
                    <a16:rowId xmlns:a16="http://schemas.microsoft.com/office/drawing/2014/main" xmlns="" val="10008"/>
                  </a:ext>
                </a:extLst>
              </a:tr>
              <a:tr h="3370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 native encryption</a:t>
                      </a:r>
                    </a:p>
                  </a:txBody>
                  <a:tcPr/>
                </a:tc>
                <a:tc>
                  <a:txBody>
                    <a:bodyPr/>
                    <a:lstStyle/>
                    <a:p>
                      <a:pPr algn="ctr"/>
                      <a:r>
                        <a:rPr lang="en-US" dirty="0" smtClean="0"/>
                        <a:t>Cluster Shared Volumes can be encrypted</a:t>
                      </a:r>
                      <a:endParaRPr lang="en-US" dirty="0"/>
                    </a:p>
                  </a:txBody>
                  <a:tcPr/>
                </a:tc>
                <a:extLst>
                  <a:ext uri="{0D108BD9-81ED-4DB2-BD59-A6C34878D82A}">
                    <a16:rowId xmlns:a16="http://schemas.microsoft.com/office/drawing/2014/main" xmlns="" val="10009"/>
                  </a:ext>
                </a:extLst>
              </a:tr>
              <a:tr h="337061">
                <a:tc>
                  <a:txBody>
                    <a:bodyPr/>
                    <a:lstStyle/>
                    <a:p>
                      <a:pPr algn="ctr"/>
                      <a:r>
                        <a:rPr lang="en-US" dirty="0" smtClean="0"/>
                        <a:t>No native memory caching on storage (VMware View only)</a:t>
                      </a:r>
                      <a:endParaRPr lang="en-US" dirty="0"/>
                    </a:p>
                  </a:txBody>
                  <a:tcPr/>
                </a:tc>
                <a:tc>
                  <a:txBody>
                    <a:bodyPr/>
                    <a:lstStyle/>
                    <a:p>
                      <a:pPr algn="ctr"/>
                      <a:r>
                        <a:rPr lang="en-US" dirty="0" smtClean="0"/>
                        <a:t>CSV Block Cache</a:t>
                      </a:r>
                      <a:endParaRPr lang="en-US" dirty="0"/>
                    </a:p>
                  </a:txBody>
                  <a:tcPr/>
                </a:tc>
                <a:extLst>
                  <a:ext uri="{0D108BD9-81ED-4DB2-BD59-A6C34878D82A}">
                    <a16:rowId xmlns:a16="http://schemas.microsoft.com/office/drawing/2014/main" xmlns="" val="10010"/>
                  </a:ext>
                </a:extLst>
              </a:tr>
              <a:tr h="342270">
                <a:tc>
                  <a:txBody>
                    <a:bodyPr/>
                    <a:lstStyle/>
                    <a:p>
                      <a:pPr algn="ctr"/>
                      <a:r>
                        <a:rPr lang="en-US" dirty="0" smtClean="0"/>
                        <a:t>No Trim support for SSDs</a:t>
                      </a:r>
                      <a:endParaRPr lang="en-US" dirty="0"/>
                    </a:p>
                  </a:txBody>
                  <a:tcPr/>
                </a:tc>
                <a:tc>
                  <a:txBody>
                    <a:bodyPr/>
                    <a:lstStyle/>
                    <a:p>
                      <a:pPr algn="ctr"/>
                      <a:r>
                        <a:rPr lang="en-US" dirty="0" smtClean="0"/>
                        <a:t>Trim support for SSDs</a:t>
                      </a:r>
                      <a:endParaRPr lang="en-US" dirty="0"/>
                    </a:p>
                  </a:txBody>
                  <a:tcPr/>
                </a:tc>
                <a:extLst>
                  <a:ext uri="{0D108BD9-81ED-4DB2-BD59-A6C34878D82A}">
                    <a16:rowId xmlns:a16="http://schemas.microsoft.com/office/drawing/2014/main" xmlns="" val="10011"/>
                  </a:ext>
                </a:extLst>
              </a:tr>
              <a:tr h="337061">
                <a:tc>
                  <a:txBody>
                    <a:bodyPr/>
                    <a:lstStyle/>
                    <a:p>
                      <a:pPr algn="ctr"/>
                      <a:r>
                        <a:rPr lang="en-US" dirty="0" smtClean="0"/>
                        <a:t>CBT allows</a:t>
                      </a:r>
                      <a:r>
                        <a:rPr lang="en-US" baseline="0" dirty="0" smtClean="0"/>
                        <a:t> easier 3</a:t>
                      </a:r>
                      <a:r>
                        <a:rPr lang="en-US" baseline="30000" dirty="0" smtClean="0"/>
                        <a:t>rd</a:t>
                      </a:r>
                      <a:r>
                        <a:rPr lang="en-US" baseline="0" dirty="0" smtClean="0"/>
                        <a:t> party backups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No CBT mechanism, 3</a:t>
                      </a:r>
                      <a:r>
                        <a:rPr lang="en-US" baseline="30000" dirty="0" smtClean="0"/>
                        <a:t>rd</a:t>
                      </a:r>
                      <a:r>
                        <a:rPr lang="en-US" baseline="0" dirty="0" smtClean="0"/>
                        <a:t> party backups rely on file sys filters</a:t>
                      </a:r>
                      <a:endParaRPr lang="en-US" dirty="0"/>
                    </a:p>
                  </a:txBody>
                  <a:tcPr/>
                </a:tc>
                <a:extLst>
                  <a:ext uri="{0D108BD9-81ED-4DB2-BD59-A6C34878D82A}">
                    <a16:rowId xmlns:a16="http://schemas.microsoft.com/office/drawing/2014/main" xmlns="" val="10012"/>
                  </a:ext>
                </a:extLst>
              </a:tr>
              <a:tr h="337061">
                <a:tc>
                  <a:txBody>
                    <a:bodyPr/>
                    <a:lstStyle/>
                    <a:p>
                      <a:pPr algn="ctr"/>
                      <a:r>
                        <a:rPr lang="en-US" dirty="0" smtClean="0"/>
                        <a:t>VMDK is proprietary</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VHD/VHDX is open, can be mounted</a:t>
                      </a:r>
                      <a:r>
                        <a:rPr lang="en-US" baseline="0" dirty="0" smtClean="0"/>
                        <a:t> on any recent MS OS</a:t>
                      </a:r>
                      <a:endParaRPr lang="en-US" dirty="0"/>
                    </a:p>
                  </a:txBody>
                  <a:tcPr/>
                </a:tc>
                <a:extLst>
                  <a:ext uri="{0D108BD9-81ED-4DB2-BD59-A6C34878D82A}">
                    <a16:rowId xmlns:a16="http://schemas.microsoft.com/office/drawing/2014/main" xmlns="" val="10013"/>
                  </a:ext>
                </a:extLst>
              </a:tr>
              <a:tr h="337061">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r>
            </a:tbl>
          </a:graphicData>
        </a:graphic>
      </p:graphicFrame>
    </p:spTree>
    <p:extLst>
      <p:ext uri="{BB962C8B-B14F-4D97-AF65-F5344CB8AC3E}">
        <p14:creationId xmlns:p14="http://schemas.microsoft.com/office/powerpoint/2010/main" val="311555132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0" y="6262688"/>
            <a:ext cx="4114800" cy="365125"/>
          </a:xfrm>
          <a:prstGeom prst="rect">
            <a:avLst/>
          </a:prstGeom>
        </p:spPr>
        <p:txBody>
          <a:bodyPr/>
          <a:lstStyle/>
          <a:p>
            <a:r>
              <a:rPr lang="en-US" smtClean="0"/>
              <a:t>MMS Minnesota 2014</a:t>
            </a:r>
            <a:endParaRPr lang="en-US"/>
          </a:p>
        </p:txBody>
      </p:sp>
      <p:graphicFrame>
        <p:nvGraphicFramePr>
          <p:cNvPr id="5" name="Content Placeholder 3"/>
          <p:cNvGraphicFramePr>
            <a:graphicFrameLocks/>
          </p:cNvGraphicFramePr>
          <p:nvPr>
            <p:extLst/>
          </p:nvPr>
        </p:nvGraphicFramePr>
        <p:xfrm>
          <a:off x="262391" y="175266"/>
          <a:ext cx="11725292" cy="6646954"/>
        </p:xfrm>
        <a:graphic>
          <a:graphicData uri="http://schemas.openxmlformats.org/drawingml/2006/table">
            <a:tbl>
              <a:tblPr firstRow="1" bandRow="1">
                <a:tableStyleId>{5C22544A-7EE6-4342-B048-85BDC9FD1C3A}</a:tableStyleId>
              </a:tblPr>
              <a:tblGrid>
                <a:gridCol w="5862646">
                  <a:extLst>
                    <a:ext uri="{9D8B030D-6E8A-4147-A177-3AD203B41FA5}">
                      <a16:colId xmlns:a16="http://schemas.microsoft.com/office/drawing/2014/main" xmlns="" val="20000"/>
                    </a:ext>
                  </a:extLst>
                </a:gridCol>
                <a:gridCol w="5862646">
                  <a:extLst>
                    <a:ext uri="{9D8B030D-6E8A-4147-A177-3AD203B41FA5}">
                      <a16:colId xmlns:a16="http://schemas.microsoft.com/office/drawing/2014/main" xmlns="" val="20001"/>
                    </a:ext>
                  </a:extLst>
                </a:gridCol>
              </a:tblGrid>
              <a:tr h="369483">
                <a:tc gridSpan="2">
                  <a:txBody>
                    <a:bodyPr/>
                    <a:lstStyle/>
                    <a:p>
                      <a:pPr algn="ctr"/>
                      <a:r>
                        <a:rPr lang="en-US" dirty="0" smtClean="0"/>
                        <a:t>Management</a:t>
                      </a:r>
                      <a:endParaRPr lang="en-US" dirty="0"/>
                    </a:p>
                  </a:txBody>
                  <a:tcPr/>
                </a:tc>
                <a:tc hMerge="1">
                  <a:txBody>
                    <a:bodyPr/>
                    <a:lstStyle/>
                    <a:p>
                      <a:pPr algn="ctr"/>
                      <a:endParaRPr lang="en-US" dirty="0"/>
                    </a:p>
                  </a:txBody>
                  <a:tcPr/>
                </a:tc>
              </a:tr>
              <a:tr h="369483">
                <a:tc>
                  <a:txBody>
                    <a:bodyPr/>
                    <a:lstStyle/>
                    <a:p>
                      <a:pPr algn="ctr"/>
                      <a:r>
                        <a:rPr lang="en-US" dirty="0" smtClean="0"/>
                        <a:t>vSphere</a:t>
                      </a:r>
                      <a:r>
                        <a:rPr lang="en-US" baseline="0" dirty="0" smtClean="0"/>
                        <a:t> 5.5</a:t>
                      </a:r>
                      <a:endParaRPr lang="en-US" dirty="0"/>
                    </a:p>
                  </a:txBody>
                  <a:tcPr>
                    <a:solidFill>
                      <a:schemeClr val="accent1"/>
                    </a:solidFill>
                  </a:tcPr>
                </a:tc>
                <a:tc>
                  <a:txBody>
                    <a:bodyPr/>
                    <a:lstStyle/>
                    <a:p>
                      <a:pPr algn="ctr"/>
                      <a:r>
                        <a:rPr lang="en-US" dirty="0" smtClean="0"/>
                        <a:t>Hyper-V 2012 R2</a:t>
                      </a:r>
                      <a:endParaRPr lang="en-US" dirty="0"/>
                    </a:p>
                  </a:txBody>
                  <a:tcPr>
                    <a:solidFill>
                      <a:schemeClr val="accent1"/>
                    </a:solidFill>
                  </a:tcPr>
                </a:tc>
                <a:extLst>
                  <a:ext uri="{0D108BD9-81ED-4DB2-BD59-A6C34878D82A}">
                    <a16:rowId xmlns:a16="http://schemas.microsoft.com/office/drawing/2014/main" xmlns="" val="10000"/>
                  </a:ext>
                </a:extLst>
              </a:tr>
              <a:tr h="367157">
                <a:tc>
                  <a:txBody>
                    <a:bodyPr/>
                    <a:lstStyle/>
                    <a:p>
                      <a:pPr algn="ctr"/>
                      <a:r>
                        <a:rPr lang="en-US" dirty="0" smtClean="0"/>
                        <a:t>vCenter legacy client, Web</a:t>
                      </a:r>
                      <a:r>
                        <a:rPr lang="en-US" baseline="0" dirty="0" smtClean="0"/>
                        <a:t> client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VMM</a:t>
                      </a:r>
                      <a:r>
                        <a:rPr lang="en-US" baseline="0" dirty="0" smtClean="0"/>
                        <a:t>, Failover cluster </a:t>
                      </a:r>
                      <a:r>
                        <a:rPr lang="en-US" baseline="0" dirty="0" err="1" smtClean="0"/>
                        <a:t>Mgr</a:t>
                      </a:r>
                      <a:r>
                        <a:rPr lang="en-US" baseline="0" dirty="0" smtClean="0"/>
                        <a:t>, Hyper-V </a:t>
                      </a:r>
                      <a:r>
                        <a:rPr lang="en-US" baseline="0" dirty="0" err="1" smtClean="0"/>
                        <a:t>Mgr</a:t>
                      </a:r>
                      <a:endParaRPr lang="en-US" dirty="0"/>
                    </a:p>
                  </a:txBody>
                  <a:tcPr/>
                </a:tc>
                <a:extLst>
                  <a:ext uri="{0D108BD9-81ED-4DB2-BD59-A6C34878D82A}">
                    <a16:rowId xmlns:a16="http://schemas.microsoft.com/office/drawing/2014/main" xmlns="" val="10001"/>
                  </a:ext>
                </a:extLst>
              </a:tr>
              <a:tr h="367157">
                <a:tc>
                  <a:txBody>
                    <a:bodyPr/>
                    <a:lstStyle/>
                    <a:p>
                      <a:pPr algn="ctr"/>
                      <a:r>
                        <a:rPr lang="en-US" dirty="0" smtClean="0"/>
                        <a:t>Smaller</a:t>
                      </a:r>
                      <a:r>
                        <a:rPr lang="en-US" baseline="0" dirty="0" smtClean="0"/>
                        <a:t> </a:t>
                      </a:r>
                      <a:r>
                        <a:rPr lang="en-US" dirty="0" smtClean="0"/>
                        <a:t>attack surface</a:t>
                      </a:r>
                      <a:endParaRPr lang="en-US" dirty="0"/>
                    </a:p>
                  </a:txBody>
                  <a:tcPr/>
                </a:tc>
                <a:tc>
                  <a:txBody>
                    <a:bodyPr/>
                    <a:lstStyle/>
                    <a:p>
                      <a:pPr algn="ctr"/>
                      <a:r>
                        <a:rPr lang="en-US" dirty="0" smtClean="0"/>
                        <a:t>VMM</a:t>
                      </a:r>
                      <a:r>
                        <a:rPr lang="en-US" baseline="0" dirty="0" smtClean="0"/>
                        <a:t> does not equal </a:t>
                      </a:r>
                      <a:r>
                        <a:rPr lang="en-US" baseline="0" dirty="0" err="1" smtClean="0"/>
                        <a:t>vCenter</a:t>
                      </a:r>
                      <a:endParaRPr lang="en-US" dirty="0"/>
                    </a:p>
                  </a:txBody>
                  <a:tcPr/>
                </a:tc>
                <a:extLst>
                  <a:ext uri="{0D108BD9-81ED-4DB2-BD59-A6C34878D82A}">
                    <a16:rowId xmlns:a16="http://schemas.microsoft.com/office/drawing/2014/main" xmlns="" val="10002"/>
                  </a:ext>
                </a:extLst>
              </a:tr>
              <a:tr h="367157">
                <a:tc>
                  <a:txBody>
                    <a:bodyPr/>
                    <a:lstStyle/>
                    <a:p>
                      <a:pPr algn="ctr"/>
                      <a:r>
                        <a:rPr lang="en-US" dirty="0" smtClean="0"/>
                        <a:t>Familiar, easy to set up and go</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Does not support some BSD</a:t>
                      </a:r>
                      <a:r>
                        <a:rPr lang="en-US" baseline="0" dirty="0" smtClean="0"/>
                        <a:t> and Unix </a:t>
                      </a:r>
                      <a:r>
                        <a:rPr lang="en-US" baseline="0" dirty="0" err="1" smtClean="0"/>
                        <a:t>OSes</a:t>
                      </a:r>
                      <a:endParaRPr lang="en-US" dirty="0" smtClean="0"/>
                    </a:p>
                  </a:txBody>
                  <a:tcPr/>
                </a:tc>
                <a:extLst>
                  <a:ext uri="{0D108BD9-81ED-4DB2-BD59-A6C34878D82A}">
                    <a16:rowId xmlns:a16="http://schemas.microsoft.com/office/drawing/2014/main" xmlns="" val="10003"/>
                  </a:ext>
                </a:extLst>
              </a:tr>
              <a:tr h="367157">
                <a:tc>
                  <a:txBody>
                    <a:bodyPr/>
                    <a:lstStyle/>
                    <a:p>
                      <a:pPr algn="ctr"/>
                      <a:r>
                        <a:rPr lang="en-US" dirty="0" smtClean="0"/>
                        <a:t>Hot Add/Remove VM</a:t>
                      </a:r>
                      <a:r>
                        <a:rPr lang="en-US" baseline="0" dirty="0" smtClean="0"/>
                        <a:t> hardware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Hot</a:t>
                      </a:r>
                      <a:r>
                        <a:rPr lang="en-US" baseline="0" dirty="0" smtClean="0"/>
                        <a:t> Add/Rem with Gen 2 only (Win8/2012+ VM)</a:t>
                      </a:r>
                      <a:endParaRPr lang="en-US" dirty="0"/>
                    </a:p>
                  </a:txBody>
                  <a:tcPr/>
                </a:tc>
                <a:extLst>
                  <a:ext uri="{0D108BD9-81ED-4DB2-BD59-A6C34878D82A}">
                    <a16:rowId xmlns:a16="http://schemas.microsoft.com/office/drawing/2014/main" xmlns="" val="10004"/>
                  </a:ext>
                </a:extLst>
              </a:tr>
              <a:tr h="382455">
                <a:tc>
                  <a:txBody>
                    <a:bodyPr/>
                    <a:lstStyle/>
                    <a:p>
                      <a:pPr algn="ctr"/>
                      <a:r>
                        <a:rPr lang="en-US" dirty="0" smtClean="0"/>
                        <a:t>Hot add</a:t>
                      </a:r>
                      <a:r>
                        <a:rPr lang="en-US" baseline="0" dirty="0" smtClean="0"/>
                        <a:t> </a:t>
                      </a:r>
                      <a:r>
                        <a:rPr lang="en-US" baseline="0" dirty="0" err="1" smtClean="0"/>
                        <a:t>vNICs</a:t>
                      </a:r>
                      <a:r>
                        <a:rPr lang="en-US" baseline="0" dirty="0" smtClean="0"/>
                        <a:t>, memory, CPU, and SCSI controllers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Can’t Hot add </a:t>
                      </a:r>
                      <a:r>
                        <a:rPr lang="en-US" dirty="0" err="1" smtClean="0"/>
                        <a:t>vNICs</a:t>
                      </a:r>
                      <a:r>
                        <a:rPr lang="en-US" dirty="0" smtClean="0"/>
                        <a:t>,</a:t>
                      </a:r>
                      <a:r>
                        <a:rPr lang="en-US" baseline="0" dirty="0" smtClean="0"/>
                        <a:t> SCSI </a:t>
                      </a:r>
                      <a:r>
                        <a:rPr lang="en-US" baseline="0" dirty="0" err="1" smtClean="0"/>
                        <a:t>Cont</a:t>
                      </a:r>
                      <a:r>
                        <a:rPr lang="en-US" baseline="0" dirty="0" smtClean="0"/>
                        <a:t>, or CPU</a:t>
                      </a:r>
                      <a:endParaRPr lang="en-US" dirty="0" smtClean="0"/>
                    </a:p>
                  </a:txBody>
                  <a:tcPr/>
                </a:tc>
              </a:tr>
              <a:tr h="382455">
                <a:tc>
                  <a:txBody>
                    <a:bodyPr/>
                    <a:lstStyle/>
                    <a:p>
                      <a:pPr algn="ctr"/>
                      <a:r>
                        <a:rPr lang="en-US" dirty="0" smtClean="0"/>
                        <a:t>Stateless deployment</a:t>
                      </a:r>
                      <a:r>
                        <a:rPr lang="en-US" baseline="0" dirty="0" smtClean="0"/>
                        <a:t> (Auto Deploy)</a:t>
                      </a:r>
                      <a:endParaRPr lang="en-US" dirty="0"/>
                    </a:p>
                  </a:txBody>
                  <a:tcPr/>
                </a:tc>
                <a:tc>
                  <a:txBody>
                    <a:bodyPr/>
                    <a:lstStyle/>
                    <a:p>
                      <a:pPr algn="ctr"/>
                      <a:r>
                        <a:rPr lang="en-US" dirty="0" smtClean="0"/>
                        <a:t>Deployment through</a:t>
                      </a:r>
                      <a:r>
                        <a:rPr lang="en-US" baseline="0" dirty="0" smtClean="0"/>
                        <a:t> VMM, still requires HDD</a:t>
                      </a:r>
                      <a:endParaRPr lang="en-US" dirty="0"/>
                    </a:p>
                  </a:txBody>
                  <a:tcPr/>
                </a:tc>
                <a:extLst>
                  <a:ext uri="{0D108BD9-81ED-4DB2-BD59-A6C34878D82A}">
                    <a16:rowId xmlns:a16="http://schemas.microsoft.com/office/drawing/2014/main" xmlns="" val="10005"/>
                  </a:ext>
                </a:extLst>
              </a:tr>
              <a:tr h="367157">
                <a:tc>
                  <a:txBody>
                    <a:bodyPr/>
                    <a:lstStyle/>
                    <a:p>
                      <a:pPr algn="ctr"/>
                      <a:r>
                        <a:rPr lang="en-US" dirty="0" smtClean="0"/>
                        <a:t>Smaller</a:t>
                      </a:r>
                      <a:r>
                        <a:rPr lang="en-US" baseline="0" dirty="0" smtClean="0"/>
                        <a:t> </a:t>
                      </a:r>
                      <a:r>
                        <a:rPr lang="en-US" dirty="0" smtClean="0"/>
                        <a:t>attack surface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Standard Windows GUI,</a:t>
                      </a:r>
                      <a:r>
                        <a:rPr lang="en-US" baseline="0" dirty="0" smtClean="0"/>
                        <a:t> Limited GUI, or Core</a:t>
                      </a:r>
                      <a:endParaRPr lang="en-US" dirty="0" smtClean="0"/>
                    </a:p>
                  </a:txBody>
                  <a:tcPr/>
                </a:tc>
                <a:extLst>
                  <a:ext uri="{0D108BD9-81ED-4DB2-BD59-A6C34878D82A}">
                    <a16:rowId xmlns:a16="http://schemas.microsoft.com/office/drawing/2014/main" xmlns="" val="10006"/>
                  </a:ext>
                </a:extLst>
              </a:tr>
              <a:tr h="367157">
                <a:tc>
                  <a:txBody>
                    <a:bodyPr/>
                    <a:lstStyle/>
                    <a:p>
                      <a:pPr algn="ctr"/>
                      <a:r>
                        <a:rPr lang="en-US" dirty="0" smtClean="0"/>
                        <a:t>Familiar, easy to set up and go</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HA, Live/Storage </a:t>
                      </a:r>
                      <a:r>
                        <a:rPr lang="en-US" baseline="0" dirty="0" err="1" smtClean="0"/>
                        <a:t>Migr</a:t>
                      </a:r>
                      <a:r>
                        <a:rPr lang="en-US" baseline="0" dirty="0" smtClean="0"/>
                        <a:t>, </a:t>
                      </a:r>
                      <a:r>
                        <a:rPr lang="en-US" baseline="0" dirty="0" err="1" smtClean="0"/>
                        <a:t>Repl</a:t>
                      </a:r>
                      <a:r>
                        <a:rPr lang="en-US" baseline="0" dirty="0" smtClean="0"/>
                        <a:t> for $0 on Hyper-V core (with AD)</a:t>
                      </a:r>
                      <a:endParaRPr lang="en-US" dirty="0" smtClean="0"/>
                    </a:p>
                  </a:txBody>
                  <a:tcPr/>
                </a:tc>
                <a:extLst>
                  <a:ext uri="{0D108BD9-81ED-4DB2-BD59-A6C34878D82A}">
                    <a16:rowId xmlns:a16="http://schemas.microsoft.com/office/drawing/2014/main" xmlns="" val="10007"/>
                  </a:ext>
                </a:extLst>
              </a:tr>
              <a:tr h="367157">
                <a:tc>
                  <a:txBody>
                    <a:bodyPr/>
                    <a:lstStyle/>
                    <a:p>
                      <a:pPr algn="ctr"/>
                      <a:r>
                        <a:rPr lang="en-US" dirty="0" err="1" smtClean="0"/>
                        <a:t>vApps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Can’t Live Migrate from 2008 R2 to 2012+</a:t>
                      </a:r>
                    </a:p>
                  </a:txBody>
                  <a:tcPr/>
                </a:tc>
                <a:extLst>
                  <a:ext uri="{0D108BD9-81ED-4DB2-BD59-A6C34878D82A}">
                    <a16:rowId xmlns:a16="http://schemas.microsoft.com/office/drawing/2014/main" xmlns="" val="10008"/>
                  </a:ext>
                </a:extLst>
              </a:tr>
              <a:tr h="3671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Rolling cluster</a:t>
                      </a:r>
                      <a:r>
                        <a:rPr lang="en-US" baseline="0" dirty="0" smtClean="0"/>
                        <a:t> upgrades and downgrades</a:t>
                      </a:r>
                      <a:endParaRPr lang="en-US" dirty="0" smtClean="0"/>
                    </a:p>
                  </a:txBody>
                  <a:tcPr/>
                </a:tc>
                <a:tc>
                  <a:txBody>
                    <a:bodyPr/>
                    <a:lstStyle/>
                    <a:p>
                      <a:pPr algn="ctr"/>
                      <a:r>
                        <a:rPr lang="en-US" dirty="0" smtClean="0"/>
                        <a:t>No rolling cluster upgrades</a:t>
                      </a:r>
                      <a:endParaRPr lang="en-US" dirty="0"/>
                    </a:p>
                  </a:txBody>
                  <a:tcPr/>
                </a:tc>
                <a:extLst>
                  <a:ext uri="{0D108BD9-81ED-4DB2-BD59-A6C34878D82A}">
                    <a16:rowId xmlns:a16="http://schemas.microsoft.com/office/drawing/2014/main" xmlns="" val="10009"/>
                  </a:ext>
                </a:extLst>
              </a:tr>
              <a:tr h="3671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Easy</a:t>
                      </a:r>
                      <a:r>
                        <a:rPr lang="en-US" baseline="0" dirty="0" smtClean="0"/>
                        <a:t> performance monitoring in </a:t>
                      </a:r>
                      <a:r>
                        <a:rPr lang="en-US" baseline="0" dirty="0" err="1" smtClean="0"/>
                        <a:t>vCenter</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VMM</a:t>
                      </a:r>
                      <a:r>
                        <a:rPr lang="en-US" baseline="0" dirty="0" smtClean="0"/>
                        <a:t> offers limited performance monitoring</a:t>
                      </a:r>
                      <a:endParaRPr lang="en-US" dirty="0" smtClean="0"/>
                    </a:p>
                  </a:txBody>
                  <a:tcPr/>
                </a:tc>
                <a:extLst>
                  <a:ext uri="{0D108BD9-81ED-4DB2-BD59-A6C34878D82A}">
                    <a16:rowId xmlns:a16="http://schemas.microsoft.com/office/drawing/2014/main" xmlns="" val="10010"/>
                  </a:ext>
                </a:extLst>
              </a:tr>
              <a:tr h="372831">
                <a:tc>
                  <a:txBody>
                    <a:bodyPr/>
                    <a:lstStyle/>
                    <a:p>
                      <a:pPr algn="ctr"/>
                      <a:r>
                        <a:rPr lang="en-US" dirty="0" smtClean="0"/>
                        <a:t>Legacy</a:t>
                      </a:r>
                      <a:r>
                        <a:rPr lang="en-US" baseline="0" dirty="0" smtClean="0"/>
                        <a:t> console connection to VMs only</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Enhanced Session Mode</a:t>
                      </a:r>
                    </a:p>
                  </a:txBody>
                  <a:tcPr/>
                </a:tc>
                <a:extLst>
                  <a:ext uri="{0D108BD9-81ED-4DB2-BD59-A6C34878D82A}">
                    <a16:rowId xmlns:a16="http://schemas.microsoft.com/office/drawing/2014/main" xmlns="" val="10011"/>
                  </a:ext>
                </a:extLst>
              </a:tr>
              <a:tr h="3671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Slew</a:t>
                      </a:r>
                      <a:r>
                        <a:rPr lang="en-US" baseline="0" dirty="0" smtClean="0"/>
                        <a:t> of vendor integration</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Limited vendor integration, but growing</a:t>
                      </a:r>
                    </a:p>
                  </a:txBody>
                  <a:tcPr/>
                </a:tc>
                <a:extLst>
                  <a:ext uri="{0D108BD9-81ED-4DB2-BD59-A6C34878D82A}">
                    <a16:rowId xmlns:a16="http://schemas.microsoft.com/office/drawing/2014/main" xmlns="" val="10012"/>
                  </a:ext>
                </a:extLst>
              </a:tr>
              <a:tr h="367157">
                <a:tc>
                  <a:txBody>
                    <a:bodyPr/>
                    <a:lstStyle/>
                    <a:p>
                      <a:pPr algn="ctr"/>
                      <a:r>
                        <a:rPr lang="en-US" dirty="0" smtClean="0"/>
                        <a:t>Many</a:t>
                      </a:r>
                      <a:r>
                        <a:rPr lang="en-US" baseline="0" dirty="0" smtClean="0"/>
                        <a:t> VMware advanced features rely on </a:t>
                      </a:r>
                      <a:r>
                        <a:rPr lang="en-US" baseline="0" dirty="0" err="1" smtClean="0"/>
                        <a:t>vCenter</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Very</a:t>
                      </a:r>
                      <a:r>
                        <a:rPr lang="en-US" baseline="0" dirty="0" smtClean="0"/>
                        <a:t> few Hyper-V advanced features rely on VMM</a:t>
                      </a:r>
                      <a:endParaRPr lang="en-US" dirty="0"/>
                    </a:p>
                  </a:txBody>
                  <a:tcPr/>
                </a:tc>
                <a:extLst>
                  <a:ext uri="{0D108BD9-81ED-4DB2-BD59-A6C34878D82A}">
                    <a16:rowId xmlns:a16="http://schemas.microsoft.com/office/drawing/2014/main" xmlns="" val="10013"/>
                  </a:ext>
                </a:extLst>
              </a:tr>
              <a:tr h="302149">
                <a:tc>
                  <a:txBody>
                    <a:bodyPr/>
                    <a:lstStyle/>
                    <a:p>
                      <a:pPr algn="ctr"/>
                      <a:r>
                        <a:rPr lang="en-US" dirty="0" smtClean="0"/>
                        <a:t>Web client…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Automatic</a:t>
                      </a:r>
                      <a:r>
                        <a:rPr lang="en-US" baseline="0" dirty="0" smtClean="0"/>
                        <a:t> VM activation</a:t>
                      </a:r>
                      <a:endParaRPr lang="en-US" dirty="0" smtClean="0"/>
                    </a:p>
                  </a:txBody>
                  <a:tcPr/>
                </a:tc>
                <a:extLst>
                  <a:ext uri="{0D108BD9-81ED-4DB2-BD59-A6C34878D82A}">
                    <a16:rowId xmlns:a16="http://schemas.microsoft.com/office/drawing/2014/main" xmlns="" val="10014"/>
                  </a:ext>
                </a:extLst>
              </a:tr>
              <a:tr h="302149">
                <a:tc>
                  <a:txBody>
                    <a:bodyPr/>
                    <a:lstStyle/>
                    <a:p>
                      <a:pPr algn="ctr"/>
                      <a:r>
                        <a:rPr lang="en-US" dirty="0" smtClean="0"/>
                        <a:t>VMware Converter allows</a:t>
                      </a:r>
                      <a:r>
                        <a:rPr lang="en-US" baseline="0" dirty="0" smtClean="0"/>
                        <a:t> easy P2V and V2V</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MVMC</a:t>
                      </a:r>
                      <a:r>
                        <a:rPr lang="en-US" baseline="0" dirty="0" smtClean="0"/>
                        <a:t> and 3</a:t>
                      </a:r>
                      <a:r>
                        <a:rPr lang="en-US" baseline="30000" dirty="0" smtClean="0"/>
                        <a:t>rd</a:t>
                      </a:r>
                      <a:r>
                        <a:rPr lang="en-US" baseline="0" dirty="0" smtClean="0"/>
                        <a:t> party products work, but not great</a:t>
                      </a:r>
                      <a:endParaRPr lang="en-US" dirty="0" smtClean="0"/>
                    </a:p>
                  </a:txBody>
                  <a:tcPr/>
                </a:tc>
              </a:tr>
            </a:tbl>
          </a:graphicData>
        </a:graphic>
      </p:graphicFrame>
    </p:spTree>
    <p:extLst>
      <p:ext uri="{BB962C8B-B14F-4D97-AF65-F5344CB8AC3E}">
        <p14:creationId xmlns:p14="http://schemas.microsoft.com/office/powerpoint/2010/main" val="367779644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27000"/>
            <a:ext cx="10972800" cy="1143000"/>
          </a:xfrm>
        </p:spPr>
        <p:txBody>
          <a:bodyPr>
            <a:normAutofit/>
          </a:bodyPr>
          <a:lstStyle/>
          <a:p>
            <a:pPr algn="l"/>
            <a:r>
              <a:rPr lang="en-US" sz="4267" dirty="0"/>
              <a:t>Hyper-V Architecture</a:t>
            </a:r>
            <a:endParaRPr lang="en-US" sz="4267"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1" y="787401"/>
            <a:ext cx="108839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235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1" y="228600"/>
            <a:ext cx="11149013" cy="1495794"/>
          </a:xfrm>
        </p:spPr>
        <p:txBody>
          <a:bodyPr/>
          <a:lstStyle/>
          <a:p>
            <a:r>
              <a:rPr lang="en-US" dirty="0" smtClean="0"/>
              <a:t>Hyper‑V host scale and scale-up workload support</a:t>
            </a:r>
            <a:endParaRPr lang="en-US" dirty="0"/>
          </a:p>
        </p:txBody>
      </p:sp>
      <p:sp>
        <p:nvSpPr>
          <p:cNvPr id="10" name="Rectangle 9"/>
          <p:cNvSpPr/>
          <p:nvPr/>
        </p:nvSpPr>
        <p:spPr bwMode="auto">
          <a:xfrm>
            <a:off x="10199023" y="694"/>
            <a:ext cx="1510430" cy="757490"/>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137160" rIns="91440" bIns="45718" numCol="1" rtlCol="0" anchor="t" anchorCtr="0" compatLnSpc="1">
            <a:prstTxWarp prst="textNoShape">
              <a:avLst/>
            </a:prstTxWarp>
          </a:bodyPr>
          <a:lstStyle/>
          <a:p>
            <a:pPr algn="r">
              <a:lnSpc>
                <a:spcPct val="90000"/>
              </a:lnSpc>
            </a:pPr>
            <a:r>
              <a:rPr lang="en-US" sz="1200" dirty="0">
                <a:solidFill>
                  <a:srgbClr val="FFFFFF"/>
                </a:solidFill>
              </a:rPr>
              <a:t>SCALE AND PERFORMANCE</a:t>
            </a:r>
            <a:endParaRPr lang="en-US" sz="1200" dirty="0">
              <a:solidFill>
                <a:srgbClr val="FFFFFF"/>
              </a:solidFill>
            </a:endParaRPr>
          </a:p>
        </p:txBody>
      </p:sp>
      <p:graphicFrame>
        <p:nvGraphicFramePr>
          <p:cNvPr id="11" name="Group 84"/>
          <p:cNvGraphicFramePr>
            <a:graphicFrameLocks noGrp="1"/>
          </p:cNvGraphicFramePr>
          <p:nvPr>
            <p:extLst/>
          </p:nvPr>
        </p:nvGraphicFramePr>
        <p:xfrm>
          <a:off x="492505" y="1952644"/>
          <a:ext cx="11216332" cy="4273448"/>
        </p:xfrm>
        <a:graphic>
          <a:graphicData uri="http://schemas.openxmlformats.org/drawingml/2006/table">
            <a:tbl>
              <a:tblPr/>
              <a:tblGrid>
                <a:gridCol w="1986666"/>
                <a:gridCol w="2966854"/>
                <a:gridCol w="2108028"/>
                <a:gridCol w="2397081"/>
                <a:gridCol w="1757703"/>
              </a:tblGrid>
              <a:tr h="32363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1891"/>
                          </a:solidFill>
                          <a:effectLst/>
                          <a:latin typeface="+mj-lt"/>
                          <a:cs typeface="Arial" pitchFamily="34" charset="0"/>
                        </a:rPr>
                        <a:t>System</a:t>
                      </a:r>
                    </a:p>
                  </a:txBody>
                  <a:tcPr marL="121888" marR="121888"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0505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1891"/>
                          </a:solidFill>
                          <a:effectLst/>
                          <a:latin typeface="+mj-lt"/>
                          <a:cs typeface="Arial" pitchFamily="34" charset="0"/>
                        </a:rPr>
                        <a:t>Resource</a:t>
                      </a:r>
                    </a:p>
                  </a:txBody>
                  <a:tcPr marL="121888" marR="121888"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0505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69696"/>
                          </a:solidFill>
                          <a:effectLst/>
                          <a:latin typeface="+mj-lt"/>
                          <a:cs typeface="Arial" pitchFamily="34" charset="0"/>
                        </a:rPr>
                        <a:t>MAXIMUM NUMBER</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05050"/>
                      </a:solidFill>
                      <a:prstDash val="sysDot"/>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1891"/>
                          </a:solidFill>
                          <a:effectLst/>
                          <a:latin typeface="+mj-lt"/>
                          <a:cs typeface="Arial" pitchFamily="34" charset="0"/>
                        </a:rPr>
                        <a:t>Improvement factor</a:t>
                      </a:r>
                    </a:p>
                  </a:txBody>
                  <a:tcPr marL="121888" marR="121888"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05050"/>
                      </a:solidFill>
                      <a:prstDash val="solid"/>
                      <a:round/>
                      <a:headEnd type="none" w="med" len="med"/>
                      <a:tailEnd type="none" w="med" len="med"/>
                    </a:lnB>
                    <a:lnTlToBr>
                      <a:noFill/>
                    </a:lnTlToBr>
                    <a:lnBlToTr>
                      <a:noFill/>
                    </a:lnBlToTr>
                    <a:noFill/>
                  </a:tcPr>
                </a:tc>
              </a:tr>
              <a:tr h="30912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1891"/>
                          </a:solidFill>
                          <a:effectLst/>
                          <a:latin typeface="+mj-lt"/>
                          <a:cs typeface="Arial" pitchFamily="34" charset="0"/>
                        </a:rPr>
                        <a:t>Windows 2008 R2</a:t>
                      </a:r>
                    </a:p>
                  </a:txBody>
                  <a:tcPr marL="121888" marR="121888"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505050"/>
                      </a:solidFill>
                      <a:prstDash val="sysDot"/>
                      <a:round/>
                      <a:headEnd type="none" w="med" len="med"/>
                      <a:tailEnd type="none" w="med" len="med"/>
                    </a:lnT>
                    <a:lnB w="3175" cap="flat" cmpd="sng" algn="ctr">
                      <a:solidFill>
                        <a:srgbClr val="50505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1891"/>
                          </a:solidFill>
                          <a:effectLst/>
                          <a:latin typeface="+mj-lt"/>
                          <a:cs typeface="Arial" pitchFamily="34" charset="0"/>
                        </a:rPr>
                        <a:t>Windows Server 2012</a:t>
                      </a:r>
                      <a:endParaRPr kumimoji="0" lang="en-US" sz="1800" b="0" i="0" u="none" strike="noStrike" cap="none" normalizeH="0" baseline="30000" dirty="0" smtClean="0">
                        <a:ln>
                          <a:noFill/>
                        </a:ln>
                        <a:solidFill>
                          <a:srgbClr val="001891"/>
                        </a:solidFill>
                        <a:effectLst/>
                        <a:latin typeface="+mj-lt"/>
                        <a:cs typeface="Arial" pitchFamily="34" charset="0"/>
                      </a:endParaRPr>
                    </a:p>
                  </a:txBody>
                  <a:tcPr marL="121888" marR="121888"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505050"/>
                      </a:solidFill>
                      <a:prstDash val="sysDot"/>
                      <a:round/>
                      <a:headEnd type="none" w="med" len="med"/>
                      <a:tailEnd type="none" w="med" len="med"/>
                    </a:lnT>
                    <a:lnB w="3175" cap="flat" cmpd="sng" algn="ctr">
                      <a:solidFill>
                        <a:srgbClr val="505050"/>
                      </a:solidFill>
                      <a:prstDash val="solid"/>
                      <a:round/>
                      <a:headEnd type="none" w="med" len="med"/>
                      <a:tailEnd type="none" w="med" len="med"/>
                    </a:lnB>
                    <a:lnTlToBr>
                      <a:noFill/>
                    </a:lnTlToBr>
                    <a:lnBlToTr>
                      <a:noFill/>
                    </a:lnBlToTr>
                    <a:noFill/>
                  </a:tcPr>
                </a:tc>
                <a:tc vMerge="1">
                  <a:txBody>
                    <a:bodyPr/>
                    <a:lstStyle/>
                    <a:p>
                      <a:endParaRPr lang="en-US"/>
                    </a:p>
                  </a:txBody>
                  <a:tcPr/>
                </a:tc>
              </a:tr>
              <a:tr h="53393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lumMod val="50000"/>
                            </a:schemeClr>
                          </a:solidFill>
                          <a:effectLst/>
                          <a:latin typeface="+mj-lt"/>
                          <a:cs typeface="Arial" pitchFamily="34" charset="0"/>
                        </a:rPr>
                        <a:t>Host</a:t>
                      </a:r>
                    </a:p>
                  </a:txBody>
                  <a:tcPr marL="121888" marR="1218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505050"/>
                      </a:solidFill>
                      <a:prstDash val="solid"/>
                      <a:round/>
                      <a:headEnd type="none" w="med" len="med"/>
                      <a:tailEnd type="none" w="med" len="med"/>
                    </a:lnT>
                    <a:lnB w="3175" cap="flat" cmpd="sng" algn="ctr">
                      <a:solidFill>
                        <a:srgbClr val="50505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Logical processors on hardware</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505050"/>
                      </a:solidFill>
                      <a:prstDash val="solid"/>
                      <a:round/>
                      <a:headEnd type="none" w="med" len="med"/>
                      <a:tailEnd type="none" w="med" len="med"/>
                    </a:lnT>
                    <a:lnB w="3175" cap="flat" cmpd="sng" algn="ctr">
                      <a:solidFill>
                        <a:srgbClr val="969696"/>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64</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505050"/>
                      </a:solidFill>
                      <a:prstDash val="solid"/>
                      <a:round/>
                      <a:headEnd type="none" w="med" len="med"/>
                      <a:tailEnd type="none" w="med" len="med"/>
                    </a:lnT>
                    <a:lnB w="3175" cap="flat" cmpd="sng" algn="ctr">
                      <a:solidFill>
                        <a:srgbClr val="969696"/>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188F"/>
                          </a:solidFill>
                          <a:effectLst/>
                          <a:latin typeface="Segoe UI" pitchFamily="34" charset="0"/>
                          <a:cs typeface="Arial" pitchFamily="34" charset="0"/>
                        </a:rPr>
                        <a:t>320</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505050"/>
                      </a:solidFill>
                      <a:prstDash val="solid"/>
                      <a:round/>
                      <a:headEnd type="none" w="med" len="med"/>
                      <a:tailEnd type="none" w="med" len="med"/>
                    </a:lnT>
                    <a:lnB w="3175" cap="flat" cmpd="sng" algn="ctr">
                      <a:solidFill>
                        <a:srgbClr val="969696"/>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5×</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505050"/>
                      </a:solidFill>
                      <a:prstDash val="solid"/>
                      <a:round/>
                      <a:headEnd type="none" w="med" len="med"/>
                      <a:tailEnd type="none" w="med" len="med"/>
                    </a:lnT>
                    <a:lnB w="3175" cap="flat" cmpd="sng" algn="ctr">
                      <a:solidFill>
                        <a:srgbClr val="969696"/>
                      </a:solidFill>
                      <a:prstDash val="sysDot"/>
                      <a:round/>
                      <a:headEnd type="none" w="med" len="med"/>
                      <a:tailEnd type="none" w="med" len="med"/>
                    </a:lnB>
                    <a:lnTlToBr>
                      <a:noFill/>
                    </a:lnTlToBr>
                    <a:lnBlToTr>
                      <a:noFill/>
                    </a:lnBlToTr>
                    <a:noFill/>
                  </a:tcPr>
                </a:tc>
              </a:tr>
              <a:tr h="30912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Physical memory </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69696"/>
                      </a:solidFill>
                      <a:prstDash val="sysDot"/>
                      <a:round/>
                      <a:headEnd type="none" w="med" len="med"/>
                      <a:tailEnd type="none" w="med" len="med"/>
                    </a:lnT>
                    <a:lnB w="3175" cap="flat" cmpd="sng" algn="ctr">
                      <a:solidFill>
                        <a:srgbClr val="969696"/>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1 TB</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69696"/>
                      </a:solidFill>
                      <a:prstDash val="sysDot"/>
                      <a:round/>
                      <a:headEnd type="none" w="med" len="med"/>
                      <a:tailEnd type="none" w="med" len="med"/>
                    </a:lnT>
                    <a:lnB w="3175" cap="flat" cmpd="sng" algn="ctr">
                      <a:solidFill>
                        <a:srgbClr val="969696"/>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188F"/>
                          </a:solidFill>
                          <a:effectLst/>
                          <a:latin typeface="Segoe UI" pitchFamily="34" charset="0"/>
                          <a:cs typeface="Arial" pitchFamily="34" charset="0"/>
                        </a:rPr>
                        <a:t>4 TB</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69696"/>
                      </a:solidFill>
                      <a:prstDash val="sysDot"/>
                      <a:round/>
                      <a:headEnd type="none" w="med" len="med"/>
                      <a:tailEnd type="none" w="med" len="med"/>
                    </a:lnT>
                    <a:lnB w="3175" cap="flat" cmpd="sng" algn="ctr">
                      <a:solidFill>
                        <a:srgbClr val="969696"/>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4×</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69696"/>
                      </a:solidFill>
                      <a:prstDash val="sysDot"/>
                      <a:round/>
                      <a:headEnd type="none" w="med" len="med"/>
                      <a:tailEnd type="none" w="med" len="med"/>
                    </a:lnT>
                    <a:lnB w="3175" cap="flat" cmpd="sng" algn="ctr">
                      <a:solidFill>
                        <a:srgbClr val="969696"/>
                      </a:solidFill>
                      <a:prstDash val="sysDot"/>
                      <a:round/>
                      <a:headEnd type="none" w="med" len="med"/>
                      <a:tailEnd type="none" w="med" len="med"/>
                    </a:lnB>
                    <a:lnTlToBr>
                      <a:noFill/>
                    </a:lnTlToBr>
                    <a:lnBlToTr>
                      <a:noFill/>
                    </a:lnBlToTr>
                    <a:noFill/>
                  </a:tcPr>
                </a:tc>
              </a:tr>
              <a:tr h="331366">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Virtual processors per host</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69696"/>
                      </a:solidFill>
                      <a:prstDash val="sysDot"/>
                      <a:round/>
                      <a:headEnd type="none" w="med" len="med"/>
                      <a:tailEnd type="none" w="med" len="med"/>
                    </a:lnT>
                    <a:lnB w="3175" cap="flat" cmpd="sng" algn="ctr">
                      <a:solidFill>
                        <a:srgbClr val="50505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512</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69696"/>
                      </a:solidFill>
                      <a:prstDash val="sysDot"/>
                      <a:round/>
                      <a:headEnd type="none" w="med" len="med"/>
                      <a:tailEnd type="none" w="med" len="med"/>
                    </a:lnT>
                    <a:lnB w="3175" cap="flat" cmpd="sng" algn="ctr">
                      <a:solidFill>
                        <a:srgbClr val="50505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188F"/>
                          </a:solidFill>
                          <a:effectLst/>
                          <a:latin typeface="Segoe UI" pitchFamily="34" charset="0"/>
                          <a:cs typeface="Arial" pitchFamily="34" charset="0"/>
                        </a:rPr>
                        <a:t>2,048</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69696"/>
                      </a:solidFill>
                      <a:prstDash val="sysDot"/>
                      <a:round/>
                      <a:headEnd type="none" w="med" len="med"/>
                      <a:tailEnd type="none" w="med" len="med"/>
                    </a:lnT>
                    <a:lnB w="3175" cap="flat" cmpd="sng" algn="ctr">
                      <a:solidFill>
                        <a:srgbClr val="50505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4×</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69696"/>
                      </a:solidFill>
                      <a:prstDash val="sysDot"/>
                      <a:round/>
                      <a:headEnd type="none" w="med" len="med"/>
                      <a:tailEnd type="none" w="med" len="med"/>
                    </a:lnT>
                    <a:lnB w="3175" cap="flat" cmpd="sng" algn="ctr">
                      <a:solidFill>
                        <a:srgbClr val="505050"/>
                      </a:solidFill>
                      <a:prstDash val="solid"/>
                      <a:round/>
                      <a:headEnd type="none" w="med" len="med"/>
                      <a:tailEnd type="none" w="med" len="med"/>
                    </a:lnB>
                    <a:lnTlToBr>
                      <a:noFill/>
                    </a:lnTlToBr>
                    <a:lnBlToTr>
                      <a:noFill/>
                    </a:lnBlToTr>
                    <a:noFill/>
                  </a:tcPr>
                </a:tc>
              </a:tr>
              <a:tr h="53393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lumMod val="50000"/>
                            </a:schemeClr>
                          </a:solidFill>
                          <a:effectLst/>
                          <a:latin typeface="+mj-lt"/>
                          <a:cs typeface="Arial" pitchFamily="34" charset="0"/>
                        </a:rPr>
                        <a:t>Virtual machine</a:t>
                      </a:r>
                    </a:p>
                  </a:txBody>
                  <a:tcPr marL="121888" marR="1218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505050"/>
                      </a:solidFill>
                      <a:prstDash val="solid"/>
                      <a:round/>
                      <a:headEnd type="none" w="med" len="med"/>
                      <a:tailEnd type="none" w="med" len="med"/>
                    </a:lnT>
                    <a:lnB w="3175" cap="flat" cmpd="sng" algn="ctr">
                      <a:solidFill>
                        <a:srgbClr val="50505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Virtual processors per virtual machine</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505050"/>
                      </a:solidFill>
                      <a:prstDash val="solid"/>
                      <a:round/>
                      <a:headEnd type="none" w="med" len="med"/>
                      <a:tailEnd type="none" w="med" len="med"/>
                    </a:lnT>
                    <a:lnB w="3175" cap="flat" cmpd="sng" algn="ctr">
                      <a:solidFill>
                        <a:srgbClr val="969696"/>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4</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505050"/>
                      </a:solidFill>
                      <a:prstDash val="solid"/>
                      <a:round/>
                      <a:headEnd type="none" w="med" len="med"/>
                      <a:tailEnd type="none" w="med" len="med"/>
                    </a:lnT>
                    <a:lnB w="3175" cap="flat" cmpd="sng" algn="ctr">
                      <a:solidFill>
                        <a:srgbClr val="969696"/>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188F"/>
                          </a:solidFill>
                          <a:effectLst/>
                          <a:latin typeface="Segoe UI" pitchFamily="34" charset="0"/>
                          <a:cs typeface="Arial" pitchFamily="34" charset="0"/>
                        </a:rPr>
                        <a:t>64</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505050"/>
                      </a:solidFill>
                      <a:prstDash val="solid"/>
                      <a:round/>
                      <a:headEnd type="none" w="med" len="med"/>
                      <a:tailEnd type="none" w="med" len="med"/>
                    </a:lnT>
                    <a:lnB w="3175" cap="flat" cmpd="sng" algn="ctr">
                      <a:solidFill>
                        <a:srgbClr val="969696"/>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16×</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505050"/>
                      </a:solidFill>
                      <a:prstDash val="solid"/>
                      <a:round/>
                      <a:headEnd type="none" w="med" len="med"/>
                      <a:tailEnd type="none" w="med" len="med"/>
                    </a:lnT>
                    <a:lnB w="3175" cap="flat" cmpd="sng" algn="ctr">
                      <a:solidFill>
                        <a:srgbClr val="969696"/>
                      </a:solidFill>
                      <a:prstDash val="sysDot"/>
                      <a:round/>
                      <a:headEnd type="none" w="med" len="med"/>
                      <a:tailEnd type="none" w="med" len="med"/>
                    </a:lnB>
                    <a:lnTlToBr>
                      <a:noFill/>
                    </a:lnTlToBr>
                    <a:lnBlToTr>
                      <a:noFill/>
                    </a:lnBlToTr>
                    <a:noFill/>
                  </a:tcPr>
                </a:tc>
              </a:tr>
              <a:tr h="42541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Memory per virtual machine</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69696"/>
                      </a:solidFill>
                      <a:prstDash val="sysDot"/>
                      <a:round/>
                      <a:headEnd type="none" w="med" len="med"/>
                      <a:tailEnd type="none" w="med" len="med"/>
                    </a:lnT>
                    <a:lnB w="3175" cap="flat" cmpd="sng" algn="ctr">
                      <a:solidFill>
                        <a:srgbClr val="969696"/>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64 GB</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69696"/>
                      </a:solidFill>
                      <a:prstDash val="sysDot"/>
                      <a:round/>
                      <a:headEnd type="none" w="med" len="med"/>
                      <a:tailEnd type="none" w="med" len="med"/>
                    </a:lnT>
                    <a:lnB w="3175" cap="flat" cmpd="sng" algn="ctr">
                      <a:solidFill>
                        <a:srgbClr val="969696"/>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188F"/>
                          </a:solidFill>
                          <a:effectLst/>
                          <a:latin typeface="Segoe UI" pitchFamily="34" charset="0"/>
                          <a:cs typeface="Arial" pitchFamily="34" charset="0"/>
                        </a:rPr>
                        <a:t>1 TB</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69696"/>
                      </a:solidFill>
                      <a:prstDash val="sysDot"/>
                      <a:round/>
                      <a:headEnd type="none" w="med" len="med"/>
                      <a:tailEnd type="none" w="med" len="med"/>
                    </a:lnT>
                    <a:lnB w="3175" cap="flat" cmpd="sng" algn="ctr">
                      <a:solidFill>
                        <a:srgbClr val="969696"/>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16×</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69696"/>
                      </a:solidFill>
                      <a:prstDash val="sysDot"/>
                      <a:round/>
                      <a:headEnd type="none" w="med" len="med"/>
                      <a:tailEnd type="none" w="med" len="med"/>
                    </a:lnT>
                    <a:lnB w="3175" cap="flat" cmpd="sng" algn="ctr">
                      <a:solidFill>
                        <a:srgbClr val="969696"/>
                      </a:solidFill>
                      <a:prstDash val="sysDot"/>
                      <a:round/>
                      <a:headEnd type="none" w="med" len="med"/>
                      <a:tailEnd type="none" w="med" len="med"/>
                    </a:lnB>
                    <a:lnTlToBr>
                      <a:noFill/>
                    </a:lnTlToBr>
                    <a:lnBlToTr>
                      <a:noFill/>
                    </a:lnBlToTr>
                    <a:noFill/>
                  </a:tcPr>
                </a:tc>
              </a:tr>
              <a:tr h="38495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Active virtual machines</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69696"/>
                      </a:solidFill>
                      <a:prstDash val="sysDot"/>
                      <a:round/>
                      <a:headEnd type="none" w="med" len="med"/>
                      <a:tailEnd type="none" w="med" len="med"/>
                    </a:lnT>
                    <a:lnB w="3175" cap="flat" cmpd="sng" algn="ctr">
                      <a:solidFill>
                        <a:srgbClr val="50505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384</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69696"/>
                      </a:solidFill>
                      <a:prstDash val="sysDot"/>
                      <a:round/>
                      <a:headEnd type="none" w="med" len="med"/>
                      <a:tailEnd type="none" w="med" len="med"/>
                    </a:lnT>
                    <a:lnB w="3175" cap="flat" cmpd="sng" algn="ctr">
                      <a:solidFill>
                        <a:srgbClr val="50505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188F"/>
                          </a:solidFill>
                          <a:effectLst/>
                          <a:latin typeface="Segoe UI" pitchFamily="34" charset="0"/>
                          <a:cs typeface="Arial" pitchFamily="34" charset="0"/>
                        </a:rPr>
                        <a:t>1,024</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69696"/>
                      </a:solidFill>
                      <a:prstDash val="sysDot"/>
                      <a:round/>
                      <a:headEnd type="none" w="med" len="med"/>
                      <a:tailEnd type="none" w="med" len="med"/>
                    </a:lnT>
                    <a:lnB w="3175" cap="flat" cmpd="sng" algn="ctr">
                      <a:solidFill>
                        <a:srgbClr val="50505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2.7×</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69696"/>
                      </a:solidFill>
                      <a:prstDash val="sysDot"/>
                      <a:round/>
                      <a:headEnd type="none" w="med" len="med"/>
                      <a:tailEnd type="none" w="med" len="med"/>
                    </a:lnT>
                    <a:lnB w="3175" cap="flat" cmpd="sng" algn="ctr">
                      <a:solidFill>
                        <a:srgbClr val="505050"/>
                      </a:solidFill>
                      <a:prstDash val="solid"/>
                      <a:round/>
                      <a:headEnd type="none" w="med" len="med"/>
                      <a:tailEnd type="none" w="med" len="med"/>
                    </a:lnB>
                    <a:lnTlToBr>
                      <a:noFill/>
                    </a:lnTlToBr>
                    <a:lnBlToTr>
                      <a:noFill/>
                    </a:lnBlToTr>
                    <a:noFill/>
                  </a:tcPr>
                </a:tc>
              </a:tr>
              <a:tr h="33136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lumMod val="50000"/>
                            </a:schemeClr>
                          </a:solidFill>
                          <a:effectLst/>
                          <a:latin typeface="+mj-lt"/>
                          <a:cs typeface="Arial" pitchFamily="34" charset="0"/>
                        </a:rPr>
                        <a:t>Cluster</a:t>
                      </a:r>
                    </a:p>
                  </a:txBody>
                  <a:tcPr marL="121888" marR="1218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50505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Nodes</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505050"/>
                      </a:solidFill>
                      <a:prstDash val="solid"/>
                      <a:round/>
                      <a:headEnd type="none" w="med" len="med"/>
                      <a:tailEnd type="none" w="med" len="med"/>
                    </a:lnT>
                    <a:lnB w="3175" cap="flat" cmpd="sng" algn="ctr">
                      <a:solidFill>
                        <a:srgbClr val="969696"/>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16</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505050"/>
                      </a:solidFill>
                      <a:prstDash val="solid"/>
                      <a:round/>
                      <a:headEnd type="none" w="med" len="med"/>
                      <a:tailEnd type="none" w="med" len="med"/>
                    </a:lnT>
                    <a:lnB w="3175" cap="flat" cmpd="sng" algn="ctr">
                      <a:solidFill>
                        <a:srgbClr val="969696"/>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188F"/>
                          </a:solidFill>
                          <a:effectLst/>
                          <a:latin typeface="Segoe UI" pitchFamily="34" charset="0"/>
                          <a:cs typeface="Arial" pitchFamily="34" charset="0"/>
                        </a:rPr>
                        <a:t>64</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505050"/>
                      </a:solidFill>
                      <a:prstDash val="solid"/>
                      <a:round/>
                      <a:headEnd type="none" w="med" len="med"/>
                      <a:tailEnd type="none" w="med" len="med"/>
                    </a:lnT>
                    <a:lnB w="3175" cap="flat" cmpd="sng" algn="ctr">
                      <a:solidFill>
                        <a:srgbClr val="969696"/>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4×</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505050"/>
                      </a:solidFill>
                      <a:prstDash val="solid"/>
                      <a:round/>
                      <a:headEnd type="none" w="med" len="med"/>
                      <a:tailEnd type="none" w="med" len="med"/>
                    </a:lnT>
                    <a:lnB w="3175" cap="flat" cmpd="sng" algn="ctr">
                      <a:solidFill>
                        <a:srgbClr val="969696"/>
                      </a:solidFill>
                      <a:prstDash val="sysDot"/>
                      <a:round/>
                      <a:headEnd type="none" w="med" len="med"/>
                      <a:tailEnd type="none" w="med" len="med"/>
                    </a:lnB>
                    <a:lnTlToBr>
                      <a:noFill/>
                    </a:lnTlToBr>
                    <a:lnBlToTr>
                      <a:noFill/>
                    </a:lnBlToTr>
                    <a:noFill/>
                  </a:tcPr>
                </a:tc>
              </a:tr>
              <a:tr h="30912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Virtual machines</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69696"/>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1,000</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69696"/>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188F"/>
                          </a:solidFill>
                          <a:effectLst/>
                          <a:latin typeface="Segoe UI" pitchFamily="34" charset="0"/>
                          <a:cs typeface="Arial" pitchFamily="34" charset="0"/>
                        </a:rPr>
                        <a:t>8,000</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69696"/>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UI" pitchFamily="34" charset="0"/>
                          <a:cs typeface="Arial" pitchFamily="34" charset="0"/>
                        </a:rPr>
                        <a:t>8×</a:t>
                      </a:r>
                    </a:p>
                  </a:txBody>
                  <a:tcPr marL="121888" marR="1218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969696"/>
                      </a:solidFill>
                      <a:prstDash val="sysDot"/>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209606925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is HA Important?</a:t>
            </a:r>
            <a:endParaRPr lang="en-US" dirty="0"/>
          </a:p>
        </p:txBody>
      </p:sp>
      <p:sp>
        <p:nvSpPr>
          <p:cNvPr id="3" name="Content Placeholder 2"/>
          <p:cNvSpPr>
            <a:spLocks noGrp="1"/>
          </p:cNvSpPr>
          <p:nvPr>
            <p:ph idx="1"/>
          </p:nvPr>
        </p:nvSpPr>
        <p:spPr>
          <a:xfrm>
            <a:off x="521491" y="1448082"/>
            <a:ext cx="11147431" cy="3922442"/>
          </a:xfrm>
        </p:spPr>
        <p:txBody>
          <a:bodyPr/>
          <a:lstStyle/>
          <a:p>
            <a:r>
              <a:rPr lang="en-US" sz="3529" dirty="0"/>
              <a:t>Server downtime is inevitable</a:t>
            </a:r>
          </a:p>
          <a:p>
            <a:r>
              <a:rPr lang="en-US" sz="3529" dirty="0"/>
              <a:t>Servers </a:t>
            </a:r>
            <a:r>
              <a:rPr lang="en-US" sz="3529" i="1" dirty="0"/>
              <a:t>will</a:t>
            </a:r>
            <a:r>
              <a:rPr lang="en-US" sz="3529" dirty="0"/>
              <a:t> go offline due to</a:t>
            </a:r>
          </a:p>
          <a:p>
            <a:pPr lvl="1"/>
            <a:r>
              <a:rPr lang="en-US" sz="1961" dirty="0"/>
              <a:t>Maintenance</a:t>
            </a:r>
          </a:p>
          <a:p>
            <a:pPr lvl="1"/>
            <a:r>
              <a:rPr lang="en-US" sz="1961" dirty="0"/>
              <a:t>Upgrade </a:t>
            </a:r>
          </a:p>
          <a:p>
            <a:pPr lvl="2"/>
            <a:r>
              <a:rPr lang="en-US" dirty="0" smtClean="0"/>
              <a:t>Software or Hardware</a:t>
            </a:r>
          </a:p>
          <a:p>
            <a:pPr lvl="1"/>
            <a:r>
              <a:rPr lang="en-US" sz="1961" dirty="0"/>
              <a:t>Update</a:t>
            </a:r>
          </a:p>
          <a:p>
            <a:pPr lvl="2"/>
            <a:r>
              <a:rPr lang="en-US" dirty="0" smtClean="0"/>
              <a:t>Hotfix, Security Patch</a:t>
            </a:r>
          </a:p>
          <a:p>
            <a:pPr lvl="1"/>
            <a:r>
              <a:rPr lang="en-US" sz="1961" dirty="0"/>
              <a:t>Disaster</a:t>
            </a:r>
          </a:p>
          <a:p>
            <a:pPr lvl="1"/>
            <a:r>
              <a:rPr lang="en-US" sz="1961" dirty="0"/>
              <a:t>Power Outage</a:t>
            </a:r>
          </a:p>
          <a:p>
            <a:pPr lvl="1"/>
            <a:r>
              <a:rPr lang="en-US" sz="1961" dirty="0"/>
              <a:t>Accident</a:t>
            </a:r>
          </a:p>
        </p:txBody>
      </p:sp>
      <p:pic>
        <p:nvPicPr>
          <p:cNvPr id="8209" name="Picture 17" descr="C:\Users\symonp\AppData\Local\Microsoft\Windows\Temporary Internet Files\Content.IE5\P7O9HLTC\MCj04338430000[1].png"/>
          <p:cNvPicPr>
            <a:picLocks noChangeAspect="1" noChangeArrowheads="1"/>
          </p:cNvPicPr>
          <p:nvPr/>
        </p:nvPicPr>
        <p:blipFill>
          <a:blip r:embed="rId4" cstate="print"/>
          <a:srcRect/>
          <a:stretch>
            <a:fillRect/>
          </a:stretch>
        </p:blipFill>
        <p:spPr bwMode="auto">
          <a:xfrm>
            <a:off x="6500132" y="4675892"/>
            <a:ext cx="2193867" cy="1645830"/>
          </a:xfrm>
          <a:prstGeom prst="rect">
            <a:avLst/>
          </a:prstGeom>
          <a:noFill/>
        </p:spPr>
      </p:pic>
      <p:pic>
        <p:nvPicPr>
          <p:cNvPr id="8207" name="Picture 15" descr="C:\Users\symonp\AppData\Local\Microsoft\Windows\Temporary Internet Files\Content.IE5\CYVLR34F\MCDD01086_0000[1].wmf"/>
          <p:cNvPicPr>
            <a:picLocks noChangeAspect="1" noChangeArrowheads="1"/>
          </p:cNvPicPr>
          <p:nvPr/>
        </p:nvPicPr>
        <p:blipFill>
          <a:blip r:embed="rId5" cstate="print"/>
          <a:srcRect/>
          <a:stretch>
            <a:fillRect/>
          </a:stretch>
        </p:blipFill>
        <p:spPr bwMode="auto">
          <a:xfrm>
            <a:off x="7990005" y="5483571"/>
            <a:ext cx="3385305" cy="1358706"/>
          </a:xfrm>
          <a:prstGeom prst="rect">
            <a:avLst/>
          </a:prstGeom>
          <a:noFill/>
        </p:spPr>
      </p:pic>
      <p:graphicFrame>
        <p:nvGraphicFramePr>
          <p:cNvPr id="8204" name="Object 12"/>
          <p:cNvGraphicFramePr>
            <a:graphicFrameLocks noChangeAspect="1"/>
          </p:cNvGraphicFramePr>
          <p:nvPr>
            <p:extLst/>
          </p:nvPr>
        </p:nvGraphicFramePr>
        <p:xfrm>
          <a:off x="8306702" y="2505783"/>
          <a:ext cx="3080627" cy="4059673"/>
        </p:xfrm>
        <a:graphic>
          <a:graphicData uri="http://schemas.openxmlformats.org/presentationml/2006/ole">
            <mc:AlternateContent xmlns:mc="http://schemas.openxmlformats.org/markup-compatibility/2006">
              <mc:Choice xmlns:v="urn:schemas-microsoft-com:vml" Requires="v">
                <p:oleObj spid="_x0000_s1028" name="Visio" r:id="rId6" imgW="2375466" imgH="3597747" progId="Visio.Drawing.11">
                  <p:embed/>
                </p:oleObj>
              </mc:Choice>
              <mc:Fallback>
                <p:oleObj name="Visio" r:id="rId6" imgW="2375466" imgH="3597747"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6702" y="2505783"/>
                        <a:ext cx="3080627" cy="4059673"/>
                      </a:xfrm>
                      <a:prstGeom prst="rect">
                        <a:avLst/>
                      </a:prstGeom>
                      <a:noFill/>
                    </p:spPr>
                  </p:pic>
                </p:oleObj>
              </mc:Fallback>
            </mc:AlternateContent>
          </a:graphicData>
        </a:graphic>
      </p:graphicFrame>
      <p:sp>
        <p:nvSpPr>
          <p:cNvPr id="8198" name="Rectangle 6"/>
          <p:cNvSpPr>
            <a:spLocks noChangeArrowheads="1"/>
          </p:cNvSpPr>
          <p:nvPr/>
        </p:nvSpPr>
        <p:spPr bwMode="auto">
          <a:xfrm>
            <a:off x="2453" y="-184154"/>
            <a:ext cx="184705" cy="369279"/>
          </a:xfrm>
          <a:prstGeom prst="rect">
            <a:avLst/>
          </a:prstGeom>
          <a:noFill/>
          <a:ln w="9525">
            <a:noFill/>
            <a:miter lim="800000"/>
            <a:headEnd/>
            <a:tailEnd/>
          </a:ln>
          <a:effectLst/>
        </p:spPr>
        <p:txBody>
          <a:bodyPr vert="horz" wrap="none" lIns="91427" tIns="45713" rIns="91427" bIns="45713" numCol="1" anchor="ctr" anchorCtr="0" compatLnSpc="1">
            <a:prstTxWarp prst="textNoShape">
              <a:avLst/>
            </a:prstTxWarp>
            <a:spAutoFit/>
          </a:bodyPr>
          <a:lstStyle/>
          <a:p>
            <a:endParaRPr lang="en-US" sz="1765" dirty="0"/>
          </a:p>
        </p:txBody>
      </p:sp>
      <p:pic>
        <p:nvPicPr>
          <p:cNvPr id="8200" name="Picture 8" descr="C:\Users\symonp\AppData\Local\Microsoft\Windows\Temporary Internet Files\Content.IE5\P9RNJTIZ\MCj04348160000[1].png"/>
          <p:cNvPicPr>
            <a:picLocks noChangeAspect="1" noChangeArrowheads="1"/>
          </p:cNvPicPr>
          <p:nvPr/>
        </p:nvPicPr>
        <p:blipFill>
          <a:blip r:embed="rId8" cstate="print"/>
          <a:srcRect/>
          <a:stretch>
            <a:fillRect/>
          </a:stretch>
        </p:blipFill>
        <p:spPr bwMode="auto">
          <a:xfrm>
            <a:off x="8788621" y="2133784"/>
            <a:ext cx="1621973" cy="1216797"/>
          </a:xfrm>
          <a:prstGeom prst="rect">
            <a:avLst/>
          </a:prstGeom>
          <a:noFill/>
        </p:spPr>
      </p:pic>
      <p:sp>
        <p:nvSpPr>
          <p:cNvPr id="8202" name="Rectangle 10"/>
          <p:cNvSpPr>
            <a:spLocks noChangeArrowheads="1"/>
          </p:cNvSpPr>
          <p:nvPr/>
        </p:nvSpPr>
        <p:spPr bwMode="auto">
          <a:xfrm>
            <a:off x="2453" y="-184154"/>
            <a:ext cx="184705" cy="369279"/>
          </a:xfrm>
          <a:prstGeom prst="rect">
            <a:avLst/>
          </a:prstGeom>
          <a:noFill/>
          <a:ln w="9525">
            <a:noFill/>
            <a:miter lim="800000"/>
            <a:headEnd/>
            <a:tailEnd/>
          </a:ln>
          <a:effectLst/>
        </p:spPr>
        <p:txBody>
          <a:bodyPr vert="horz" wrap="none" lIns="91427" tIns="45713" rIns="91427" bIns="45713" numCol="1" anchor="ctr" anchorCtr="0" compatLnSpc="1">
            <a:prstTxWarp prst="textNoShape">
              <a:avLst/>
            </a:prstTxWarp>
            <a:spAutoFit/>
          </a:bodyPr>
          <a:lstStyle/>
          <a:p>
            <a:endParaRPr lang="en-US" sz="1765" dirty="0"/>
          </a:p>
        </p:txBody>
      </p:sp>
      <p:sp>
        <p:nvSpPr>
          <p:cNvPr id="8205" name="Rectangle 13"/>
          <p:cNvSpPr>
            <a:spLocks noChangeArrowheads="1"/>
          </p:cNvSpPr>
          <p:nvPr/>
        </p:nvSpPr>
        <p:spPr bwMode="auto">
          <a:xfrm>
            <a:off x="2453" y="-184154"/>
            <a:ext cx="184705" cy="369279"/>
          </a:xfrm>
          <a:prstGeom prst="rect">
            <a:avLst/>
          </a:prstGeom>
          <a:noFill/>
          <a:ln w="9525">
            <a:noFill/>
            <a:miter lim="800000"/>
            <a:headEnd/>
            <a:tailEnd/>
          </a:ln>
          <a:effectLst/>
        </p:spPr>
        <p:txBody>
          <a:bodyPr vert="horz" wrap="none" lIns="91427" tIns="45713" rIns="91427" bIns="45713" numCol="1" anchor="ctr" anchorCtr="0" compatLnSpc="1">
            <a:prstTxWarp prst="textNoShape">
              <a:avLst/>
            </a:prstTxWarp>
            <a:spAutoFit/>
          </a:bodyPr>
          <a:lstStyle/>
          <a:p>
            <a:endParaRPr lang="en-US" sz="1765" dirty="0"/>
          </a:p>
        </p:txBody>
      </p:sp>
      <p:pic>
        <p:nvPicPr>
          <p:cNvPr id="8210" name="Picture 18"/>
          <p:cNvPicPr>
            <a:picLocks noChangeAspect="1" noChangeArrowheads="1"/>
          </p:cNvPicPr>
          <p:nvPr/>
        </p:nvPicPr>
        <p:blipFill>
          <a:blip r:embed="rId9" cstate="print"/>
          <a:srcRect/>
          <a:stretch>
            <a:fillRect/>
          </a:stretch>
        </p:blipFill>
        <p:spPr bwMode="auto">
          <a:xfrm>
            <a:off x="6500130" y="3181932"/>
            <a:ext cx="1197278" cy="1453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Picture 20" descr="C:\Users\symonp\AppData\Local\Microsoft\Windows\Temporary Internet Files\Content.IE5\P7O9HLTC\MCj04338800000[1].png"/>
          <p:cNvPicPr>
            <a:picLocks noChangeAspect="1" noChangeArrowheads="1"/>
          </p:cNvPicPr>
          <p:nvPr/>
        </p:nvPicPr>
        <p:blipFill>
          <a:blip r:embed="rId10" cstate="print"/>
          <a:srcRect/>
          <a:stretch>
            <a:fillRect/>
          </a:stretch>
        </p:blipFill>
        <p:spPr bwMode="auto">
          <a:xfrm>
            <a:off x="10081225" y="4508391"/>
            <a:ext cx="893168" cy="670051"/>
          </a:xfrm>
          <a:prstGeom prst="rect">
            <a:avLst/>
          </a:prstGeom>
          <a:noFill/>
        </p:spPr>
      </p:pic>
      <p:pic>
        <p:nvPicPr>
          <p:cNvPr id="24" name="Picture 3" descr="C:\Users\chengwei\AppData\Local\Microsoft\Windows\Temporary Internet Files\Content.IE5\2N4E2GCA\MCj04348940000[1].png"/>
          <p:cNvPicPr>
            <a:picLocks noChangeAspect="1" noChangeArrowheads="1"/>
          </p:cNvPicPr>
          <p:nvPr/>
        </p:nvPicPr>
        <p:blipFill>
          <a:blip r:embed="rId11"/>
          <a:srcRect/>
          <a:stretch>
            <a:fillRect/>
          </a:stretch>
        </p:blipFill>
        <p:spPr bwMode="auto">
          <a:xfrm>
            <a:off x="10048166" y="296036"/>
            <a:ext cx="1852455" cy="1837748"/>
          </a:xfrm>
          <a:prstGeom prst="rect">
            <a:avLst/>
          </a:prstGeom>
          <a:noFill/>
          <a:ln>
            <a:noFill/>
          </a:ln>
        </p:spPr>
      </p:pic>
    </p:spTree>
    <p:extLst>
      <p:ext uri="{BB962C8B-B14F-4D97-AF65-F5344CB8AC3E}">
        <p14:creationId xmlns:p14="http://schemas.microsoft.com/office/powerpoint/2010/main" val="3480475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par>
                          <p:cTn id="8" fill="hold">
                            <p:stCondLst>
                              <p:cond delay="2000"/>
                            </p:stCondLst>
                            <p:childTnLst>
                              <p:par>
                                <p:cTn id="9" presetID="6" presetClass="exit" presetSubtype="32" fill="hold" nodeType="afterEffect">
                                  <p:stCondLst>
                                    <p:cond delay="500"/>
                                  </p:stCondLst>
                                  <p:childTnLst>
                                    <p:animEffect transition="out" filter="circle(out)">
                                      <p:cBhvr>
                                        <p:cTn id="10" dur="1500"/>
                                        <p:tgtEl>
                                          <p:spTgt spid="24"/>
                                        </p:tgtEl>
                                      </p:cBhvr>
                                    </p:animEffect>
                                    <p:set>
                                      <p:cBhvr>
                                        <p:cTn id="11" dur="1" fill="hold">
                                          <p:stCondLst>
                                            <p:cond delay="1499"/>
                                          </p:stCondLst>
                                        </p:cTn>
                                        <p:tgtEl>
                                          <p:spTgt spid="24"/>
                                        </p:tgtEl>
                                        <p:attrNameLst>
                                          <p:attrName>style.visibility</p:attrName>
                                        </p:attrNameLst>
                                      </p:cBhvr>
                                      <p:to>
                                        <p:strVal val="hidden"/>
                                      </p:to>
                                    </p:set>
                                  </p:childTnLst>
                                </p:cTn>
                              </p:par>
                              <p:par>
                                <p:cTn id="12" presetID="4" presetClass="entr" presetSubtype="16" fill="hold" nodeType="withEffect">
                                  <p:stCondLst>
                                    <p:cond delay="1000"/>
                                  </p:stCondLst>
                                  <p:childTnLst>
                                    <p:set>
                                      <p:cBhvr>
                                        <p:cTn id="13" dur="1" fill="hold">
                                          <p:stCondLst>
                                            <p:cond delay="0"/>
                                          </p:stCondLst>
                                        </p:cTn>
                                        <p:tgtEl>
                                          <p:spTgt spid="29"/>
                                        </p:tgtEl>
                                        <p:attrNameLst>
                                          <p:attrName>style.visibility</p:attrName>
                                        </p:attrNameLst>
                                      </p:cBhvr>
                                      <p:to>
                                        <p:strVal val="visible"/>
                                      </p:to>
                                    </p:set>
                                    <p:animEffect transition="in" filter="box(in)">
                                      <p:cBhvr>
                                        <p:cTn id="14" dur="500"/>
                                        <p:tgtEl>
                                          <p:spTgt spid="29"/>
                                        </p:tgtEl>
                                      </p:cBhvr>
                                    </p:animEffect>
                                  </p:childTnLst>
                                </p:cTn>
                              </p:par>
                            </p:childTnLst>
                          </p:cTn>
                        </p:par>
                        <p:par>
                          <p:cTn id="15" fill="hold">
                            <p:stCondLst>
                              <p:cond delay="4000"/>
                            </p:stCondLst>
                            <p:childTnLst>
                              <p:par>
                                <p:cTn id="16" presetID="6" presetClass="emph" presetSubtype="0" fill="hold" nodeType="afterEffect">
                                  <p:stCondLst>
                                    <p:cond delay="0"/>
                                  </p:stCondLst>
                                  <p:childTnLst>
                                    <p:animScale>
                                      <p:cBhvr>
                                        <p:cTn id="17" dur="2000" fill="hold"/>
                                        <p:tgtEl>
                                          <p:spTgt spid="29"/>
                                        </p:tgtEl>
                                      </p:cBhvr>
                                      <p:by x="150000" y="150000"/>
                                    </p:animScale>
                                  </p:childTnLst>
                                </p:cTn>
                              </p:par>
                            </p:childTnLst>
                          </p:cTn>
                        </p:par>
                        <p:par>
                          <p:cTn id="18" fill="hold">
                            <p:stCondLst>
                              <p:cond delay="6000"/>
                            </p:stCondLst>
                            <p:childTnLst>
                              <p:par>
                                <p:cTn id="19" presetID="4" presetClass="exit" presetSubtype="16" fill="hold" nodeType="afterEffect">
                                  <p:stCondLst>
                                    <p:cond delay="0"/>
                                  </p:stCondLst>
                                  <p:childTnLst>
                                    <p:animEffect transition="out" filter="box(in)">
                                      <p:cBhvr>
                                        <p:cTn id="20" dur="500"/>
                                        <p:tgtEl>
                                          <p:spTgt spid="29"/>
                                        </p:tgtEl>
                                      </p:cBhvr>
                                    </p:animEffect>
                                    <p:set>
                                      <p:cBhvr>
                                        <p:cTn id="21" dur="1" fill="hold">
                                          <p:stCondLst>
                                            <p:cond delay="499"/>
                                          </p:stCondLst>
                                        </p:cTn>
                                        <p:tgtEl>
                                          <p:spTgt spid="29"/>
                                        </p:tgtEl>
                                        <p:attrNameLst>
                                          <p:attrName>style.visibility</p:attrName>
                                        </p:attrNameLst>
                                      </p:cBhvr>
                                      <p:to>
                                        <p:strVal val="hidden"/>
                                      </p:to>
                                    </p:set>
                                  </p:childTnLst>
                                </p:cTn>
                              </p:par>
                            </p:childTnLst>
                          </p:cTn>
                        </p:par>
                        <p:par>
                          <p:cTn id="22" fill="hold">
                            <p:stCondLst>
                              <p:cond delay="6500"/>
                            </p:stCondLst>
                            <p:childTnLst>
                              <p:par>
                                <p:cTn id="23" presetID="4" presetClass="entr" presetSubtype="16" fill="hold" nodeType="afterEffect">
                                  <p:stCondLst>
                                    <p:cond delay="1000"/>
                                  </p:stCondLst>
                                  <p:childTnLst>
                                    <p:set>
                                      <p:cBhvr>
                                        <p:cTn id="24" dur="1" fill="hold">
                                          <p:stCondLst>
                                            <p:cond delay="0"/>
                                          </p:stCondLst>
                                        </p:cTn>
                                        <p:tgtEl>
                                          <p:spTgt spid="8210"/>
                                        </p:tgtEl>
                                        <p:attrNameLst>
                                          <p:attrName>style.visibility</p:attrName>
                                        </p:attrNameLst>
                                      </p:cBhvr>
                                      <p:to>
                                        <p:strVal val="visible"/>
                                      </p:to>
                                    </p:set>
                                    <p:animEffect transition="in" filter="box(in)">
                                      <p:cBhvr>
                                        <p:cTn id="25" dur="500"/>
                                        <p:tgtEl>
                                          <p:spTgt spid="8210"/>
                                        </p:tgtEl>
                                      </p:cBhvr>
                                    </p:animEffect>
                                  </p:childTnLst>
                                </p:cTn>
                              </p:par>
                            </p:childTnLst>
                          </p:cTn>
                        </p:par>
                        <p:par>
                          <p:cTn id="26" fill="hold">
                            <p:stCondLst>
                              <p:cond delay="8000"/>
                            </p:stCondLst>
                            <p:childTnLst>
                              <p:par>
                                <p:cTn id="27" presetID="4" presetClass="exit" presetSubtype="16" fill="hold" nodeType="afterEffect">
                                  <p:stCondLst>
                                    <p:cond delay="1000"/>
                                  </p:stCondLst>
                                  <p:childTnLst>
                                    <p:animEffect transition="out" filter="box(in)">
                                      <p:cBhvr>
                                        <p:cTn id="28" dur="500"/>
                                        <p:tgtEl>
                                          <p:spTgt spid="8210"/>
                                        </p:tgtEl>
                                      </p:cBhvr>
                                    </p:animEffect>
                                    <p:set>
                                      <p:cBhvr>
                                        <p:cTn id="29" dur="1" fill="hold">
                                          <p:stCondLst>
                                            <p:cond delay="499"/>
                                          </p:stCondLst>
                                        </p:cTn>
                                        <p:tgtEl>
                                          <p:spTgt spid="8210"/>
                                        </p:tgtEl>
                                        <p:attrNameLst>
                                          <p:attrName>style.visibility</p:attrName>
                                        </p:attrNameLst>
                                      </p:cBhvr>
                                      <p:to>
                                        <p:strVal val="hidden"/>
                                      </p:to>
                                    </p:set>
                                  </p:childTnLst>
                                </p:cTn>
                              </p:par>
                            </p:childTnLst>
                          </p:cTn>
                        </p:par>
                        <p:par>
                          <p:cTn id="30" fill="hold">
                            <p:stCondLst>
                              <p:cond delay="9500"/>
                            </p:stCondLst>
                            <p:childTnLst>
                              <p:par>
                                <p:cTn id="31" presetID="4" presetClass="entr" presetSubtype="16" fill="hold" nodeType="afterEffect">
                                  <p:stCondLst>
                                    <p:cond delay="1000"/>
                                  </p:stCondLst>
                                  <p:childTnLst>
                                    <p:set>
                                      <p:cBhvr>
                                        <p:cTn id="32" dur="1" fill="hold">
                                          <p:stCondLst>
                                            <p:cond delay="0"/>
                                          </p:stCondLst>
                                        </p:cTn>
                                        <p:tgtEl>
                                          <p:spTgt spid="8207"/>
                                        </p:tgtEl>
                                        <p:attrNameLst>
                                          <p:attrName>style.visibility</p:attrName>
                                        </p:attrNameLst>
                                      </p:cBhvr>
                                      <p:to>
                                        <p:strVal val="visible"/>
                                      </p:to>
                                    </p:set>
                                    <p:animEffect transition="in" filter="box(in)">
                                      <p:cBhvr>
                                        <p:cTn id="33" dur="500"/>
                                        <p:tgtEl>
                                          <p:spTgt spid="8207"/>
                                        </p:tgtEl>
                                      </p:cBhvr>
                                    </p:animEffect>
                                  </p:childTnLst>
                                </p:cTn>
                              </p:par>
                            </p:childTnLst>
                          </p:cTn>
                        </p:par>
                        <p:par>
                          <p:cTn id="34" fill="hold">
                            <p:stCondLst>
                              <p:cond delay="11000"/>
                            </p:stCondLst>
                            <p:childTnLst>
                              <p:par>
                                <p:cTn id="35" presetID="4" presetClass="exit" presetSubtype="16" fill="hold" nodeType="afterEffect">
                                  <p:stCondLst>
                                    <p:cond delay="1000"/>
                                  </p:stCondLst>
                                  <p:childTnLst>
                                    <p:animEffect transition="out" filter="box(in)">
                                      <p:cBhvr>
                                        <p:cTn id="36" dur="500"/>
                                        <p:tgtEl>
                                          <p:spTgt spid="8207"/>
                                        </p:tgtEl>
                                      </p:cBhvr>
                                    </p:animEffect>
                                    <p:set>
                                      <p:cBhvr>
                                        <p:cTn id="37" dur="1" fill="hold">
                                          <p:stCondLst>
                                            <p:cond delay="499"/>
                                          </p:stCondLst>
                                        </p:cTn>
                                        <p:tgtEl>
                                          <p:spTgt spid="8207"/>
                                        </p:tgtEl>
                                        <p:attrNameLst>
                                          <p:attrName>style.visibility</p:attrName>
                                        </p:attrNameLst>
                                      </p:cBhvr>
                                      <p:to>
                                        <p:strVal val="hidden"/>
                                      </p:to>
                                    </p:set>
                                  </p:childTnLst>
                                </p:cTn>
                              </p:par>
                            </p:childTnLst>
                          </p:cTn>
                        </p:par>
                        <p:par>
                          <p:cTn id="38" fill="hold">
                            <p:stCondLst>
                              <p:cond delay="12500"/>
                            </p:stCondLst>
                            <p:childTnLst>
                              <p:par>
                                <p:cTn id="39" presetID="4" presetClass="entr" presetSubtype="16" fill="hold" nodeType="afterEffect">
                                  <p:stCondLst>
                                    <p:cond delay="1000"/>
                                  </p:stCondLst>
                                  <p:childTnLst>
                                    <p:set>
                                      <p:cBhvr>
                                        <p:cTn id="40" dur="1" fill="hold">
                                          <p:stCondLst>
                                            <p:cond delay="0"/>
                                          </p:stCondLst>
                                        </p:cTn>
                                        <p:tgtEl>
                                          <p:spTgt spid="8209"/>
                                        </p:tgtEl>
                                        <p:attrNameLst>
                                          <p:attrName>style.visibility</p:attrName>
                                        </p:attrNameLst>
                                      </p:cBhvr>
                                      <p:to>
                                        <p:strVal val="visible"/>
                                      </p:to>
                                    </p:set>
                                    <p:animEffect transition="in" filter="box(in)">
                                      <p:cBhvr>
                                        <p:cTn id="41" dur="500"/>
                                        <p:tgtEl>
                                          <p:spTgt spid="8209"/>
                                        </p:tgtEl>
                                      </p:cBhvr>
                                    </p:animEffect>
                                  </p:childTnLst>
                                </p:cTn>
                              </p:par>
                            </p:childTnLst>
                          </p:cTn>
                        </p:par>
                        <p:par>
                          <p:cTn id="42" fill="hold">
                            <p:stCondLst>
                              <p:cond delay="14000"/>
                            </p:stCondLst>
                            <p:childTnLst>
                              <p:par>
                                <p:cTn id="43" presetID="4" presetClass="exit" presetSubtype="16" fill="hold" nodeType="afterEffect">
                                  <p:stCondLst>
                                    <p:cond delay="1000"/>
                                  </p:stCondLst>
                                  <p:childTnLst>
                                    <p:animEffect transition="out" filter="box(in)">
                                      <p:cBhvr>
                                        <p:cTn id="44" dur="500"/>
                                        <p:tgtEl>
                                          <p:spTgt spid="8209"/>
                                        </p:tgtEl>
                                      </p:cBhvr>
                                    </p:animEffect>
                                    <p:set>
                                      <p:cBhvr>
                                        <p:cTn id="45" dur="1" fill="hold">
                                          <p:stCondLst>
                                            <p:cond delay="499"/>
                                          </p:stCondLst>
                                        </p:cTn>
                                        <p:tgtEl>
                                          <p:spTgt spid="8209"/>
                                        </p:tgtEl>
                                        <p:attrNameLst>
                                          <p:attrName>style.visibility</p:attrName>
                                        </p:attrNameLst>
                                      </p:cBhvr>
                                      <p:to>
                                        <p:strVal val="hidden"/>
                                      </p:to>
                                    </p:set>
                                  </p:childTnLst>
                                </p:cTn>
                              </p:par>
                            </p:childTnLst>
                          </p:cTn>
                        </p:par>
                        <p:par>
                          <p:cTn id="46" fill="hold">
                            <p:stCondLst>
                              <p:cond delay="15500"/>
                            </p:stCondLst>
                            <p:childTnLst>
                              <p:par>
                                <p:cTn id="47" presetID="4" presetClass="entr" presetSubtype="16" fill="hold" nodeType="afterEffect">
                                  <p:stCondLst>
                                    <p:cond delay="1000"/>
                                  </p:stCondLst>
                                  <p:childTnLst>
                                    <p:set>
                                      <p:cBhvr>
                                        <p:cTn id="48" dur="1" fill="hold">
                                          <p:stCondLst>
                                            <p:cond delay="0"/>
                                          </p:stCondLst>
                                        </p:cTn>
                                        <p:tgtEl>
                                          <p:spTgt spid="8200"/>
                                        </p:tgtEl>
                                        <p:attrNameLst>
                                          <p:attrName>style.visibility</p:attrName>
                                        </p:attrNameLst>
                                      </p:cBhvr>
                                      <p:to>
                                        <p:strVal val="visible"/>
                                      </p:to>
                                    </p:set>
                                    <p:animEffect transition="in" filter="box(in)">
                                      <p:cBhvr>
                                        <p:cTn id="49" dur="500"/>
                                        <p:tgtEl>
                                          <p:spTgt spid="8200"/>
                                        </p:tgtEl>
                                      </p:cBhvr>
                                    </p:animEffect>
                                  </p:childTnLst>
                                </p:cTn>
                              </p:par>
                              <p:par>
                                <p:cTn id="50" presetID="4" presetClass="entr" presetSubtype="16" fill="hold" nodeType="withEffect">
                                  <p:stCondLst>
                                    <p:cond delay="3000"/>
                                  </p:stCondLst>
                                  <p:childTnLst>
                                    <p:set>
                                      <p:cBhvr>
                                        <p:cTn id="51" dur="1" fill="hold">
                                          <p:stCondLst>
                                            <p:cond delay="0"/>
                                          </p:stCondLst>
                                        </p:cTn>
                                        <p:tgtEl>
                                          <p:spTgt spid="8209"/>
                                        </p:tgtEl>
                                        <p:attrNameLst>
                                          <p:attrName>style.visibility</p:attrName>
                                        </p:attrNameLst>
                                      </p:cBhvr>
                                      <p:to>
                                        <p:strVal val="visible"/>
                                      </p:to>
                                    </p:set>
                                    <p:animEffect transition="in" filter="box(in)">
                                      <p:cBhvr>
                                        <p:cTn id="52" dur="500"/>
                                        <p:tgtEl>
                                          <p:spTgt spid="8209"/>
                                        </p:tgtEl>
                                      </p:cBhvr>
                                    </p:animEffect>
                                  </p:childTnLst>
                                </p:cTn>
                              </p:par>
                              <p:par>
                                <p:cTn id="53" presetID="4" presetClass="entr" presetSubtype="16" fill="hold" nodeType="withEffect">
                                  <p:stCondLst>
                                    <p:cond delay="3000"/>
                                  </p:stCondLst>
                                  <p:childTnLst>
                                    <p:set>
                                      <p:cBhvr>
                                        <p:cTn id="54" dur="1" fill="hold">
                                          <p:stCondLst>
                                            <p:cond delay="0"/>
                                          </p:stCondLst>
                                        </p:cTn>
                                        <p:tgtEl>
                                          <p:spTgt spid="8207"/>
                                        </p:tgtEl>
                                        <p:attrNameLst>
                                          <p:attrName>style.visibility</p:attrName>
                                        </p:attrNameLst>
                                      </p:cBhvr>
                                      <p:to>
                                        <p:strVal val="visible"/>
                                      </p:to>
                                    </p:set>
                                    <p:animEffect transition="in" filter="box(in)">
                                      <p:cBhvr>
                                        <p:cTn id="55" dur="500"/>
                                        <p:tgtEl>
                                          <p:spTgt spid="8207"/>
                                        </p:tgtEl>
                                      </p:cBhvr>
                                    </p:animEffect>
                                  </p:childTnLst>
                                </p:cTn>
                              </p:par>
                              <p:par>
                                <p:cTn id="56" presetID="4" presetClass="entr" presetSubtype="16" fill="hold" nodeType="withEffect">
                                  <p:stCondLst>
                                    <p:cond delay="3000"/>
                                  </p:stCondLst>
                                  <p:childTnLst>
                                    <p:set>
                                      <p:cBhvr>
                                        <p:cTn id="57" dur="1" fill="hold">
                                          <p:stCondLst>
                                            <p:cond delay="0"/>
                                          </p:stCondLst>
                                        </p:cTn>
                                        <p:tgtEl>
                                          <p:spTgt spid="29"/>
                                        </p:tgtEl>
                                        <p:attrNameLst>
                                          <p:attrName>style.visibility</p:attrName>
                                        </p:attrNameLst>
                                      </p:cBhvr>
                                      <p:to>
                                        <p:strVal val="visible"/>
                                      </p:to>
                                    </p:set>
                                    <p:animEffect transition="in" filter="box(in)">
                                      <p:cBhvr>
                                        <p:cTn id="58" dur="500"/>
                                        <p:tgtEl>
                                          <p:spTgt spid="29"/>
                                        </p:tgtEl>
                                      </p:cBhvr>
                                    </p:animEffect>
                                  </p:childTnLst>
                                </p:cTn>
                              </p:par>
                              <p:par>
                                <p:cTn id="59" presetID="6" presetClass="entr" presetSubtype="16" fill="hold" nodeType="withEffect">
                                  <p:stCondLst>
                                    <p:cond delay="3000"/>
                                  </p:stCondLst>
                                  <p:childTnLst>
                                    <p:set>
                                      <p:cBhvr>
                                        <p:cTn id="60" dur="1" fill="hold">
                                          <p:stCondLst>
                                            <p:cond delay="0"/>
                                          </p:stCondLst>
                                        </p:cTn>
                                        <p:tgtEl>
                                          <p:spTgt spid="24"/>
                                        </p:tgtEl>
                                        <p:attrNameLst>
                                          <p:attrName>style.visibility</p:attrName>
                                        </p:attrNameLst>
                                      </p:cBhvr>
                                      <p:to>
                                        <p:strVal val="visible"/>
                                      </p:to>
                                    </p:set>
                                    <p:animEffect transition="in" filter="circle(in)">
                                      <p:cBhvr>
                                        <p:cTn id="61" dur="500"/>
                                        <p:tgtEl>
                                          <p:spTgt spid="24"/>
                                        </p:tgtEl>
                                      </p:cBhvr>
                                    </p:animEffect>
                                  </p:childTnLst>
                                </p:cTn>
                              </p:par>
                              <p:par>
                                <p:cTn id="62" presetID="4" presetClass="entr" presetSubtype="16" fill="hold" nodeType="withEffect">
                                  <p:stCondLst>
                                    <p:cond delay="3000"/>
                                  </p:stCondLst>
                                  <p:childTnLst>
                                    <p:set>
                                      <p:cBhvr>
                                        <p:cTn id="63" dur="1" fill="hold">
                                          <p:stCondLst>
                                            <p:cond delay="0"/>
                                          </p:stCondLst>
                                        </p:cTn>
                                        <p:tgtEl>
                                          <p:spTgt spid="8210"/>
                                        </p:tgtEl>
                                        <p:attrNameLst>
                                          <p:attrName>style.visibility</p:attrName>
                                        </p:attrNameLst>
                                      </p:cBhvr>
                                      <p:to>
                                        <p:strVal val="visible"/>
                                      </p:to>
                                    </p:set>
                                    <p:animEffect transition="in" filter="box(in)">
                                      <p:cBhvr>
                                        <p:cTn id="64" dur="500"/>
                                        <p:tgtEl>
                                          <p:spTgt spid="8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Complete Redundancy In the Box</a:t>
            </a:r>
            <a:endParaRPr lang="en-US" dirty="0"/>
          </a:p>
        </p:txBody>
      </p:sp>
      <p:sp>
        <p:nvSpPr>
          <p:cNvPr id="6" name="Freeform 5"/>
          <p:cNvSpPr/>
          <p:nvPr/>
        </p:nvSpPr>
        <p:spPr>
          <a:xfrm>
            <a:off x="262" y="1366432"/>
            <a:ext cx="2738360" cy="353874"/>
          </a:xfrm>
          <a:custGeom>
            <a:avLst/>
            <a:gdLst>
              <a:gd name="connsiteX0" fmla="*/ 0 w 2054597"/>
              <a:gd name="connsiteY0" fmla="*/ 0 h 265443"/>
              <a:gd name="connsiteX1" fmla="*/ 2054597 w 2054597"/>
              <a:gd name="connsiteY1" fmla="*/ 0 h 265443"/>
              <a:gd name="connsiteX2" fmla="*/ 2054597 w 2054597"/>
              <a:gd name="connsiteY2" fmla="*/ 265443 h 265443"/>
              <a:gd name="connsiteX3" fmla="*/ 0 w 2054597"/>
              <a:gd name="connsiteY3" fmla="*/ 265443 h 265443"/>
              <a:gd name="connsiteX4" fmla="*/ 0 w 2054597"/>
              <a:gd name="connsiteY4" fmla="*/ 0 h 26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597" h="265443">
                <a:moveTo>
                  <a:pt x="0" y="0"/>
                </a:moveTo>
                <a:lnTo>
                  <a:pt x="2054597" y="0"/>
                </a:lnTo>
                <a:lnTo>
                  <a:pt x="2054597" y="265443"/>
                </a:lnTo>
                <a:lnTo>
                  <a:pt x="0" y="2654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194" tIns="43998" rIns="123194" bIns="43998" numCol="1" spcCol="1693" anchor="ctr" anchorCtr="0">
            <a:noAutofit/>
          </a:bodyPr>
          <a:lstStyle/>
          <a:p>
            <a:pPr algn="r" defTabSz="769921">
              <a:lnSpc>
                <a:spcPct val="90000"/>
              </a:lnSpc>
              <a:spcAft>
                <a:spcPct val="35000"/>
              </a:spcAft>
            </a:pPr>
            <a:r>
              <a:rPr lang="en-US" sz="1700" dirty="0"/>
              <a:t>Disaster Recovery</a:t>
            </a:r>
          </a:p>
        </p:txBody>
      </p:sp>
      <p:sp>
        <p:nvSpPr>
          <p:cNvPr id="7" name="Left Brace 6"/>
          <p:cNvSpPr/>
          <p:nvPr/>
        </p:nvSpPr>
        <p:spPr>
          <a:xfrm>
            <a:off x="2738623" y="1189495"/>
            <a:ext cx="547671" cy="707748"/>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3505366" y="1189495"/>
            <a:ext cx="7448344" cy="707748"/>
          </a:xfrm>
          <a:custGeom>
            <a:avLst/>
            <a:gdLst>
              <a:gd name="connsiteX0" fmla="*/ 0 w 5588506"/>
              <a:gd name="connsiteY0" fmla="*/ 0 h 530887"/>
              <a:gd name="connsiteX1" fmla="*/ 5588506 w 5588506"/>
              <a:gd name="connsiteY1" fmla="*/ 0 h 530887"/>
              <a:gd name="connsiteX2" fmla="*/ 5588506 w 5588506"/>
              <a:gd name="connsiteY2" fmla="*/ 530887 h 530887"/>
              <a:gd name="connsiteX3" fmla="*/ 0 w 5588506"/>
              <a:gd name="connsiteY3" fmla="*/ 530887 h 530887"/>
              <a:gd name="connsiteX4" fmla="*/ 0 w 5588506"/>
              <a:gd name="connsiteY4" fmla="*/ 0 h 53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506" h="530887">
                <a:moveTo>
                  <a:pt x="0" y="0"/>
                </a:moveTo>
                <a:lnTo>
                  <a:pt x="5588506" y="0"/>
                </a:lnTo>
                <a:lnTo>
                  <a:pt x="5588506" y="530887"/>
                </a:lnTo>
                <a:lnTo>
                  <a:pt x="0" y="5308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997" tIns="65997" rIns="65997" bIns="65997" numCol="1" spcCol="1693" anchor="ctr" anchorCtr="0">
            <a:noAutofit/>
          </a:bodyPr>
          <a:lstStyle/>
          <a:p>
            <a:pPr marL="152293" lvl="1" indent="-152293" defTabSz="769921">
              <a:lnSpc>
                <a:spcPct val="90000"/>
              </a:lnSpc>
              <a:spcAft>
                <a:spcPct val="15000"/>
              </a:spcAft>
              <a:buChar char="••"/>
            </a:pPr>
            <a:r>
              <a:rPr lang="en-US" sz="1700" dirty="0"/>
              <a:t>Hyper-V Replica for Asynchronous Replication</a:t>
            </a:r>
          </a:p>
          <a:p>
            <a:pPr marL="152293" lvl="1" indent="-152293" defTabSz="769921">
              <a:lnSpc>
                <a:spcPct val="90000"/>
              </a:lnSpc>
              <a:spcAft>
                <a:spcPct val="15000"/>
              </a:spcAft>
              <a:buChar char="••"/>
            </a:pPr>
            <a:r>
              <a:rPr lang="en-US" sz="1700" dirty="0"/>
              <a:t>CSV 2.0 Integration with Storage Arrays for Synchronous Replication</a:t>
            </a:r>
          </a:p>
        </p:txBody>
      </p:sp>
      <p:sp>
        <p:nvSpPr>
          <p:cNvPr id="10" name="Freeform 9"/>
          <p:cNvSpPr/>
          <p:nvPr/>
        </p:nvSpPr>
        <p:spPr>
          <a:xfrm>
            <a:off x="262" y="2154001"/>
            <a:ext cx="2738360" cy="621960"/>
          </a:xfrm>
          <a:custGeom>
            <a:avLst/>
            <a:gdLst>
              <a:gd name="connsiteX0" fmla="*/ 0 w 2054597"/>
              <a:gd name="connsiteY0" fmla="*/ 0 h 466537"/>
              <a:gd name="connsiteX1" fmla="*/ 2054597 w 2054597"/>
              <a:gd name="connsiteY1" fmla="*/ 0 h 466537"/>
              <a:gd name="connsiteX2" fmla="*/ 2054597 w 2054597"/>
              <a:gd name="connsiteY2" fmla="*/ 466537 h 466537"/>
              <a:gd name="connsiteX3" fmla="*/ 0 w 2054597"/>
              <a:gd name="connsiteY3" fmla="*/ 466537 h 466537"/>
              <a:gd name="connsiteX4" fmla="*/ 0 w 2054597"/>
              <a:gd name="connsiteY4" fmla="*/ 0 h 46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597" h="466537">
                <a:moveTo>
                  <a:pt x="0" y="0"/>
                </a:moveTo>
                <a:lnTo>
                  <a:pt x="2054597" y="0"/>
                </a:lnTo>
                <a:lnTo>
                  <a:pt x="2054597" y="466537"/>
                </a:lnTo>
                <a:lnTo>
                  <a:pt x="0" y="4665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194" tIns="43998" rIns="123194" bIns="43998" numCol="1" spcCol="1693" anchor="ctr" anchorCtr="0">
            <a:noAutofit/>
          </a:bodyPr>
          <a:lstStyle/>
          <a:p>
            <a:pPr algn="r" defTabSz="769921">
              <a:lnSpc>
                <a:spcPct val="90000"/>
              </a:lnSpc>
              <a:spcAft>
                <a:spcPct val="35000"/>
              </a:spcAft>
            </a:pPr>
            <a:r>
              <a:rPr lang="en-US" sz="1700" dirty="0"/>
              <a:t>Application/Service Failover</a:t>
            </a:r>
          </a:p>
        </p:txBody>
      </p:sp>
      <p:sp>
        <p:nvSpPr>
          <p:cNvPr id="11" name="Left Brace 10"/>
          <p:cNvSpPr/>
          <p:nvPr/>
        </p:nvSpPr>
        <p:spPr>
          <a:xfrm>
            <a:off x="2738623" y="1959637"/>
            <a:ext cx="547671" cy="1010688"/>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3505366" y="1959637"/>
            <a:ext cx="7448344" cy="1010688"/>
          </a:xfrm>
          <a:custGeom>
            <a:avLst/>
            <a:gdLst>
              <a:gd name="connsiteX0" fmla="*/ 0 w 5588506"/>
              <a:gd name="connsiteY0" fmla="*/ 0 h 758123"/>
              <a:gd name="connsiteX1" fmla="*/ 5588506 w 5588506"/>
              <a:gd name="connsiteY1" fmla="*/ 0 h 758123"/>
              <a:gd name="connsiteX2" fmla="*/ 5588506 w 5588506"/>
              <a:gd name="connsiteY2" fmla="*/ 758123 h 758123"/>
              <a:gd name="connsiteX3" fmla="*/ 0 w 5588506"/>
              <a:gd name="connsiteY3" fmla="*/ 758123 h 758123"/>
              <a:gd name="connsiteX4" fmla="*/ 0 w 5588506"/>
              <a:gd name="connsiteY4" fmla="*/ 0 h 75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506" h="758123">
                <a:moveTo>
                  <a:pt x="0" y="0"/>
                </a:moveTo>
                <a:lnTo>
                  <a:pt x="5588506" y="0"/>
                </a:lnTo>
                <a:lnTo>
                  <a:pt x="5588506" y="758123"/>
                </a:lnTo>
                <a:lnTo>
                  <a:pt x="0" y="75812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997" tIns="65997" rIns="65997" bIns="65997" numCol="1" spcCol="1693" anchor="ctr" anchorCtr="0">
            <a:noAutofit/>
          </a:bodyPr>
          <a:lstStyle/>
          <a:p>
            <a:pPr marL="152293" lvl="1" indent="-152293" defTabSz="769921">
              <a:lnSpc>
                <a:spcPct val="90000"/>
              </a:lnSpc>
              <a:spcAft>
                <a:spcPct val="15000"/>
              </a:spcAft>
              <a:buChar char="••"/>
            </a:pPr>
            <a:r>
              <a:rPr lang="en-US" sz="1700" dirty="0"/>
              <a:t>Non-Cluster Aware Apps: Hyper-V App Monitoring</a:t>
            </a:r>
          </a:p>
          <a:p>
            <a:pPr marL="152293" lvl="1" indent="-152293" defTabSz="769921">
              <a:lnSpc>
                <a:spcPct val="90000"/>
              </a:lnSpc>
              <a:spcAft>
                <a:spcPct val="15000"/>
              </a:spcAft>
              <a:buChar char="••"/>
            </a:pPr>
            <a:r>
              <a:rPr lang="en-US" sz="1700" dirty="0"/>
              <a:t>VM Guest Cluster: iSCSI, Fiber Channel</a:t>
            </a:r>
          </a:p>
          <a:p>
            <a:pPr marL="152293" lvl="1" indent="-152293" defTabSz="769921">
              <a:lnSpc>
                <a:spcPct val="90000"/>
              </a:lnSpc>
              <a:spcAft>
                <a:spcPct val="15000"/>
              </a:spcAft>
              <a:buChar char="••"/>
            </a:pPr>
            <a:r>
              <a:rPr lang="en-US" sz="1700" dirty="0"/>
              <a:t>VM Guest Teaming of SR-IOV NICs</a:t>
            </a:r>
          </a:p>
        </p:txBody>
      </p:sp>
      <p:sp>
        <p:nvSpPr>
          <p:cNvPr id="13" name="Freeform 12"/>
          <p:cNvSpPr/>
          <p:nvPr/>
        </p:nvSpPr>
        <p:spPr>
          <a:xfrm>
            <a:off x="262" y="3364470"/>
            <a:ext cx="2738360" cy="353874"/>
          </a:xfrm>
          <a:custGeom>
            <a:avLst/>
            <a:gdLst>
              <a:gd name="connsiteX0" fmla="*/ 0 w 2054597"/>
              <a:gd name="connsiteY0" fmla="*/ 0 h 265443"/>
              <a:gd name="connsiteX1" fmla="*/ 2054597 w 2054597"/>
              <a:gd name="connsiteY1" fmla="*/ 0 h 265443"/>
              <a:gd name="connsiteX2" fmla="*/ 2054597 w 2054597"/>
              <a:gd name="connsiteY2" fmla="*/ 265443 h 265443"/>
              <a:gd name="connsiteX3" fmla="*/ 0 w 2054597"/>
              <a:gd name="connsiteY3" fmla="*/ 265443 h 265443"/>
              <a:gd name="connsiteX4" fmla="*/ 0 w 2054597"/>
              <a:gd name="connsiteY4" fmla="*/ 0 h 26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597" h="265443">
                <a:moveTo>
                  <a:pt x="0" y="0"/>
                </a:moveTo>
                <a:lnTo>
                  <a:pt x="2054597" y="0"/>
                </a:lnTo>
                <a:lnTo>
                  <a:pt x="2054597" y="265443"/>
                </a:lnTo>
                <a:lnTo>
                  <a:pt x="0" y="2654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194" tIns="43998" rIns="123194" bIns="43998" numCol="1" spcCol="1693" anchor="ctr" anchorCtr="0">
            <a:noAutofit/>
          </a:bodyPr>
          <a:lstStyle/>
          <a:p>
            <a:pPr algn="r" defTabSz="769921">
              <a:lnSpc>
                <a:spcPct val="90000"/>
              </a:lnSpc>
              <a:spcAft>
                <a:spcPct val="35000"/>
              </a:spcAft>
            </a:pPr>
            <a:r>
              <a:rPr lang="en-US" sz="1700" dirty="0"/>
              <a:t>I/O Redundancy</a:t>
            </a:r>
          </a:p>
        </p:txBody>
      </p:sp>
      <p:sp>
        <p:nvSpPr>
          <p:cNvPr id="14" name="Left Brace 13"/>
          <p:cNvSpPr/>
          <p:nvPr/>
        </p:nvSpPr>
        <p:spPr>
          <a:xfrm>
            <a:off x="2738623" y="3032715"/>
            <a:ext cx="547671" cy="1017388"/>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3505366" y="3032715"/>
            <a:ext cx="7448344" cy="1017388"/>
          </a:xfrm>
          <a:custGeom>
            <a:avLst/>
            <a:gdLst>
              <a:gd name="connsiteX0" fmla="*/ 0 w 5588506"/>
              <a:gd name="connsiteY0" fmla="*/ 0 h 763150"/>
              <a:gd name="connsiteX1" fmla="*/ 5588506 w 5588506"/>
              <a:gd name="connsiteY1" fmla="*/ 0 h 763150"/>
              <a:gd name="connsiteX2" fmla="*/ 5588506 w 5588506"/>
              <a:gd name="connsiteY2" fmla="*/ 763150 h 763150"/>
              <a:gd name="connsiteX3" fmla="*/ 0 w 5588506"/>
              <a:gd name="connsiteY3" fmla="*/ 763150 h 763150"/>
              <a:gd name="connsiteX4" fmla="*/ 0 w 5588506"/>
              <a:gd name="connsiteY4" fmla="*/ 0 h 76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506" h="763150">
                <a:moveTo>
                  <a:pt x="0" y="0"/>
                </a:moveTo>
                <a:lnTo>
                  <a:pt x="5588506" y="0"/>
                </a:lnTo>
                <a:lnTo>
                  <a:pt x="5588506" y="763150"/>
                </a:lnTo>
                <a:lnTo>
                  <a:pt x="0" y="7631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997" tIns="65997" rIns="65997" bIns="65997" numCol="1" spcCol="1693" anchor="ctr" anchorCtr="0">
            <a:noAutofit/>
          </a:bodyPr>
          <a:lstStyle/>
          <a:p>
            <a:pPr marL="152293" lvl="1" indent="-152293" defTabSz="769921">
              <a:lnSpc>
                <a:spcPct val="90000"/>
              </a:lnSpc>
              <a:spcAft>
                <a:spcPct val="15000"/>
              </a:spcAft>
              <a:buChar char="••"/>
            </a:pPr>
            <a:r>
              <a:rPr lang="en-US" sz="1700" dirty="0"/>
              <a:t>Network Load Balancing &amp; Failover via Windows NIC Teaming</a:t>
            </a:r>
          </a:p>
          <a:p>
            <a:pPr marL="152293" lvl="1" indent="-152293" defTabSz="769921">
              <a:lnSpc>
                <a:spcPct val="90000"/>
              </a:lnSpc>
              <a:spcAft>
                <a:spcPct val="15000"/>
              </a:spcAft>
              <a:buChar char="••"/>
            </a:pPr>
            <a:r>
              <a:rPr lang="en-US" sz="1700" dirty="0"/>
              <a:t>Storage Multi-Path IO (MPIO)</a:t>
            </a:r>
          </a:p>
          <a:p>
            <a:pPr marL="152293" lvl="1" indent="-152293" defTabSz="769921">
              <a:lnSpc>
                <a:spcPct val="90000"/>
              </a:lnSpc>
              <a:spcAft>
                <a:spcPct val="15000"/>
              </a:spcAft>
              <a:buChar char="••"/>
            </a:pPr>
            <a:r>
              <a:rPr lang="en-US" sz="1700" dirty="0"/>
              <a:t>Multi-Channel SMB</a:t>
            </a:r>
          </a:p>
        </p:txBody>
      </p:sp>
      <p:sp>
        <p:nvSpPr>
          <p:cNvPr id="16" name="Freeform 15"/>
          <p:cNvSpPr/>
          <p:nvPr/>
        </p:nvSpPr>
        <p:spPr>
          <a:xfrm>
            <a:off x="262" y="4289433"/>
            <a:ext cx="2738360" cy="353874"/>
          </a:xfrm>
          <a:custGeom>
            <a:avLst/>
            <a:gdLst>
              <a:gd name="connsiteX0" fmla="*/ 0 w 2054597"/>
              <a:gd name="connsiteY0" fmla="*/ 0 h 265443"/>
              <a:gd name="connsiteX1" fmla="*/ 2054597 w 2054597"/>
              <a:gd name="connsiteY1" fmla="*/ 0 h 265443"/>
              <a:gd name="connsiteX2" fmla="*/ 2054597 w 2054597"/>
              <a:gd name="connsiteY2" fmla="*/ 265443 h 265443"/>
              <a:gd name="connsiteX3" fmla="*/ 0 w 2054597"/>
              <a:gd name="connsiteY3" fmla="*/ 265443 h 265443"/>
              <a:gd name="connsiteX4" fmla="*/ 0 w 2054597"/>
              <a:gd name="connsiteY4" fmla="*/ 0 h 26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597" h="265443">
                <a:moveTo>
                  <a:pt x="0" y="0"/>
                </a:moveTo>
                <a:lnTo>
                  <a:pt x="2054597" y="0"/>
                </a:lnTo>
                <a:lnTo>
                  <a:pt x="2054597" y="265443"/>
                </a:lnTo>
                <a:lnTo>
                  <a:pt x="0" y="2654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194" tIns="43998" rIns="123194" bIns="43998" numCol="1" spcCol="1693" anchor="ctr" anchorCtr="0">
            <a:noAutofit/>
          </a:bodyPr>
          <a:lstStyle/>
          <a:p>
            <a:pPr algn="r" defTabSz="769921">
              <a:lnSpc>
                <a:spcPct val="90000"/>
              </a:lnSpc>
              <a:spcAft>
                <a:spcPct val="35000"/>
              </a:spcAft>
            </a:pPr>
            <a:r>
              <a:rPr lang="en-US" sz="1700" dirty="0"/>
              <a:t>Physical Node Redundancy</a:t>
            </a:r>
          </a:p>
        </p:txBody>
      </p:sp>
      <p:sp>
        <p:nvSpPr>
          <p:cNvPr id="17" name="Left Brace 16"/>
          <p:cNvSpPr/>
          <p:nvPr/>
        </p:nvSpPr>
        <p:spPr>
          <a:xfrm>
            <a:off x="2738623" y="4112497"/>
            <a:ext cx="547671" cy="707748"/>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505366" y="4112497"/>
            <a:ext cx="7448344" cy="707748"/>
          </a:xfrm>
          <a:custGeom>
            <a:avLst/>
            <a:gdLst>
              <a:gd name="connsiteX0" fmla="*/ 0 w 5588506"/>
              <a:gd name="connsiteY0" fmla="*/ 0 h 530887"/>
              <a:gd name="connsiteX1" fmla="*/ 5588506 w 5588506"/>
              <a:gd name="connsiteY1" fmla="*/ 0 h 530887"/>
              <a:gd name="connsiteX2" fmla="*/ 5588506 w 5588506"/>
              <a:gd name="connsiteY2" fmla="*/ 530887 h 530887"/>
              <a:gd name="connsiteX3" fmla="*/ 0 w 5588506"/>
              <a:gd name="connsiteY3" fmla="*/ 530887 h 530887"/>
              <a:gd name="connsiteX4" fmla="*/ 0 w 5588506"/>
              <a:gd name="connsiteY4" fmla="*/ 0 h 53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506" h="530887">
                <a:moveTo>
                  <a:pt x="0" y="0"/>
                </a:moveTo>
                <a:lnTo>
                  <a:pt x="5588506" y="0"/>
                </a:lnTo>
                <a:lnTo>
                  <a:pt x="5588506" y="530887"/>
                </a:lnTo>
                <a:lnTo>
                  <a:pt x="0" y="5308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997" tIns="65997" rIns="65997" bIns="65997" numCol="1" spcCol="1693" anchor="ctr" anchorCtr="0">
            <a:noAutofit/>
          </a:bodyPr>
          <a:lstStyle/>
          <a:p>
            <a:pPr marL="152293" lvl="1" indent="-152293" defTabSz="769921">
              <a:lnSpc>
                <a:spcPct val="90000"/>
              </a:lnSpc>
              <a:spcAft>
                <a:spcPct val="15000"/>
              </a:spcAft>
              <a:buFontTx/>
              <a:buChar char="••"/>
            </a:pPr>
            <a:r>
              <a:rPr lang="en-US" sz="1700" dirty="0"/>
              <a:t>Live Migration for Planned Downtime</a:t>
            </a:r>
          </a:p>
          <a:p>
            <a:pPr marL="152293" lvl="1" indent="-152293" defTabSz="769921">
              <a:lnSpc>
                <a:spcPct val="90000"/>
              </a:lnSpc>
              <a:spcAft>
                <a:spcPct val="15000"/>
              </a:spcAft>
              <a:buChar char="••"/>
            </a:pPr>
            <a:r>
              <a:rPr lang="en-US" sz="1700" dirty="0"/>
              <a:t>Failover Cluster for Unplanned Downtime</a:t>
            </a:r>
          </a:p>
        </p:txBody>
      </p:sp>
      <p:sp>
        <p:nvSpPr>
          <p:cNvPr id="19" name="Freeform 18"/>
          <p:cNvSpPr/>
          <p:nvPr/>
        </p:nvSpPr>
        <p:spPr>
          <a:xfrm>
            <a:off x="262" y="4904751"/>
            <a:ext cx="2738360" cy="353874"/>
          </a:xfrm>
          <a:custGeom>
            <a:avLst/>
            <a:gdLst>
              <a:gd name="connsiteX0" fmla="*/ 0 w 2054597"/>
              <a:gd name="connsiteY0" fmla="*/ 0 h 265443"/>
              <a:gd name="connsiteX1" fmla="*/ 2054597 w 2054597"/>
              <a:gd name="connsiteY1" fmla="*/ 0 h 265443"/>
              <a:gd name="connsiteX2" fmla="*/ 2054597 w 2054597"/>
              <a:gd name="connsiteY2" fmla="*/ 265443 h 265443"/>
              <a:gd name="connsiteX3" fmla="*/ 0 w 2054597"/>
              <a:gd name="connsiteY3" fmla="*/ 265443 h 265443"/>
              <a:gd name="connsiteX4" fmla="*/ 0 w 2054597"/>
              <a:gd name="connsiteY4" fmla="*/ 0 h 265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597" h="265443">
                <a:moveTo>
                  <a:pt x="0" y="0"/>
                </a:moveTo>
                <a:lnTo>
                  <a:pt x="2054597" y="0"/>
                </a:lnTo>
                <a:lnTo>
                  <a:pt x="2054597" y="265443"/>
                </a:lnTo>
                <a:lnTo>
                  <a:pt x="0" y="2654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194" tIns="43998" rIns="123194" bIns="43998" numCol="1" spcCol="1693" anchor="ctr" anchorCtr="0">
            <a:noAutofit/>
          </a:bodyPr>
          <a:lstStyle/>
          <a:p>
            <a:pPr algn="r" defTabSz="769921">
              <a:lnSpc>
                <a:spcPct val="90000"/>
              </a:lnSpc>
              <a:spcAft>
                <a:spcPct val="35000"/>
              </a:spcAft>
            </a:pPr>
            <a:r>
              <a:rPr lang="en-US" sz="1700" dirty="0"/>
              <a:t>Hardware Fault</a:t>
            </a:r>
          </a:p>
        </p:txBody>
      </p:sp>
      <p:sp>
        <p:nvSpPr>
          <p:cNvPr id="20" name="Left Brace 19"/>
          <p:cNvSpPr/>
          <p:nvPr/>
        </p:nvSpPr>
        <p:spPr>
          <a:xfrm>
            <a:off x="2738623" y="4882636"/>
            <a:ext cx="547671" cy="398108"/>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a:off x="3505366" y="4882636"/>
            <a:ext cx="7448344" cy="645358"/>
          </a:xfrm>
          <a:custGeom>
            <a:avLst/>
            <a:gdLst>
              <a:gd name="connsiteX0" fmla="*/ 0 w 5588506"/>
              <a:gd name="connsiteY0" fmla="*/ 0 h 298624"/>
              <a:gd name="connsiteX1" fmla="*/ 5588506 w 5588506"/>
              <a:gd name="connsiteY1" fmla="*/ 0 h 298624"/>
              <a:gd name="connsiteX2" fmla="*/ 5588506 w 5588506"/>
              <a:gd name="connsiteY2" fmla="*/ 298624 h 298624"/>
              <a:gd name="connsiteX3" fmla="*/ 0 w 5588506"/>
              <a:gd name="connsiteY3" fmla="*/ 298624 h 298624"/>
              <a:gd name="connsiteX4" fmla="*/ 0 w 5588506"/>
              <a:gd name="connsiteY4" fmla="*/ 0 h 298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506" h="298624">
                <a:moveTo>
                  <a:pt x="0" y="0"/>
                </a:moveTo>
                <a:lnTo>
                  <a:pt x="5588506" y="0"/>
                </a:lnTo>
                <a:lnTo>
                  <a:pt x="5588506" y="298624"/>
                </a:lnTo>
                <a:lnTo>
                  <a:pt x="0" y="29862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997" tIns="65997" rIns="65997" bIns="65997" numCol="1" spcCol="1693" anchor="ctr" anchorCtr="0">
            <a:noAutofit/>
          </a:bodyPr>
          <a:lstStyle/>
          <a:p>
            <a:pPr marL="152293" lvl="1" indent="-152293" defTabSz="769921">
              <a:lnSpc>
                <a:spcPct val="90000"/>
              </a:lnSpc>
              <a:spcAft>
                <a:spcPct val="15000"/>
              </a:spcAft>
              <a:buChar char="••"/>
            </a:pPr>
            <a:r>
              <a:rPr lang="en-US" sz="1700" dirty="0"/>
              <a:t>Windows Hardware Error Architecture (WHEA</a:t>
            </a:r>
            <a:r>
              <a:rPr lang="en-US" sz="1700" dirty="0"/>
              <a:t>)</a:t>
            </a:r>
          </a:p>
          <a:p>
            <a:pPr marL="152293" lvl="1" indent="-152293" defTabSz="769921">
              <a:lnSpc>
                <a:spcPct val="90000"/>
              </a:lnSpc>
              <a:spcAft>
                <a:spcPct val="15000"/>
              </a:spcAft>
              <a:buChar char="••"/>
            </a:pPr>
            <a:r>
              <a:rPr lang="en-US" sz="1700" dirty="0"/>
              <a:t>Reliability, Availability, Serviceability (RAS)</a:t>
            </a:r>
            <a:endParaRPr lang="en-US" sz="1700" dirty="0"/>
          </a:p>
        </p:txBody>
      </p:sp>
    </p:spTree>
    <p:extLst>
      <p:ext uri="{BB962C8B-B14F-4D97-AF65-F5344CB8AC3E}">
        <p14:creationId xmlns:p14="http://schemas.microsoft.com/office/powerpoint/2010/main" val="900421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22" presetClass="entr" presetSubtype="2"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righ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par>
                                <p:cTn id="19" presetID="22" presetClass="entr" presetSubtype="2"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right)">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par>
                                <p:cTn id="30" presetID="22" presetClass="entr" presetSubtype="2"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right)">
                                      <p:cBhvr>
                                        <p:cTn id="40" dur="500"/>
                                        <p:tgtEl>
                                          <p:spTgt spid="10"/>
                                        </p:tgtEl>
                                      </p:cBhvr>
                                    </p:animEffect>
                                  </p:childTnLst>
                                </p:cTn>
                              </p:par>
                              <p:par>
                                <p:cTn id="41" presetID="22" presetClass="entr" presetSubtype="2"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righ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right)">
                                      <p:cBhvr>
                                        <p:cTn id="51" dur="500"/>
                                        <p:tgtEl>
                                          <p:spTgt spid="6"/>
                                        </p:tgtEl>
                                      </p:cBhvr>
                                    </p:animEffect>
                                  </p:childTnLst>
                                </p:cTn>
                              </p:par>
                              <p:par>
                                <p:cTn id="52" presetID="22" presetClass="entr" presetSubtype="2"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right)">
                                      <p:cBhvr>
                                        <p:cTn id="54" dur="500"/>
                                        <p:tgtEl>
                                          <p:spTgt spid="7"/>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right)">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p:bldP spid="12" grpId="0" animBg="1"/>
      <p:bldP spid="13" grpId="0"/>
      <p:bldP spid="15" grpId="0" animBg="1"/>
      <p:bldP spid="16" grpId="0"/>
      <p:bldP spid="18" grpId="0" animBg="1"/>
      <p:bldP spid="19" grpId="0"/>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381000" y="762000"/>
          <a:ext cx="11582402" cy="5436588"/>
        </p:xfrm>
        <a:graphic>
          <a:graphicData uri="http://schemas.openxmlformats.org/drawingml/2006/table">
            <a:tbl>
              <a:tblPr firstRow="1" bandRow="1">
                <a:tableStyleId>{5C22544A-7EE6-4342-B048-85BDC9FD1C3A}</a:tableStyleId>
              </a:tblPr>
              <a:tblGrid>
                <a:gridCol w="2128109"/>
                <a:gridCol w="1224692"/>
                <a:gridCol w="1752600"/>
                <a:gridCol w="1752600"/>
                <a:gridCol w="1752600"/>
                <a:gridCol w="1676400"/>
                <a:gridCol w="1295401"/>
              </a:tblGrid>
              <a:tr h="914400">
                <a:tc>
                  <a:txBody>
                    <a:bodyPr/>
                    <a:lstStyle/>
                    <a:p>
                      <a:endParaRPr lang="en-US" dirty="0"/>
                    </a:p>
                  </a:txBody>
                  <a:tcPr/>
                </a:tc>
                <a:tc>
                  <a:txBody>
                    <a:bodyPr/>
                    <a:lstStyle/>
                    <a:p>
                      <a:r>
                        <a:rPr lang="en-US" sz="1600" dirty="0" smtClean="0"/>
                        <a:t>Zero Downtime</a:t>
                      </a:r>
                      <a:endParaRPr lang="en-US" sz="1600" dirty="0"/>
                    </a:p>
                  </a:txBody>
                  <a:tcPr/>
                </a:tc>
                <a:tc>
                  <a:txBody>
                    <a:bodyPr/>
                    <a:lstStyle/>
                    <a:p>
                      <a:r>
                        <a:rPr lang="en-US" sz="1600" dirty="0" smtClean="0"/>
                        <a:t>Protects against hardware failure</a:t>
                      </a:r>
                      <a:endParaRPr lang="en-US" sz="1600" dirty="0"/>
                    </a:p>
                  </a:txBody>
                  <a:tcPr/>
                </a:tc>
                <a:tc>
                  <a:txBody>
                    <a:bodyPr/>
                    <a:lstStyle/>
                    <a:p>
                      <a:r>
                        <a:rPr lang="en-US" sz="1600" dirty="0" smtClean="0"/>
                        <a:t>Protects against</a:t>
                      </a:r>
                      <a:r>
                        <a:rPr lang="en-US" sz="1600" baseline="0" dirty="0" smtClean="0"/>
                        <a:t> site failure</a:t>
                      </a:r>
                      <a:endParaRPr lang="en-US" sz="1600" dirty="0"/>
                    </a:p>
                  </a:txBody>
                  <a:tcPr/>
                </a:tc>
                <a:tc>
                  <a:txBody>
                    <a:bodyPr/>
                    <a:lstStyle/>
                    <a:p>
                      <a:r>
                        <a:rPr lang="en-US" sz="1600" dirty="0" smtClean="0"/>
                        <a:t>Protects against data corruption</a:t>
                      </a:r>
                      <a:endParaRPr lang="en-US" sz="1600" dirty="0"/>
                    </a:p>
                  </a:txBody>
                  <a:tcPr/>
                </a:tc>
                <a:tc>
                  <a:txBody>
                    <a:bodyPr/>
                    <a:lstStyle/>
                    <a:p>
                      <a:r>
                        <a:rPr lang="en-US" sz="1600" dirty="0" smtClean="0"/>
                        <a:t>Automatic response to failure</a:t>
                      </a:r>
                      <a:endParaRPr lang="en-US" sz="1600" dirty="0"/>
                    </a:p>
                  </a:txBody>
                  <a:tcPr/>
                </a:tc>
                <a:tc>
                  <a:txBody>
                    <a:bodyPr/>
                    <a:lstStyle/>
                    <a:p>
                      <a:r>
                        <a:rPr lang="en-US" sz="1600" dirty="0" smtClean="0"/>
                        <a:t>Workgroup compatible</a:t>
                      </a:r>
                      <a:endParaRPr lang="en-US" sz="1600" dirty="0"/>
                    </a:p>
                  </a:txBody>
                  <a:tcPr/>
                </a:tc>
              </a:tr>
              <a:tr h="753698">
                <a:tc>
                  <a:txBody>
                    <a:bodyPr/>
                    <a:lstStyle/>
                    <a:p>
                      <a:r>
                        <a:rPr lang="en-US" dirty="0" smtClean="0"/>
                        <a:t>Live Migration</a:t>
                      </a:r>
                    </a:p>
                  </a:txBody>
                  <a:tcPr>
                    <a:solidFill>
                      <a:schemeClr val="tx1">
                        <a:lumMod val="9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2DA33B"/>
                          </a:solidFill>
                          <a:effectLst/>
                          <a:uLnTx/>
                          <a:uFillTx/>
                          <a:latin typeface="Wingdings" pitchFamily="2" charset="2"/>
                          <a:ea typeface="+mn-ea"/>
                          <a:cs typeface="+mn-cs"/>
                        </a:rPr>
                        <a:t>J</a:t>
                      </a:r>
                      <a:endParaRPr kumimoji="0" lang="en-US" sz="4000" b="1" i="0" u="none" strike="noStrike" kern="1200" cap="none" spc="0" normalizeH="0" baseline="0" noProof="0" dirty="0" smtClean="0">
                        <a:ln>
                          <a:noFill/>
                        </a:ln>
                        <a:solidFill>
                          <a:srgbClr val="2DA33B"/>
                        </a:solidFill>
                        <a:effectLst/>
                        <a:uLnTx/>
                        <a:uFillTx/>
                        <a:latin typeface="+mn-lt"/>
                        <a:ea typeface="+mn-ea"/>
                        <a:cs typeface="+mn-cs"/>
                      </a:endParaRPr>
                    </a:p>
                  </a:txBody>
                  <a:tcPr>
                    <a:solidFill>
                      <a:schemeClr val="tx1">
                        <a:lumMod val="9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F440F"/>
                          </a:solidFill>
                          <a:effectLst/>
                          <a:uLnTx/>
                          <a:uFillTx/>
                          <a:latin typeface="Wingdings" pitchFamily="2" charset="2"/>
                          <a:ea typeface="+mn-ea"/>
                          <a:cs typeface="+mn-cs"/>
                        </a:rPr>
                        <a:t>L</a:t>
                      </a:r>
                      <a:endParaRPr kumimoji="0" lang="en-US" sz="4000" b="1" i="0" u="none" strike="noStrike" kern="1200" cap="none" spc="0" normalizeH="0" baseline="0" noProof="0" dirty="0" smtClean="0">
                        <a:ln>
                          <a:noFill/>
                        </a:ln>
                        <a:solidFill>
                          <a:srgbClr val="EF440F"/>
                        </a:solidFill>
                        <a:effectLst/>
                        <a:uLnTx/>
                        <a:uFillTx/>
                        <a:latin typeface="+mn-lt"/>
                        <a:ea typeface="+mn-ea"/>
                        <a:cs typeface="+mn-cs"/>
                      </a:endParaRPr>
                    </a:p>
                  </a:txBody>
                  <a:tcPr>
                    <a:solidFill>
                      <a:schemeClr val="tx1">
                        <a:lumMod val="9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F440F"/>
                          </a:solidFill>
                          <a:effectLst/>
                          <a:uLnTx/>
                          <a:uFillTx/>
                          <a:latin typeface="Wingdings" pitchFamily="2" charset="2"/>
                          <a:ea typeface="+mn-ea"/>
                          <a:cs typeface="+mn-cs"/>
                        </a:rPr>
                        <a:t>L</a:t>
                      </a:r>
                      <a:endParaRPr kumimoji="0" lang="en-US" sz="4000" b="1" i="0" u="none" strike="noStrike" kern="1200" cap="none" spc="0" normalizeH="0" baseline="0" noProof="0" dirty="0" smtClean="0">
                        <a:ln>
                          <a:noFill/>
                        </a:ln>
                        <a:solidFill>
                          <a:srgbClr val="EF440F"/>
                        </a:solidFill>
                        <a:effectLst/>
                        <a:uLnTx/>
                        <a:uFillTx/>
                        <a:latin typeface="+mn-lt"/>
                        <a:ea typeface="+mn-ea"/>
                        <a:cs typeface="+mn-cs"/>
                      </a:endParaRPr>
                    </a:p>
                  </a:txBody>
                  <a:tcPr>
                    <a:solidFill>
                      <a:schemeClr val="tx1">
                        <a:lumMod val="9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F440F"/>
                          </a:solidFill>
                          <a:effectLst/>
                          <a:uLnTx/>
                          <a:uFillTx/>
                          <a:latin typeface="Wingdings" pitchFamily="2" charset="2"/>
                          <a:ea typeface="+mn-ea"/>
                          <a:cs typeface="+mn-cs"/>
                        </a:rPr>
                        <a:t>L</a:t>
                      </a:r>
                      <a:endParaRPr kumimoji="0" lang="en-US" sz="4000" b="1" i="0" u="none" strike="noStrike" kern="1200" cap="none" spc="0" normalizeH="0" baseline="0" noProof="0" dirty="0" smtClean="0">
                        <a:ln>
                          <a:noFill/>
                        </a:ln>
                        <a:solidFill>
                          <a:srgbClr val="EF440F"/>
                        </a:solidFill>
                        <a:effectLst/>
                        <a:uLnTx/>
                        <a:uFillTx/>
                        <a:latin typeface="+mn-lt"/>
                        <a:ea typeface="+mn-ea"/>
                        <a:cs typeface="+mn-cs"/>
                      </a:endParaRPr>
                    </a:p>
                  </a:txBody>
                  <a:tcPr>
                    <a:solidFill>
                      <a:schemeClr val="tx1">
                        <a:lumMod val="9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F440F"/>
                          </a:solidFill>
                          <a:effectLst/>
                          <a:uLnTx/>
                          <a:uFillTx/>
                          <a:latin typeface="Wingdings" pitchFamily="2" charset="2"/>
                          <a:ea typeface="+mn-ea"/>
                          <a:cs typeface="+mn-cs"/>
                        </a:rPr>
                        <a:t>L</a:t>
                      </a:r>
                      <a:endParaRPr kumimoji="0" lang="en-US" sz="4000" b="1" i="0" u="none" strike="noStrike" kern="1200" cap="none" spc="0" normalizeH="0" baseline="0" noProof="0" dirty="0" smtClean="0">
                        <a:ln>
                          <a:noFill/>
                        </a:ln>
                        <a:solidFill>
                          <a:srgbClr val="EF440F"/>
                        </a:solidFill>
                        <a:effectLst/>
                        <a:uLnTx/>
                        <a:uFillTx/>
                        <a:latin typeface="+mn-lt"/>
                        <a:ea typeface="+mn-ea"/>
                        <a:cs typeface="+mn-cs"/>
                      </a:endParaRPr>
                    </a:p>
                  </a:txBody>
                  <a:tcPr>
                    <a:solidFill>
                      <a:schemeClr val="tx1">
                        <a:lumMod val="9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F440F"/>
                          </a:solidFill>
                          <a:effectLst/>
                          <a:uLnTx/>
                          <a:uFillTx/>
                          <a:latin typeface="Wingdings" pitchFamily="2" charset="2"/>
                          <a:ea typeface="+mn-ea"/>
                          <a:cs typeface="+mn-cs"/>
                        </a:rPr>
                        <a:t>L</a:t>
                      </a:r>
                      <a:endParaRPr kumimoji="0" lang="en-US" sz="4000" b="1" i="0" u="none" strike="noStrike" kern="1200" cap="none" spc="0" normalizeH="0" baseline="0" noProof="0" dirty="0" smtClean="0">
                        <a:ln>
                          <a:noFill/>
                        </a:ln>
                        <a:solidFill>
                          <a:srgbClr val="EF440F"/>
                        </a:solidFill>
                        <a:effectLst/>
                        <a:uLnTx/>
                        <a:uFillTx/>
                        <a:latin typeface="+mn-lt"/>
                        <a:ea typeface="+mn-ea"/>
                        <a:cs typeface="+mn-cs"/>
                      </a:endParaRPr>
                    </a:p>
                  </a:txBody>
                  <a:tcPr>
                    <a:solidFill>
                      <a:schemeClr val="tx1">
                        <a:lumMod val="95000"/>
                      </a:schemeClr>
                    </a:solidFill>
                  </a:tcPr>
                </a:tc>
              </a:tr>
              <a:tr h="753698">
                <a:tc>
                  <a:txBody>
                    <a:bodyPr/>
                    <a:lstStyle/>
                    <a:p>
                      <a:r>
                        <a:rPr lang="en-US" dirty="0" smtClean="0"/>
                        <a:t>Storage Migration</a:t>
                      </a:r>
                      <a:endParaRPr lang="en-US" dirty="0"/>
                    </a:p>
                  </a:txBody>
                  <a:tcPr>
                    <a:solidFill>
                      <a:schemeClr val="tx1"/>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2DA33B"/>
                          </a:solidFill>
                          <a:effectLst/>
                          <a:uLnTx/>
                          <a:uFillTx/>
                          <a:latin typeface="Wingdings" pitchFamily="2" charset="2"/>
                          <a:ea typeface="+mn-ea"/>
                          <a:cs typeface="+mn-cs"/>
                        </a:rPr>
                        <a:t>J</a:t>
                      </a:r>
                      <a:endParaRPr kumimoji="0" lang="en-US" sz="4000" b="1" i="0" u="none" strike="noStrike" kern="1200" cap="none" spc="0" normalizeH="0" baseline="0" noProof="0" dirty="0" smtClean="0">
                        <a:ln>
                          <a:noFill/>
                        </a:ln>
                        <a:solidFill>
                          <a:srgbClr val="2DA33B"/>
                        </a:solidFill>
                        <a:effectLst/>
                        <a:uLnTx/>
                        <a:uFillTx/>
                        <a:latin typeface="+mn-lt"/>
                        <a:ea typeface="+mn-ea"/>
                        <a:cs typeface="+mn-cs"/>
                      </a:endParaRPr>
                    </a:p>
                  </a:txBody>
                  <a:tcPr>
                    <a:solidFill>
                      <a:schemeClr val="tx1"/>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F440F"/>
                          </a:solidFill>
                          <a:effectLst/>
                          <a:uLnTx/>
                          <a:uFillTx/>
                          <a:latin typeface="Wingdings" pitchFamily="2" charset="2"/>
                          <a:ea typeface="+mn-ea"/>
                          <a:cs typeface="+mn-cs"/>
                        </a:rPr>
                        <a:t>L</a:t>
                      </a:r>
                      <a:endParaRPr kumimoji="0" lang="en-US" sz="4000" b="1" i="0" u="none" strike="noStrike" kern="1200" cap="none" spc="0" normalizeH="0" baseline="0" noProof="0" dirty="0" smtClean="0">
                        <a:ln>
                          <a:noFill/>
                        </a:ln>
                        <a:solidFill>
                          <a:srgbClr val="EF440F"/>
                        </a:solidFill>
                        <a:effectLst/>
                        <a:uLnTx/>
                        <a:uFillTx/>
                        <a:latin typeface="+mn-lt"/>
                        <a:ea typeface="+mn-ea"/>
                        <a:cs typeface="+mn-cs"/>
                      </a:endParaRPr>
                    </a:p>
                  </a:txBody>
                  <a:tcPr>
                    <a:solidFill>
                      <a:schemeClr val="tx1"/>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F440F"/>
                          </a:solidFill>
                          <a:effectLst/>
                          <a:uLnTx/>
                          <a:uFillTx/>
                          <a:latin typeface="Wingdings" pitchFamily="2" charset="2"/>
                          <a:ea typeface="+mn-ea"/>
                          <a:cs typeface="+mn-cs"/>
                        </a:rPr>
                        <a:t>L</a:t>
                      </a:r>
                      <a:endParaRPr kumimoji="0" lang="en-US" sz="4000" b="1" i="0" u="none" strike="noStrike" kern="1200" cap="none" spc="0" normalizeH="0" baseline="0" noProof="0" dirty="0" smtClean="0">
                        <a:ln>
                          <a:noFill/>
                        </a:ln>
                        <a:solidFill>
                          <a:srgbClr val="EF440F"/>
                        </a:solidFill>
                        <a:effectLst/>
                        <a:uLnTx/>
                        <a:uFillTx/>
                        <a:latin typeface="+mn-lt"/>
                        <a:ea typeface="+mn-ea"/>
                        <a:cs typeface="+mn-cs"/>
                      </a:endParaRPr>
                    </a:p>
                  </a:txBody>
                  <a:tcPr>
                    <a:solidFill>
                      <a:schemeClr val="tx1"/>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F440F"/>
                          </a:solidFill>
                          <a:effectLst/>
                          <a:uLnTx/>
                          <a:uFillTx/>
                          <a:latin typeface="Wingdings" pitchFamily="2" charset="2"/>
                          <a:ea typeface="+mn-ea"/>
                          <a:cs typeface="+mn-cs"/>
                        </a:rPr>
                        <a:t>L</a:t>
                      </a:r>
                      <a:endParaRPr kumimoji="0" lang="en-US" sz="4000" b="1" i="0" u="none" strike="noStrike" kern="1200" cap="none" spc="0" normalizeH="0" baseline="0" noProof="0" dirty="0" smtClean="0">
                        <a:ln>
                          <a:noFill/>
                        </a:ln>
                        <a:solidFill>
                          <a:srgbClr val="EF440F"/>
                        </a:solidFill>
                        <a:effectLst/>
                        <a:uLnTx/>
                        <a:uFillTx/>
                        <a:latin typeface="+mn-lt"/>
                        <a:ea typeface="+mn-ea"/>
                        <a:cs typeface="+mn-cs"/>
                      </a:endParaRPr>
                    </a:p>
                  </a:txBody>
                  <a:tcPr>
                    <a:solidFill>
                      <a:schemeClr val="tx1"/>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F440F"/>
                          </a:solidFill>
                          <a:effectLst/>
                          <a:uLnTx/>
                          <a:uFillTx/>
                          <a:latin typeface="Wingdings" pitchFamily="2" charset="2"/>
                          <a:ea typeface="+mn-ea"/>
                          <a:cs typeface="+mn-cs"/>
                        </a:rPr>
                        <a:t>L</a:t>
                      </a:r>
                      <a:endParaRPr kumimoji="0" lang="en-US" sz="4000" b="1" i="0" u="none" strike="noStrike" kern="1200" cap="none" spc="0" normalizeH="0" baseline="0" noProof="0" dirty="0" smtClean="0">
                        <a:ln>
                          <a:noFill/>
                        </a:ln>
                        <a:solidFill>
                          <a:srgbClr val="EF440F"/>
                        </a:solidFill>
                        <a:effectLst/>
                        <a:uLnTx/>
                        <a:uFillTx/>
                        <a:latin typeface="+mn-lt"/>
                        <a:ea typeface="+mn-ea"/>
                        <a:cs typeface="+mn-cs"/>
                      </a:endParaRPr>
                    </a:p>
                  </a:txBody>
                  <a:tcPr>
                    <a:solidFill>
                      <a:schemeClr val="tx1"/>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2DA33B"/>
                          </a:solidFill>
                          <a:effectLst/>
                          <a:uLnTx/>
                          <a:uFillTx/>
                          <a:latin typeface="Wingdings" pitchFamily="2" charset="2"/>
                          <a:ea typeface="+mn-ea"/>
                          <a:cs typeface="+mn-cs"/>
                        </a:rPr>
                        <a:t>J</a:t>
                      </a:r>
                      <a:endParaRPr kumimoji="0" lang="en-US" sz="4000" b="1" i="0" u="none" strike="noStrike" kern="1200" cap="none" spc="0" normalizeH="0" baseline="0" noProof="0" dirty="0" smtClean="0">
                        <a:ln>
                          <a:noFill/>
                        </a:ln>
                        <a:solidFill>
                          <a:srgbClr val="2DA33B"/>
                        </a:solidFill>
                        <a:effectLst/>
                        <a:uLnTx/>
                        <a:uFillTx/>
                        <a:latin typeface="+mn-lt"/>
                        <a:ea typeface="+mn-ea"/>
                        <a:cs typeface="+mn-cs"/>
                      </a:endParaRPr>
                    </a:p>
                  </a:txBody>
                  <a:tcPr>
                    <a:solidFill>
                      <a:schemeClr val="tx1"/>
                    </a:solidFill>
                  </a:tcPr>
                </a:tc>
              </a:tr>
              <a:tr h="753698">
                <a:tc>
                  <a:txBody>
                    <a:bodyPr/>
                    <a:lstStyle/>
                    <a:p>
                      <a:r>
                        <a:rPr lang="en-US" dirty="0" smtClean="0"/>
                        <a:t>Import / Export</a:t>
                      </a:r>
                      <a:endParaRPr lang="en-US" dirty="0"/>
                    </a:p>
                  </a:txBody>
                  <a:tcPr>
                    <a:solidFill>
                      <a:schemeClr val="tx1">
                        <a:lumMod val="9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F440F"/>
                          </a:solidFill>
                          <a:effectLst/>
                          <a:uLnTx/>
                          <a:uFillTx/>
                          <a:latin typeface="Wingdings" pitchFamily="2" charset="2"/>
                          <a:ea typeface="+mn-ea"/>
                          <a:cs typeface="+mn-cs"/>
                        </a:rPr>
                        <a:t>L</a:t>
                      </a:r>
                      <a:endParaRPr kumimoji="0" lang="en-US" sz="4000" b="1" i="0" u="none" strike="noStrike" kern="1200" cap="none" spc="0" normalizeH="0" baseline="0" noProof="0" dirty="0" smtClean="0">
                        <a:ln>
                          <a:noFill/>
                        </a:ln>
                        <a:solidFill>
                          <a:srgbClr val="EF440F"/>
                        </a:solidFill>
                        <a:effectLst/>
                        <a:uLnTx/>
                        <a:uFillTx/>
                        <a:latin typeface="+mn-lt"/>
                        <a:ea typeface="+mn-ea"/>
                        <a:cs typeface="+mn-cs"/>
                      </a:endParaRPr>
                    </a:p>
                  </a:txBody>
                  <a:tcPr>
                    <a:solidFill>
                      <a:schemeClr val="tx1">
                        <a:lumMod val="9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F440F"/>
                          </a:solidFill>
                          <a:effectLst/>
                          <a:uLnTx/>
                          <a:uFillTx/>
                          <a:latin typeface="Wingdings" pitchFamily="2" charset="2"/>
                          <a:ea typeface="+mn-ea"/>
                          <a:cs typeface="+mn-cs"/>
                        </a:rPr>
                        <a:t>L</a:t>
                      </a:r>
                      <a:endParaRPr kumimoji="0" lang="en-US" sz="4000" b="1" i="0" u="none" strike="noStrike" kern="1200" cap="none" spc="0" normalizeH="0" baseline="0" noProof="0" dirty="0" smtClean="0">
                        <a:ln>
                          <a:noFill/>
                        </a:ln>
                        <a:solidFill>
                          <a:srgbClr val="EF440F"/>
                        </a:solidFill>
                        <a:effectLst/>
                        <a:uLnTx/>
                        <a:uFillTx/>
                        <a:latin typeface="+mn-lt"/>
                        <a:ea typeface="+mn-ea"/>
                        <a:cs typeface="+mn-cs"/>
                      </a:endParaRPr>
                    </a:p>
                  </a:txBody>
                  <a:tcPr>
                    <a:solidFill>
                      <a:schemeClr val="tx1">
                        <a:lumMod val="9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F440F"/>
                          </a:solidFill>
                          <a:effectLst/>
                          <a:uLnTx/>
                          <a:uFillTx/>
                          <a:latin typeface="Wingdings" pitchFamily="2" charset="2"/>
                          <a:ea typeface="+mn-ea"/>
                          <a:cs typeface="+mn-cs"/>
                        </a:rPr>
                        <a:t>L</a:t>
                      </a:r>
                      <a:endParaRPr kumimoji="0" lang="en-US" sz="4000" b="1" i="0" u="none" strike="noStrike" kern="1200" cap="none" spc="0" normalizeH="0" baseline="0" noProof="0" dirty="0" smtClean="0">
                        <a:ln>
                          <a:noFill/>
                        </a:ln>
                        <a:solidFill>
                          <a:srgbClr val="EF440F"/>
                        </a:solidFill>
                        <a:effectLst/>
                        <a:uLnTx/>
                        <a:uFillTx/>
                        <a:latin typeface="+mn-lt"/>
                        <a:ea typeface="+mn-ea"/>
                        <a:cs typeface="+mn-cs"/>
                      </a:endParaRPr>
                    </a:p>
                  </a:txBody>
                  <a:tcPr>
                    <a:solidFill>
                      <a:schemeClr val="tx1">
                        <a:lumMod val="9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F440F"/>
                          </a:solidFill>
                          <a:effectLst/>
                          <a:uLnTx/>
                          <a:uFillTx/>
                          <a:latin typeface="Wingdings" pitchFamily="2" charset="2"/>
                          <a:ea typeface="+mn-ea"/>
                          <a:cs typeface="+mn-cs"/>
                        </a:rPr>
                        <a:t>L</a:t>
                      </a:r>
                      <a:endParaRPr kumimoji="0" lang="en-US" sz="4000" b="1" i="0" u="none" strike="noStrike" kern="1200" cap="none" spc="0" normalizeH="0" baseline="0" noProof="0" dirty="0" smtClean="0">
                        <a:ln>
                          <a:noFill/>
                        </a:ln>
                        <a:solidFill>
                          <a:srgbClr val="EF440F"/>
                        </a:solidFill>
                        <a:effectLst/>
                        <a:uLnTx/>
                        <a:uFillTx/>
                        <a:latin typeface="+mn-lt"/>
                        <a:ea typeface="+mn-ea"/>
                        <a:cs typeface="+mn-cs"/>
                      </a:endParaRPr>
                    </a:p>
                  </a:txBody>
                  <a:tcPr>
                    <a:solidFill>
                      <a:schemeClr val="tx1">
                        <a:lumMod val="9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F440F"/>
                          </a:solidFill>
                          <a:effectLst/>
                          <a:uLnTx/>
                          <a:uFillTx/>
                          <a:latin typeface="Wingdings" pitchFamily="2" charset="2"/>
                          <a:ea typeface="+mn-ea"/>
                          <a:cs typeface="+mn-cs"/>
                        </a:rPr>
                        <a:t>L</a:t>
                      </a:r>
                      <a:endParaRPr kumimoji="0" lang="en-US" sz="4000" b="1" i="0" u="none" strike="noStrike" kern="1200" cap="none" spc="0" normalizeH="0" baseline="0" noProof="0" dirty="0" smtClean="0">
                        <a:ln>
                          <a:noFill/>
                        </a:ln>
                        <a:solidFill>
                          <a:srgbClr val="EF440F"/>
                        </a:solidFill>
                        <a:effectLst/>
                        <a:uLnTx/>
                        <a:uFillTx/>
                        <a:latin typeface="+mn-lt"/>
                        <a:ea typeface="+mn-ea"/>
                        <a:cs typeface="+mn-cs"/>
                      </a:endParaRPr>
                    </a:p>
                  </a:txBody>
                  <a:tcPr>
                    <a:solidFill>
                      <a:schemeClr val="tx1">
                        <a:lumMod val="9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2DA33B"/>
                          </a:solidFill>
                          <a:effectLst/>
                          <a:uLnTx/>
                          <a:uFillTx/>
                          <a:latin typeface="Wingdings" pitchFamily="2" charset="2"/>
                          <a:ea typeface="+mn-ea"/>
                          <a:cs typeface="+mn-cs"/>
                        </a:rPr>
                        <a:t>J</a:t>
                      </a:r>
                      <a:endParaRPr kumimoji="0" lang="en-US" sz="4000" b="1" i="0" u="none" strike="noStrike" kern="1200" cap="none" spc="0" normalizeH="0" baseline="0" noProof="0" dirty="0" smtClean="0">
                        <a:ln>
                          <a:noFill/>
                        </a:ln>
                        <a:solidFill>
                          <a:srgbClr val="2DA33B"/>
                        </a:solidFill>
                        <a:effectLst/>
                        <a:uLnTx/>
                        <a:uFillTx/>
                        <a:latin typeface="+mn-lt"/>
                        <a:ea typeface="+mn-ea"/>
                        <a:cs typeface="+mn-cs"/>
                      </a:endParaRPr>
                    </a:p>
                  </a:txBody>
                  <a:tcPr>
                    <a:solidFill>
                      <a:schemeClr val="tx1">
                        <a:lumMod val="95000"/>
                      </a:schemeClr>
                    </a:solidFill>
                  </a:tcPr>
                </a:tc>
              </a:tr>
              <a:tr h="753698">
                <a:tc>
                  <a:txBody>
                    <a:bodyPr/>
                    <a:lstStyle/>
                    <a:p>
                      <a:r>
                        <a:rPr lang="en-US" dirty="0" smtClean="0"/>
                        <a:t>Clustering</a:t>
                      </a:r>
                      <a:endParaRPr lang="en-US" dirty="0"/>
                    </a:p>
                  </a:txBody>
                  <a:tcPr>
                    <a:solidFill>
                      <a:schemeClr val="tx1"/>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BE0A">
                              <a:lumMod val="50000"/>
                            </a:srgbClr>
                          </a:solidFill>
                          <a:effectLst/>
                          <a:uLnTx/>
                          <a:uFillTx/>
                          <a:latin typeface="Wingdings" pitchFamily="2" charset="2"/>
                          <a:ea typeface="+mn-ea"/>
                          <a:cs typeface="+mn-cs"/>
                        </a:rPr>
                        <a:t>K</a:t>
                      </a:r>
                      <a:endParaRPr kumimoji="0" lang="en-US" sz="4000" b="1" i="0" u="none" strike="noStrike" kern="1200" cap="none" spc="0" normalizeH="0" baseline="0" noProof="0" dirty="0">
                        <a:ln>
                          <a:noFill/>
                        </a:ln>
                        <a:solidFill>
                          <a:srgbClr val="FFBE0A">
                            <a:lumMod val="50000"/>
                          </a:srgbClr>
                        </a:solidFill>
                        <a:effectLst/>
                        <a:uLnTx/>
                        <a:uFillTx/>
                        <a:latin typeface="+mn-lt"/>
                        <a:ea typeface="+mn-ea"/>
                        <a:cs typeface="+mn-cs"/>
                      </a:endParaRPr>
                    </a:p>
                  </a:txBody>
                  <a:tcPr>
                    <a:solidFill>
                      <a:schemeClr val="tx1"/>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2DA33B"/>
                          </a:solidFill>
                          <a:effectLst/>
                          <a:uLnTx/>
                          <a:uFillTx/>
                          <a:latin typeface="Wingdings" pitchFamily="2" charset="2"/>
                          <a:ea typeface="+mn-ea"/>
                          <a:cs typeface="+mn-cs"/>
                        </a:rPr>
                        <a:t>J</a:t>
                      </a:r>
                      <a:endParaRPr kumimoji="0" lang="en-US" sz="4000" b="1" i="0" u="none" strike="noStrike" kern="1200" cap="none" spc="0" normalizeH="0" baseline="0" noProof="0" dirty="0" smtClean="0">
                        <a:ln>
                          <a:noFill/>
                        </a:ln>
                        <a:solidFill>
                          <a:srgbClr val="2DA33B"/>
                        </a:solidFill>
                        <a:effectLst/>
                        <a:uLnTx/>
                        <a:uFillTx/>
                        <a:latin typeface="+mn-lt"/>
                        <a:ea typeface="+mn-ea"/>
                        <a:cs typeface="+mn-cs"/>
                      </a:endParaRPr>
                    </a:p>
                  </a:txBody>
                  <a:tcPr>
                    <a:solidFill>
                      <a:schemeClr val="tx1"/>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BE0A">
                              <a:lumMod val="50000"/>
                            </a:srgbClr>
                          </a:solidFill>
                          <a:effectLst/>
                          <a:uLnTx/>
                          <a:uFillTx/>
                          <a:latin typeface="Wingdings" pitchFamily="2" charset="2"/>
                          <a:ea typeface="+mn-ea"/>
                          <a:cs typeface="+mn-cs"/>
                        </a:rPr>
                        <a:t>K</a:t>
                      </a:r>
                      <a:endParaRPr kumimoji="0" lang="en-US" sz="4000" b="1" i="0" u="none" strike="noStrike" kern="1200" cap="none" spc="0" normalizeH="0" baseline="0" noProof="0" dirty="0">
                        <a:ln>
                          <a:noFill/>
                        </a:ln>
                        <a:solidFill>
                          <a:srgbClr val="FFBE0A">
                            <a:lumMod val="50000"/>
                          </a:srgbClr>
                        </a:solidFill>
                        <a:effectLst/>
                        <a:uLnTx/>
                        <a:uFillTx/>
                        <a:latin typeface="+mn-lt"/>
                        <a:ea typeface="+mn-ea"/>
                        <a:cs typeface="+mn-cs"/>
                      </a:endParaRPr>
                    </a:p>
                  </a:txBody>
                  <a:tcPr>
                    <a:solidFill>
                      <a:schemeClr val="tx1"/>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F440F"/>
                          </a:solidFill>
                          <a:effectLst/>
                          <a:uLnTx/>
                          <a:uFillTx/>
                          <a:latin typeface="Wingdings" pitchFamily="2" charset="2"/>
                          <a:ea typeface="+mn-ea"/>
                          <a:cs typeface="+mn-cs"/>
                        </a:rPr>
                        <a:t>L</a:t>
                      </a:r>
                      <a:endParaRPr kumimoji="0" lang="en-US" sz="4000" b="1" i="0" u="none" strike="noStrike" kern="1200" cap="none" spc="0" normalizeH="0" baseline="0" noProof="0" dirty="0" smtClean="0">
                        <a:ln>
                          <a:noFill/>
                        </a:ln>
                        <a:solidFill>
                          <a:srgbClr val="EF440F"/>
                        </a:solidFill>
                        <a:effectLst/>
                        <a:uLnTx/>
                        <a:uFillTx/>
                        <a:latin typeface="+mn-lt"/>
                        <a:ea typeface="+mn-ea"/>
                        <a:cs typeface="+mn-cs"/>
                      </a:endParaRPr>
                    </a:p>
                  </a:txBody>
                  <a:tcPr>
                    <a:solidFill>
                      <a:schemeClr val="tx1"/>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2DA33B"/>
                          </a:solidFill>
                          <a:effectLst/>
                          <a:uLnTx/>
                          <a:uFillTx/>
                          <a:latin typeface="Wingdings" pitchFamily="2" charset="2"/>
                          <a:ea typeface="+mn-ea"/>
                          <a:cs typeface="+mn-cs"/>
                        </a:rPr>
                        <a:t>J</a:t>
                      </a:r>
                      <a:endParaRPr kumimoji="0" lang="en-US" sz="4000" b="1" i="0" u="none" strike="noStrike" kern="1200" cap="none" spc="0" normalizeH="0" baseline="0" noProof="0" dirty="0" smtClean="0">
                        <a:ln>
                          <a:noFill/>
                        </a:ln>
                        <a:solidFill>
                          <a:srgbClr val="2DA33B"/>
                        </a:solidFill>
                        <a:effectLst/>
                        <a:uLnTx/>
                        <a:uFillTx/>
                        <a:latin typeface="+mn-lt"/>
                        <a:ea typeface="+mn-ea"/>
                        <a:cs typeface="+mn-cs"/>
                      </a:endParaRPr>
                    </a:p>
                  </a:txBody>
                  <a:tcPr>
                    <a:solidFill>
                      <a:schemeClr val="tx1"/>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F440F"/>
                          </a:solidFill>
                          <a:effectLst/>
                          <a:uLnTx/>
                          <a:uFillTx/>
                          <a:latin typeface="Wingdings" pitchFamily="2" charset="2"/>
                          <a:ea typeface="+mn-ea"/>
                          <a:cs typeface="+mn-cs"/>
                        </a:rPr>
                        <a:t>L</a:t>
                      </a:r>
                      <a:endParaRPr kumimoji="0" lang="en-US" sz="4000" b="1" i="0" u="none" strike="noStrike" kern="1200" cap="none" spc="0" normalizeH="0" baseline="0" noProof="0" dirty="0" smtClean="0">
                        <a:ln>
                          <a:noFill/>
                        </a:ln>
                        <a:solidFill>
                          <a:srgbClr val="EF440F"/>
                        </a:solidFill>
                        <a:effectLst/>
                        <a:uLnTx/>
                        <a:uFillTx/>
                        <a:latin typeface="+mn-lt"/>
                        <a:ea typeface="+mn-ea"/>
                        <a:cs typeface="+mn-cs"/>
                      </a:endParaRPr>
                    </a:p>
                  </a:txBody>
                  <a:tcPr>
                    <a:solidFill>
                      <a:schemeClr val="tx1"/>
                    </a:solidFill>
                  </a:tcPr>
                </a:tc>
              </a:tr>
              <a:tr h="753698">
                <a:tc>
                  <a:txBody>
                    <a:bodyPr/>
                    <a:lstStyle/>
                    <a:p>
                      <a:r>
                        <a:rPr lang="en-US" dirty="0" smtClean="0"/>
                        <a:t>Hyper-V</a:t>
                      </a:r>
                      <a:r>
                        <a:rPr lang="en-US" baseline="0" dirty="0" smtClean="0"/>
                        <a:t> Replica</a:t>
                      </a:r>
                      <a:endParaRPr lang="en-US" dirty="0"/>
                    </a:p>
                  </a:txBody>
                  <a:tcPr>
                    <a:solidFill>
                      <a:schemeClr val="tx1">
                        <a:lumMod val="9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F440F"/>
                          </a:solidFill>
                          <a:effectLst/>
                          <a:uLnTx/>
                          <a:uFillTx/>
                          <a:latin typeface="Wingdings" pitchFamily="2" charset="2"/>
                          <a:ea typeface="+mn-ea"/>
                          <a:cs typeface="+mn-cs"/>
                        </a:rPr>
                        <a:t>L</a:t>
                      </a:r>
                      <a:endParaRPr kumimoji="0" lang="en-US" sz="4000" b="1" i="0" u="none" strike="noStrike" kern="1200" cap="none" spc="0" normalizeH="0" baseline="0" noProof="0" dirty="0" smtClean="0">
                        <a:ln>
                          <a:noFill/>
                        </a:ln>
                        <a:solidFill>
                          <a:srgbClr val="EF440F"/>
                        </a:solidFill>
                        <a:effectLst/>
                        <a:uLnTx/>
                        <a:uFillTx/>
                        <a:latin typeface="+mn-lt"/>
                        <a:ea typeface="+mn-ea"/>
                        <a:cs typeface="+mn-cs"/>
                      </a:endParaRPr>
                    </a:p>
                  </a:txBody>
                  <a:tcPr>
                    <a:solidFill>
                      <a:schemeClr val="tx1">
                        <a:lumMod val="9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2DA33B"/>
                          </a:solidFill>
                          <a:effectLst/>
                          <a:uLnTx/>
                          <a:uFillTx/>
                          <a:latin typeface="Wingdings" pitchFamily="2" charset="2"/>
                          <a:ea typeface="+mn-ea"/>
                          <a:cs typeface="+mn-cs"/>
                        </a:rPr>
                        <a:t>J</a:t>
                      </a:r>
                      <a:endParaRPr kumimoji="0" lang="en-US" sz="4000" b="1" i="0" u="none" strike="noStrike" kern="1200" cap="none" spc="0" normalizeH="0" baseline="0" noProof="0" dirty="0" smtClean="0">
                        <a:ln>
                          <a:noFill/>
                        </a:ln>
                        <a:solidFill>
                          <a:srgbClr val="2DA33B"/>
                        </a:solidFill>
                        <a:effectLst/>
                        <a:uLnTx/>
                        <a:uFillTx/>
                        <a:latin typeface="+mn-lt"/>
                        <a:ea typeface="+mn-ea"/>
                        <a:cs typeface="+mn-cs"/>
                      </a:endParaRPr>
                    </a:p>
                  </a:txBody>
                  <a:tcPr>
                    <a:solidFill>
                      <a:schemeClr val="tx1">
                        <a:lumMod val="9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2DA33B"/>
                          </a:solidFill>
                          <a:effectLst/>
                          <a:uLnTx/>
                          <a:uFillTx/>
                          <a:latin typeface="Wingdings" pitchFamily="2" charset="2"/>
                          <a:ea typeface="+mn-ea"/>
                          <a:cs typeface="+mn-cs"/>
                        </a:rPr>
                        <a:t>J</a:t>
                      </a:r>
                      <a:endParaRPr kumimoji="0" lang="en-US" sz="4000" b="1" i="0" u="none" strike="noStrike" kern="1200" cap="none" spc="0" normalizeH="0" baseline="0" noProof="0" dirty="0" smtClean="0">
                        <a:ln>
                          <a:noFill/>
                        </a:ln>
                        <a:solidFill>
                          <a:srgbClr val="2DA33B"/>
                        </a:solidFill>
                        <a:effectLst/>
                        <a:uLnTx/>
                        <a:uFillTx/>
                        <a:latin typeface="+mn-lt"/>
                        <a:ea typeface="+mn-ea"/>
                        <a:cs typeface="+mn-cs"/>
                      </a:endParaRPr>
                    </a:p>
                  </a:txBody>
                  <a:tcPr>
                    <a:solidFill>
                      <a:schemeClr val="tx1">
                        <a:lumMod val="9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BE0A">
                              <a:lumMod val="50000"/>
                            </a:srgbClr>
                          </a:solidFill>
                          <a:effectLst/>
                          <a:uLnTx/>
                          <a:uFillTx/>
                          <a:latin typeface="Wingdings" pitchFamily="2" charset="2"/>
                          <a:ea typeface="+mn-ea"/>
                          <a:cs typeface="+mn-cs"/>
                        </a:rPr>
                        <a:t>K</a:t>
                      </a:r>
                      <a:endParaRPr kumimoji="0" lang="en-US" sz="4000" b="1" i="0" u="none" strike="noStrike" kern="1200" cap="none" spc="0" normalizeH="0" baseline="0" noProof="0" dirty="0">
                        <a:ln>
                          <a:noFill/>
                        </a:ln>
                        <a:solidFill>
                          <a:srgbClr val="FFBE0A">
                            <a:lumMod val="50000"/>
                          </a:srgbClr>
                        </a:solidFill>
                        <a:effectLst/>
                        <a:uLnTx/>
                        <a:uFillTx/>
                        <a:latin typeface="+mn-lt"/>
                        <a:ea typeface="+mn-ea"/>
                        <a:cs typeface="+mn-cs"/>
                      </a:endParaRPr>
                    </a:p>
                  </a:txBody>
                  <a:tcPr>
                    <a:solidFill>
                      <a:schemeClr val="tx1">
                        <a:lumMod val="9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F440F"/>
                          </a:solidFill>
                          <a:effectLst/>
                          <a:uLnTx/>
                          <a:uFillTx/>
                          <a:latin typeface="Wingdings" pitchFamily="2" charset="2"/>
                          <a:ea typeface="+mn-ea"/>
                          <a:cs typeface="+mn-cs"/>
                        </a:rPr>
                        <a:t>L</a:t>
                      </a:r>
                      <a:endParaRPr kumimoji="0" lang="en-US" sz="4000" b="1" i="0" u="none" strike="noStrike" kern="1200" cap="none" spc="0" normalizeH="0" baseline="0" noProof="0" dirty="0" smtClean="0">
                        <a:ln>
                          <a:noFill/>
                        </a:ln>
                        <a:solidFill>
                          <a:srgbClr val="EF440F"/>
                        </a:solidFill>
                        <a:effectLst/>
                        <a:uLnTx/>
                        <a:uFillTx/>
                        <a:latin typeface="+mn-lt"/>
                        <a:ea typeface="+mn-ea"/>
                        <a:cs typeface="+mn-cs"/>
                      </a:endParaRPr>
                    </a:p>
                  </a:txBody>
                  <a:tcPr>
                    <a:solidFill>
                      <a:schemeClr val="tx1">
                        <a:lumMod val="9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2DA33B"/>
                          </a:solidFill>
                          <a:effectLst/>
                          <a:uLnTx/>
                          <a:uFillTx/>
                          <a:latin typeface="Wingdings" pitchFamily="2" charset="2"/>
                          <a:ea typeface="+mn-ea"/>
                          <a:cs typeface="+mn-cs"/>
                        </a:rPr>
                        <a:t>J</a:t>
                      </a:r>
                      <a:endParaRPr kumimoji="0" lang="en-US" sz="4000" b="1" i="0" u="none" strike="noStrike" kern="1200" cap="none" spc="0" normalizeH="0" baseline="0" noProof="0" dirty="0" smtClean="0">
                        <a:ln>
                          <a:noFill/>
                        </a:ln>
                        <a:solidFill>
                          <a:srgbClr val="2DA33B"/>
                        </a:solidFill>
                        <a:effectLst/>
                        <a:uLnTx/>
                        <a:uFillTx/>
                        <a:latin typeface="+mn-lt"/>
                        <a:ea typeface="+mn-ea"/>
                        <a:cs typeface="+mn-cs"/>
                      </a:endParaRPr>
                    </a:p>
                  </a:txBody>
                  <a:tcPr>
                    <a:solidFill>
                      <a:schemeClr val="tx1">
                        <a:lumMod val="95000"/>
                      </a:schemeClr>
                    </a:solidFill>
                  </a:tcPr>
                </a:tc>
              </a:tr>
              <a:tr h="753698">
                <a:tc>
                  <a:txBody>
                    <a:bodyPr/>
                    <a:lstStyle/>
                    <a:p>
                      <a:r>
                        <a:rPr lang="en-US" dirty="0" smtClean="0"/>
                        <a:t>Backup</a:t>
                      </a:r>
                      <a:endParaRPr lang="en-US" dirty="0"/>
                    </a:p>
                  </a:txBody>
                  <a:tcPr>
                    <a:solidFill>
                      <a:schemeClr val="tx1"/>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F440F"/>
                          </a:solidFill>
                          <a:effectLst/>
                          <a:uLnTx/>
                          <a:uFillTx/>
                          <a:latin typeface="Wingdings" pitchFamily="2" charset="2"/>
                          <a:ea typeface="+mn-ea"/>
                          <a:cs typeface="+mn-cs"/>
                        </a:rPr>
                        <a:t>L</a:t>
                      </a:r>
                      <a:endParaRPr kumimoji="0" lang="en-US" sz="4000" b="1" i="0" u="none" strike="noStrike" kern="1200" cap="none" spc="0" normalizeH="0" baseline="0" noProof="0" dirty="0" smtClean="0">
                        <a:ln>
                          <a:noFill/>
                        </a:ln>
                        <a:solidFill>
                          <a:srgbClr val="EF440F"/>
                        </a:solidFill>
                        <a:effectLst/>
                        <a:uLnTx/>
                        <a:uFillTx/>
                        <a:latin typeface="+mn-lt"/>
                        <a:ea typeface="+mn-ea"/>
                        <a:cs typeface="+mn-cs"/>
                      </a:endParaRPr>
                    </a:p>
                  </a:txBody>
                  <a:tcPr>
                    <a:solidFill>
                      <a:schemeClr val="tx1"/>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2DA33B"/>
                          </a:solidFill>
                          <a:effectLst/>
                          <a:uLnTx/>
                          <a:uFillTx/>
                          <a:latin typeface="Wingdings" pitchFamily="2" charset="2"/>
                          <a:ea typeface="+mn-ea"/>
                          <a:cs typeface="+mn-cs"/>
                        </a:rPr>
                        <a:t>J</a:t>
                      </a:r>
                      <a:endParaRPr kumimoji="0" lang="en-US" sz="4000" b="1" i="0" u="none" strike="noStrike" kern="1200" cap="none" spc="0" normalizeH="0" baseline="0" noProof="0" dirty="0" smtClean="0">
                        <a:ln>
                          <a:noFill/>
                        </a:ln>
                        <a:solidFill>
                          <a:srgbClr val="2DA33B"/>
                        </a:solidFill>
                        <a:effectLst/>
                        <a:uLnTx/>
                        <a:uFillTx/>
                        <a:latin typeface="+mn-lt"/>
                        <a:ea typeface="+mn-ea"/>
                        <a:cs typeface="+mn-cs"/>
                      </a:endParaRPr>
                    </a:p>
                  </a:txBody>
                  <a:tcPr>
                    <a:solidFill>
                      <a:schemeClr val="tx1"/>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BE0A">
                              <a:lumMod val="50000"/>
                            </a:srgbClr>
                          </a:solidFill>
                          <a:effectLst/>
                          <a:uLnTx/>
                          <a:uFillTx/>
                          <a:latin typeface="Wingdings" pitchFamily="2" charset="2"/>
                          <a:ea typeface="+mn-ea"/>
                          <a:cs typeface="+mn-cs"/>
                        </a:rPr>
                        <a:t>K</a:t>
                      </a:r>
                      <a:endParaRPr kumimoji="0" lang="en-US" sz="4000" b="1" i="0" u="none" strike="noStrike" kern="1200" cap="none" spc="0" normalizeH="0" baseline="0" noProof="0" dirty="0">
                        <a:ln>
                          <a:noFill/>
                        </a:ln>
                        <a:solidFill>
                          <a:srgbClr val="FFBE0A">
                            <a:lumMod val="50000"/>
                          </a:srgbClr>
                        </a:solidFill>
                        <a:effectLst/>
                        <a:uLnTx/>
                        <a:uFillTx/>
                        <a:latin typeface="+mn-lt"/>
                        <a:ea typeface="+mn-ea"/>
                        <a:cs typeface="+mn-cs"/>
                      </a:endParaRPr>
                    </a:p>
                  </a:txBody>
                  <a:tcPr>
                    <a:solidFill>
                      <a:schemeClr val="tx1"/>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2DA33B"/>
                          </a:solidFill>
                          <a:effectLst/>
                          <a:uLnTx/>
                          <a:uFillTx/>
                          <a:latin typeface="Wingdings" pitchFamily="2" charset="2"/>
                          <a:ea typeface="+mn-ea"/>
                          <a:cs typeface="+mn-cs"/>
                        </a:rPr>
                        <a:t>J</a:t>
                      </a:r>
                      <a:endParaRPr kumimoji="0" lang="en-US" sz="4000" b="1" i="0" u="none" strike="noStrike" kern="1200" cap="none" spc="0" normalizeH="0" baseline="0" noProof="0" dirty="0" smtClean="0">
                        <a:ln>
                          <a:noFill/>
                        </a:ln>
                        <a:solidFill>
                          <a:srgbClr val="2DA33B"/>
                        </a:solidFill>
                        <a:effectLst/>
                        <a:uLnTx/>
                        <a:uFillTx/>
                        <a:latin typeface="+mn-lt"/>
                        <a:ea typeface="+mn-ea"/>
                        <a:cs typeface="+mn-cs"/>
                      </a:endParaRPr>
                    </a:p>
                  </a:txBody>
                  <a:tcPr>
                    <a:solidFill>
                      <a:schemeClr val="tx1"/>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EF440F"/>
                          </a:solidFill>
                          <a:effectLst/>
                          <a:uLnTx/>
                          <a:uFillTx/>
                          <a:latin typeface="Wingdings" pitchFamily="2" charset="2"/>
                          <a:ea typeface="+mn-ea"/>
                          <a:cs typeface="+mn-cs"/>
                        </a:rPr>
                        <a:t>L</a:t>
                      </a:r>
                      <a:endParaRPr kumimoji="0" lang="en-US" sz="4000" b="1" i="0" u="none" strike="noStrike" kern="1200" cap="none" spc="0" normalizeH="0" baseline="0" noProof="0" dirty="0" smtClean="0">
                        <a:ln>
                          <a:noFill/>
                        </a:ln>
                        <a:solidFill>
                          <a:srgbClr val="EF440F"/>
                        </a:solidFill>
                        <a:effectLst/>
                        <a:uLnTx/>
                        <a:uFillTx/>
                        <a:latin typeface="+mn-lt"/>
                        <a:ea typeface="+mn-ea"/>
                        <a:cs typeface="+mn-cs"/>
                      </a:endParaRPr>
                    </a:p>
                  </a:txBody>
                  <a:tcPr>
                    <a:solidFill>
                      <a:schemeClr val="tx1"/>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2DA33B"/>
                          </a:solidFill>
                          <a:effectLst/>
                          <a:uLnTx/>
                          <a:uFillTx/>
                          <a:latin typeface="Wingdings" pitchFamily="2" charset="2"/>
                          <a:ea typeface="+mn-ea"/>
                          <a:cs typeface="+mn-cs"/>
                        </a:rPr>
                        <a:t>J</a:t>
                      </a:r>
                      <a:endParaRPr kumimoji="0" lang="en-US" sz="4000" b="1" i="0" u="none" strike="noStrike" kern="1200" cap="none" spc="0" normalizeH="0" baseline="0" noProof="0" dirty="0" smtClean="0">
                        <a:ln>
                          <a:noFill/>
                        </a:ln>
                        <a:solidFill>
                          <a:srgbClr val="2DA33B"/>
                        </a:solidFill>
                        <a:effectLst/>
                        <a:uLnTx/>
                        <a:uFillTx/>
                        <a:latin typeface="+mn-lt"/>
                        <a:ea typeface="+mn-ea"/>
                        <a:cs typeface="+mn-cs"/>
                      </a:endParaRPr>
                    </a:p>
                  </a:txBody>
                  <a:tcPr>
                    <a:solidFill>
                      <a:schemeClr val="tx1"/>
                    </a:solidFill>
                  </a:tcPr>
                </a:tc>
              </a:tr>
            </a:tbl>
          </a:graphicData>
        </a:graphic>
      </p:graphicFrame>
    </p:spTree>
    <p:extLst>
      <p:ext uri="{BB962C8B-B14F-4D97-AF65-F5344CB8AC3E}">
        <p14:creationId xmlns:p14="http://schemas.microsoft.com/office/powerpoint/2010/main" val="3003797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5|.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TotalTime>
  <Words>2971</Words>
  <Application>Microsoft Office PowerPoint</Application>
  <PresentationFormat>Widescreen</PresentationFormat>
  <Paragraphs>866</Paragraphs>
  <Slides>49</Slides>
  <Notes>28</Notes>
  <HiddenSlides>6</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59" baseType="lpstr">
      <vt:lpstr>Arial</vt:lpstr>
      <vt:lpstr>Calibri</vt:lpstr>
      <vt:lpstr>Calibri Light</vt:lpstr>
      <vt:lpstr>Segoe light</vt:lpstr>
      <vt:lpstr>Segoe UI</vt:lpstr>
      <vt:lpstr>Segoe UI Light</vt:lpstr>
      <vt:lpstr>Wingdings</vt:lpstr>
      <vt:lpstr>Custom Design</vt:lpstr>
      <vt:lpstr>TechEd_2012_Template_16x9</vt:lpstr>
      <vt:lpstr>Visio</vt:lpstr>
      <vt:lpstr>Microsoft Hyper-V</vt:lpstr>
      <vt:lpstr>Agenda</vt:lpstr>
      <vt:lpstr>PowerPoint Presentation</vt:lpstr>
      <vt:lpstr>What is virtualization</vt:lpstr>
      <vt:lpstr>Hyper-V Architecture</vt:lpstr>
      <vt:lpstr>Hyper‑V host scale and scale-up workload support</vt:lpstr>
      <vt:lpstr>Why is HA Important?</vt:lpstr>
      <vt:lpstr>Complete Redundancy In the Box</vt:lpstr>
      <vt:lpstr>PowerPoint Presentation</vt:lpstr>
      <vt:lpstr>Live Migration</vt:lpstr>
      <vt:lpstr>Migrate virtual machines  without downtime</vt:lpstr>
      <vt:lpstr>Live Migration without Infrastructure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Storage Migration</vt:lpstr>
      <vt:lpstr>Storage Migration</vt:lpstr>
      <vt:lpstr>Storage Migration Architecture</vt:lpstr>
      <vt:lpstr>Storage Migration Architecture</vt:lpstr>
      <vt:lpstr>Storage Migration Architecture</vt:lpstr>
      <vt:lpstr>Storage Migration Architecture</vt:lpstr>
      <vt:lpstr>Storage Migration Architecture</vt:lpstr>
      <vt:lpstr>Virtual Machine Live Cloning</vt:lpstr>
      <vt:lpstr>Hyper‑V Replica</vt:lpstr>
      <vt:lpstr>Cluster-Aware Updating (CAU)</vt:lpstr>
      <vt:lpstr>Hyper‑V clustering enhancements </vt:lpstr>
      <vt:lpstr>New Hyper-V VMs: Generation 2 VMs</vt:lpstr>
      <vt:lpstr>Generation 2 Virtual Machines</vt:lpstr>
      <vt:lpstr>New virtual hard disk format</vt:lpstr>
      <vt:lpstr>Dynamic Memory Improvements for Hyper‑V</vt:lpstr>
      <vt:lpstr>Dynamic Memory | Smart Paging</vt:lpstr>
      <vt:lpstr>NIC Teaming</vt:lpstr>
      <vt:lpstr>What is in SCVMM 2012 R2?</vt:lpstr>
      <vt:lpstr>Licensing</vt:lpstr>
      <vt:lpstr>Choosing a Host OS SKU</vt:lpstr>
      <vt:lpstr>Proposed Architecture</vt:lpstr>
      <vt:lpstr>Architecture</vt:lpstr>
      <vt:lpstr>Comparison with VMWare</vt:lpstr>
      <vt:lpstr>HOW THEY’RE THE SAME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Sachin</dc:creator>
  <cp:lastModifiedBy>Sachin</cp:lastModifiedBy>
  <cp:revision>7</cp:revision>
  <dcterms:created xsi:type="dcterms:W3CDTF">2017-06-07T16:30:26Z</dcterms:created>
  <dcterms:modified xsi:type="dcterms:W3CDTF">2017-06-07T17:52:47Z</dcterms:modified>
</cp:coreProperties>
</file>