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18"/>
  </p:notesMasterIdLst>
  <p:handoutMasterIdLst>
    <p:handoutMasterId r:id="rId19"/>
  </p:handoutMasterIdLst>
  <p:sldIdLst>
    <p:sldId id="257" r:id="rId13"/>
    <p:sldId id="305" r:id="rId14"/>
    <p:sldId id="306" r:id="rId15"/>
    <p:sldId id="308" r:id="rId16"/>
    <p:sldId id="31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1" eaLnBrk="0" hangingPunct="0">
              <a:defRPr sz="2300">
                <a:solidFill>
                  <a:schemeClr val="tx1"/>
                </a:solidFill>
                <a:latin typeface="Arial" charset="0"/>
                <a:ea typeface="ＭＳ Ｐゴシック" charset="-128"/>
              </a:defRPr>
            </a:lvl1pPr>
            <a:lvl2pPr marL="35013189" indent="-34591167" defTabSz="914381" eaLnBrk="0" hangingPunct="0">
              <a:defRPr sz="2300">
                <a:solidFill>
                  <a:schemeClr val="tx1"/>
                </a:solidFill>
                <a:latin typeface="Arial" charset="0"/>
                <a:ea typeface="ＭＳ Ｐゴシック" charset="-128"/>
              </a:defRPr>
            </a:lvl2pPr>
            <a:lvl3pPr eaLnBrk="0" hangingPunct="0">
              <a:defRPr sz="2300">
                <a:solidFill>
                  <a:schemeClr val="tx1"/>
                </a:solidFill>
                <a:latin typeface="Arial" charset="0"/>
                <a:ea typeface="ＭＳ Ｐゴシック" charset="-128"/>
              </a:defRPr>
            </a:lvl3pPr>
            <a:lvl4pPr eaLnBrk="0" hangingPunct="0">
              <a:defRPr sz="2300">
                <a:solidFill>
                  <a:schemeClr val="tx1"/>
                </a:solidFill>
                <a:latin typeface="Arial" charset="0"/>
                <a:ea typeface="ＭＳ Ｐゴシック" charset="-128"/>
              </a:defRPr>
            </a:lvl4pPr>
            <a:lvl5pPr eaLnBrk="0" hangingPunct="0">
              <a:defRPr sz="2300">
                <a:solidFill>
                  <a:schemeClr val="tx1"/>
                </a:solidFill>
                <a:latin typeface="Arial" charset="0"/>
                <a:ea typeface="ＭＳ Ｐゴシック" charset="-128"/>
              </a:defRPr>
            </a:lvl5pPr>
            <a:lvl6pPr marL="422022" eaLnBrk="0" fontAlgn="base" hangingPunct="0">
              <a:spcBef>
                <a:spcPct val="0"/>
              </a:spcBef>
              <a:spcAft>
                <a:spcPct val="0"/>
              </a:spcAft>
              <a:defRPr sz="2300">
                <a:solidFill>
                  <a:schemeClr val="tx1"/>
                </a:solidFill>
                <a:latin typeface="Arial" charset="0"/>
                <a:ea typeface="ＭＳ Ｐゴシック" charset="-128"/>
              </a:defRPr>
            </a:lvl6pPr>
            <a:lvl7pPr marL="844044" eaLnBrk="0" fontAlgn="base" hangingPunct="0">
              <a:spcBef>
                <a:spcPct val="0"/>
              </a:spcBef>
              <a:spcAft>
                <a:spcPct val="0"/>
              </a:spcAft>
              <a:defRPr sz="2300">
                <a:solidFill>
                  <a:schemeClr val="tx1"/>
                </a:solidFill>
                <a:latin typeface="Arial" charset="0"/>
                <a:ea typeface="ＭＳ Ｐゴシック" charset="-128"/>
              </a:defRPr>
            </a:lvl7pPr>
            <a:lvl8pPr marL="1266067" eaLnBrk="0" fontAlgn="base" hangingPunct="0">
              <a:spcBef>
                <a:spcPct val="0"/>
              </a:spcBef>
              <a:spcAft>
                <a:spcPct val="0"/>
              </a:spcAft>
              <a:defRPr sz="2300">
                <a:solidFill>
                  <a:schemeClr val="tx1"/>
                </a:solidFill>
                <a:latin typeface="Arial" charset="0"/>
                <a:ea typeface="ＭＳ Ｐゴシック" charset="-128"/>
              </a:defRPr>
            </a:lvl8pPr>
            <a:lvl9pPr marL="1688089" eaLnBrk="0" fontAlgn="base" hangingPunct="0">
              <a:spcBef>
                <a:spcPct val="0"/>
              </a:spcBef>
              <a:spcAft>
                <a:spcPct val="0"/>
              </a:spcAft>
              <a:defRPr sz="2300">
                <a:solidFill>
                  <a:schemeClr val="tx1"/>
                </a:solidFill>
                <a:latin typeface="Arial" charset="0"/>
                <a:ea typeface="ＭＳ Ｐゴシック" charset="-128"/>
              </a:defRPr>
            </a:lvl9pPr>
          </a:lstStyle>
          <a:p>
            <a:pPr eaLnBrk="1" hangingPunct="1"/>
            <a:fld id="{B8EDA309-AB0E-43A4-A0B6-957F4DEB48A9}" type="slidenum">
              <a:rPr lang="en-US" sz="800">
                <a:latin typeface="Verdana" charset="0"/>
              </a:rPr>
              <a:pPr eaLnBrk="1" hangingPunct="1"/>
              <a:t>1</a:t>
            </a:fld>
            <a:endParaRPr lang="en-US" sz="800" dirty="0">
              <a:latin typeface="Verdana" charset="0"/>
            </a:endParaRPr>
          </a:p>
        </p:txBody>
      </p:sp>
      <p:sp>
        <p:nvSpPr>
          <p:cNvPr id="119811" name="Rectangle 2"/>
          <p:cNvSpPr>
            <a:spLocks noGrp="1" noRot="1" noChangeAspect="1" noChangeArrowheads="1" noTextEdit="1"/>
          </p:cNvSpPr>
          <p:nvPr>
            <p:ph type="sldImg"/>
          </p:nvPr>
        </p:nvSpPr>
        <p:spPr>
          <a:xfrm>
            <a:off x="1143000" y="685800"/>
            <a:ext cx="4572000" cy="3429000"/>
          </a:xfrm>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p>
        </p:txBody>
      </p:sp>
    </p:spTree>
    <p:extLst>
      <p:ext uri="{BB962C8B-B14F-4D97-AF65-F5344CB8AC3E}">
        <p14:creationId xmlns:p14="http://schemas.microsoft.com/office/powerpoint/2010/main" val="690338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2</a:t>
            </a:fld>
            <a:endParaRPr lang="en-US"/>
          </a:p>
        </p:txBody>
      </p:sp>
    </p:spTree>
    <p:extLst>
      <p:ext uri="{BB962C8B-B14F-4D97-AF65-F5344CB8AC3E}">
        <p14:creationId xmlns:p14="http://schemas.microsoft.com/office/powerpoint/2010/main" val="2217021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4</a:t>
            </a:fld>
            <a:endParaRPr lang="en-US"/>
          </a:p>
        </p:txBody>
      </p:sp>
    </p:spTree>
    <p:extLst>
      <p:ext uri="{BB962C8B-B14F-4D97-AF65-F5344CB8AC3E}">
        <p14:creationId xmlns:p14="http://schemas.microsoft.com/office/powerpoint/2010/main" val="787773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5</a:t>
            </a:fld>
            <a:endParaRPr lang="en-US"/>
          </a:p>
        </p:txBody>
      </p:sp>
    </p:spTree>
    <p:extLst>
      <p:ext uri="{BB962C8B-B14F-4D97-AF65-F5344CB8AC3E}">
        <p14:creationId xmlns:p14="http://schemas.microsoft.com/office/powerpoint/2010/main" val="1977014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chin@ssminfotech.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png"/><Relationship Id="rId7" Type="http://schemas.openxmlformats.org/officeDocument/2006/relationships/image" Target="../media/image16.wmf"/><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5.wmf"/><Relationship Id="rId5" Type="http://schemas.openxmlformats.org/officeDocument/2006/relationships/image" Target="../media/image14.png"/><Relationship Id="rId10" Type="http://schemas.openxmlformats.org/officeDocument/2006/relationships/image" Target="../media/image19.gif"/><Relationship Id="rId4" Type="http://schemas.openxmlformats.org/officeDocument/2006/relationships/image" Target="../media/image13.wmf"/><Relationship Id="rId9" Type="http://schemas.openxmlformats.org/officeDocument/2006/relationships/image" Target="../media/image1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9" name="Rectangle 2"/>
          <p:cNvSpPr>
            <a:spLocks noGrp="1" noChangeArrowheads="1"/>
          </p:cNvSpPr>
          <p:nvPr>
            <p:ph type="ctrTitle"/>
          </p:nvPr>
        </p:nvSpPr>
        <p:spPr/>
        <p:txBody>
          <a:bodyPr/>
          <a:lstStyle/>
          <a:p>
            <a:pPr eaLnBrk="1" hangingPunct="1"/>
            <a:r>
              <a:rPr lang="en-US" dirty="0" err="1"/>
              <a:t>Wonderware</a:t>
            </a:r>
            <a:r>
              <a:rPr lang="en-US" dirty="0"/>
              <a:t> MES 4.0 - Operations</a:t>
            </a:r>
          </a:p>
        </p:txBody>
      </p:sp>
      <p:sp>
        <p:nvSpPr>
          <p:cNvPr id="118790" name="Rectangle 3"/>
          <p:cNvSpPr>
            <a:spLocks noGrp="1" noChangeArrowheads="1"/>
          </p:cNvSpPr>
          <p:nvPr>
            <p:ph type="subTitle" idx="1"/>
          </p:nvPr>
        </p:nvSpPr>
        <p:spPr>
          <a:xfrm>
            <a:off x="441325" y="2519363"/>
            <a:ext cx="4922763" cy="2293937"/>
          </a:xfrm>
        </p:spPr>
        <p:txBody>
          <a:bodyPr/>
          <a:lstStyle/>
          <a:p>
            <a:pPr marL="0" indent="0" eaLnBrk="1" hangingPunct="1"/>
            <a:r>
              <a:rPr lang="en-US" dirty="0"/>
              <a:t>Presented by Sachin Bhavsar</a:t>
            </a:r>
          </a:p>
          <a:p>
            <a:pPr marL="0" indent="0" eaLnBrk="1" hangingPunct="1"/>
            <a:r>
              <a:rPr lang="en-US" sz="1800" dirty="0">
                <a:hlinkClick r:id="rId3"/>
              </a:rPr>
              <a:t>sachin@ssminfotech.com</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 Schedule</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Group 4"/>
          <p:cNvGrpSpPr/>
          <p:nvPr/>
        </p:nvGrpSpPr>
        <p:grpSpPr>
          <a:xfrm>
            <a:off x="914400" y="1447800"/>
            <a:ext cx="2286000" cy="685800"/>
            <a:chOff x="914400" y="1447800"/>
            <a:chExt cx="2286000" cy="685800"/>
          </a:xfrm>
        </p:grpSpPr>
        <p:sp>
          <p:nvSpPr>
            <p:cNvPr id="6" name="Rectangle 5"/>
            <p:cNvSpPr/>
            <p:nvPr/>
          </p:nvSpPr>
          <p:spPr>
            <a:xfrm>
              <a:off x="914400" y="1447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10:00 AM</a:t>
              </a:r>
            </a:p>
          </p:txBody>
        </p:sp>
        <p:pic>
          <p:nvPicPr>
            <p:cNvPr id="7" name="Picture 6" descr="C:\Users\Eric Enet\AppData\Local\Microsoft\Windows\Temporary Internet Files\Content.IE5\WJQMW13G\MCj04316180000[1].png"/>
            <p:cNvPicPr>
              <a:picLocks noChangeAspect="1" noChangeArrowheads="1"/>
            </p:cNvPicPr>
            <p:nvPr/>
          </p:nvPicPr>
          <p:blipFill>
            <a:blip r:embed="rId3" cstate="print"/>
            <a:srcRect/>
            <a:stretch>
              <a:fillRect/>
            </a:stretch>
          </p:blipFill>
          <p:spPr bwMode="auto">
            <a:xfrm>
              <a:off x="1066800" y="1447800"/>
              <a:ext cx="609600" cy="609600"/>
            </a:xfrm>
            <a:prstGeom prst="rect">
              <a:avLst/>
            </a:prstGeom>
            <a:noFill/>
          </p:spPr>
        </p:pic>
      </p:grpSp>
      <p:grpSp>
        <p:nvGrpSpPr>
          <p:cNvPr id="8" name="Group 7"/>
          <p:cNvGrpSpPr/>
          <p:nvPr/>
        </p:nvGrpSpPr>
        <p:grpSpPr>
          <a:xfrm>
            <a:off x="914400" y="2971800"/>
            <a:ext cx="2286000" cy="685800"/>
            <a:chOff x="914400" y="2971800"/>
            <a:chExt cx="2286000" cy="685800"/>
          </a:xfrm>
        </p:grpSpPr>
        <p:sp>
          <p:nvSpPr>
            <p:cNvPr id="9" name="Rectangle 8"/>
            <p:cNvSpPr/>
            <p:nvPr/>
          </p:nvSpPr>
          <p:spPr>
            <a:xfrm>
              <a:off x="914400" y="2971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1:00 PM</a:t>
              </a:r>
            </a:p>
          </p:txBody>
        </p:sp>
        <p:pic>
          <p:nvPicPr>
            <p:cNvPr id="10" name="Picture 27" descr="C:\Users\Eric Enet\AppData\Local\Microsoft\Windows\Temporary Internet Files\Content.IE5\IWV3WYVO\MCj04298710000[1].wmf"/>
            <p:cNvPicPr>
              <a:picLocks noChangeAspect="1" noChangeArrowheads="1"/>
            </p:cNvPicPr>
            <p:nvPr/>
          </p:nvPicPr>
          <p:blipFill>
            <a:blip r:embed="rId4" cstate="print"/>
            <a:srcRect/>
            <a:stretch>
              <a:fillRect/>
            </a:stretch>
          </p:blipFill>
          <p:spPr bwMode="auto">
            <a:xfrm>
              <a:off x="1066800" y="3048000"/>
              <a:ext cx="613250" cy="533400"/>
            </a:xfrm>
            <a:prstGeom prst="rect">
              <a:avLst/>
            </a:prstGeom>
            <a:noFill/>
          </p:spPr>
        </p:pic>
      </p:grpSp>
      <p:grpSp>
        <p:nvGrpSpPr>
          <p:cNvPr id="11" name="Group 10"/>
          <p:cNvGrpSpPr/>
          <p:nvPr/>
        </p:nvGrpSpPr>
        <p:grpSpPr>
          <a:xfrm>
            <a:off x="914400" y="2209800"/>
            <a:ext cx="2286000" cy="685800"/>
            <a:chOff x="914400" y="2209800"/>
            <a:chExt cx="2286000" cy="685800"/>
          </a:xfrm>
        </p:grpSpPr>
        <p:sp>
          <p:nvSpPr>
            <p:cNvPr id="12" name="Rectangle 11"/>
            <p:cNvSpPr/>
            <p:nvPr/>
          </p:nvSpPr>
          <p:spPr>
            <a:xfrm>
              <a:off x="914400" y="2209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11:00 AM</a:t>
              </a:r>
            </a:p>
          </p:txBody>
        </p:sp>
        <p:pic>
          <p:nvPicPr>
            <p:cNvPr id="13" name="Picture 31" descr="C:\Users\Eric Enet\AppData\Local\Microsoft\Windows\Temporary Internet Files\Content.IE5\WJQMW13G\MCj04315630000[1].png"/>
            <p:cNvPicPr>
              <a:picLocks noChangeAspect="1" noChangeArrowheads="1"/>
            </p:cNvPicPr>
            <p:nvPr/>
          </p:nvPicPr>
          <p:blipFill>
            <a:blip r:embed="rId5" cstate="print"/>
            <a:srcRect b="18724"/>
            <a:stretch>
              <a:fillRect/>
            </a:stretch>
          </p:blipFill>
          <p:spPr bwMode="auto">
            <a:xfrm>
              <a:off x="914400" y="2209800"/>
              <a:ext cx="838200" cy="685800"/>
            </a:xfrm>
            <a:prstGeom prst="rect">
              <a:avLst/>
            </a:prstGeom>
            <a:noFill/>
          </p:spPr>
        </p:pic>
      </p:grpSp>
      <p:grpSp>
        <p:nvGrpSpPr>
          <p:cNvPr id="14" name="Group 13"/>
          <p:cNvGrpSpPr/>
          <p:nvPr/>
        </p:nvGrpSpPr>
        <p:grpSpPr>
          <a:xfrm>
            <a:off x="914400" y="3733800"/>
            <a:ext cx="2286000" cy="685800"/>
            <a:chOff x="914400" y="3733800"/>
            <a:chExt cx="2286000" cy="685800"/>
          </a:xfrm>
        </p:grpSpPr>
        <p:sp>
          <p:nvSpPr>
            <p:cNvPr id="15" name="Rectangle 14"/>
            <p:cNvSpPr/>
            <p:nvPr/>
          </p:nvSpPr>
          <p:spPr>
            <a:xfrm>
              <a:off x="914400" y="3733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2:00 PM</a:t>
              </a:r>
            </a:p>
          </p:txBody>
        </p:sp>
        <p:pic>
          <p:nvPicPr>
            <p:cNvPr id="16" name="Picture 6" descr="C:\Users\Eric Enet\AppData\Local\Microsoft\Windows\Temporary Internet Files\Content.IE5\WJQMW13G\MCj04316180000[1].png"/>
            <p:cNvPicPr>
              <a:picLocks noChangeAspect="1" noChangeArrowheads="1"/>
            </p:cNvPicPr>
            <p:nvPr/>
          </p:nvPicPr>
          <p:blipFill>
            <a:blip r:embed="rId3" cstate="print"/>
            <a:srcRect/>
            <a:stretch>
              <a:fillRect/>
            </a:stretch>
          </p:blipFill>
          <p:spPr bwMode="auto">
            <a:xfrm>
              <a:off x="1066800" y="3733800"/>
              <a:ext cx="609600" cy="609600"/>
            </a:xfrm>
            <a:prstGeom prst="rect">
              <a:avLst/>
            </a:prstGeom>
            <a:noFill/>
          </p:spPr>
        </p:pic>
      </p:grpSp>
      <p:grpSp>
        <p:nvGrpSpPr>
          <p:cNvPr id="17" name="Group 16"/>
          <p:cNvGrpSpPr/>
          <p:nvPr/>
        </p:nvGrpSpPr>
        <p:grpSpPr>
          <a:xfrm>
            <a:off x="914400" y="4495800"/>
            <a:ext cx="2286000" cy="685800"/>
            <a:chOff x="914400" y="4495800"/>
            <a:chExt cx="2286000" cy="685800"/>
          </a:xfrm>
        </p:grpSpPr>
        <p:sp>
          <p:nvSpPr>
            <p:cNvPr id="18" name="Rectangle 17"/>
            <p:cNvSpPr/>
            <p:nvPr/>
          </p:nvSpPr>
          <p:spPr>
            <a:xfrm>
              <a:off x="914400" y="4495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4:00 PM</a:t>
              </a:r>
            </a:p>
          </p:txBody>
        </p:sp>
        <p:pic>
          <p:nvPicPr>
            <p:cNvPr id="19" name="Picture 31" descr="C:\Users\Eric Enet\AppData\Local\Microsoft\Windows\Temporary Internet Files\Content.IE5\WJQMW13G\MCj04315630000[1].png"/>
            <p:cNvPicPr>
              <a:picLocks noChangeAspect="1" noChangeArrowheads="1"/>
            </p:cNvPicPr>
            <p:nvPr/>
          </p:nvPicPr>
          <p:blipFill>
            <a:blip r:embed="rId5" cstate="print"/>
            <a:srcRect b="18724"/>
            <a:stretch>
              <a:fillRect/>
            </a:stretch>
          </p:blipFill>
          <p:spPr bwMode="auto">
            <a:xfrm>
              <a:off x="914400" y="4495800"/>
              <a:ext cx="838200" cy="685800"/>
            </a:xfrm>
            <a:prstGeom prst="rect">
              <a:avLst/>
            </a:prstGeom>
            <a:noFill/>
          </p:spPr>
        </p:pic>
      </p:grpSp>
      <p:grpSp>
        <p:nvGrpSpPr>
          <p:cNvPr id="20" name="Group 19"/>
          <p:cNvGrpSpPr/>
          <p:nvPr/>
        </p:nvGrpSpPr>
        <p:grpSpPr>
          <a:xfrm>
            <a:off x="914400" y="5257800"/>
            <a:ext cx="2286000" cy="685800"/>
            <a:chOff x="914400" y="5257800"/>
            <a:chExt cx="2286000" cy="685800"/>
          </a:xfrm>
        </p:grpSpPr>
        <p:sp>
          <p:nvSpPr>
            <p:cNvPr id="21" name="Rectangle 20"/>
            <p:cNvSpPr/>
            <p:nvPr/>
          </p:nvSpPr>
          <p:spPr>
            <a:xfrm>
              <a:off x="914400" y="5257800"/>
              <a:ext cx="2286000" cy="685800"/>
            </a:xfrm>
            <a:prstGeom prst="rect">
              <a:avLst/>
            </a:prstGeom>
          </p:spPr>
          <p:style>
            <a:lnRef idx="1">
              <a:schemeClr val="accent5"/>
            </a:lnRef>
            <a:fillRef idx="3">
              <a:schemeClr val="accent5"/>
            </a:fillRef>
            <a:effectRef idx="2">
              <a:schemeClr val="accent5"/>
            </a:effectRef>
            <a:fontRef idx="minor">
              <a:schemeClr val="lt1"/>
            </a:fontRef>
          </p:style>
          <p:txBody>
            <a:bodyPr rIns="274320" rtlCol="0" anchor="ctr"/>
            <a:lstStyle/>
            <a:p>
              <a:pPr algn="r"/>
              <a:r>
                <a:rPr lang="en-US" sz="2000" dirty="0">
                  <a:solidFill>
                    <a:schemeClr val="tx1"/>
                  </a:solidFill>
                  <a:latin typeface="Stencil" pitchFamily="82" charset="0"/>
                </a:rPr>
                <a:t>5:30 PM</a:t>
              </a:r>
            </a:p>
          </p:txBody>
        </p:sp>
        <p:pic>
          <p:nvPicPr>
            <p:cNvPr id="22" name="Picture 6" descr="C:\Users\Eric Enet\AppData\Local\Microsoft\Windows\Temporary Internet Files\Content.IE5\WJQMW13G\MCj04316180000[1].png"/>
            <p:cNvPicPr>
              <a:picLocks noChangeAspect="1" noChangeArrowheads="1"/>
            </p:cNvPicPr>
            <p:nvPr/>
          </p:nvPicPr>
          <p:blipFill>
            <a:blip r:embed="rId3" cstate="print"/>
            <a:srcRect/>
            <a:stretch>
              <a:fillRect/>
            </a:stretch>
          </p:blipFill>
          <p:spPr bwMode="auto">
            <a:xfrm>
              <a:off x="1066800" y="5257800"/>
              <a:ext cx="609600" cy="609600"/>
            </a:xfrm>
            <a:prstGeom prst="rect">
              <a:avLst/>
            </a:prstGeom>
            <a:noFill/>
          </p:spPr>
        </p:pic>
      </p:grpSp>
      <p:grpSp>
        <p:nvGrpSpPr>
          <p:cNvPr id="23" name="Group 22"/>
          <p:cNvGrpSpPr/>
          <p:nvPr/>
        </p:nvGrpSpPr>
        <p:grpSpPr>
          <a:xfrm>
            <a:off x="4572000" y="5257800"/>
            <a:ext cx="3657600" cy="685800"/>
            <a:chOff x="4572000" y="4495800"/>
            <a:chExt cx="3657600" cy="685800"/>
          </a:xfrm>
        </p:grpSpPr>
        <p:sp>
          <p:nvSpPr>
            <p:cNvPr id="24" name="Rectangle 23"/>
            <p:cNvSpPr/>
            <p:nvPr/>
          </p:nvSpPr>
          <p:spPr>
            <a:xfrm>
              <a:off x="4572000" y="4495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Silence your phones</a:t>
              </a:r>
            </a:p>
          </p:txBody>
        </p:sp>
        <p:pic>
          <p:nvPicPr>
            <p:cNvPr id="25" name="Picture 40" descr="C:\Users\Eric Enet\AppData\Local\Microsoft\Windows\Temporary Internet Files\Content.IE5\H1Q6LR8M\MCj04298950000[1].wmf"/>
            <p:cNvPicPr>
              <a:picLocks noChangeAspect="1" noChangeArrowheads="1"/>
            </p:cNvPicPr>
            <p:nvPr/>
          </p:nvPicPr>
          <p:blipFill>
            <a:blip r:embed="rId6" cstate="print"/>
            <a:srcRect/>
            <a:stretch>
              <a:fillRect/>
            </a:stretch>
          </p:blipFill>
          <p:spPr bwMode="auto">
            <a:xfrm>
              <a:off x="4800600" y="4572000"/>
              <a:ext cx="533400" cy="533400"/>
            </a:xfrm>
            <a:prstGeom prst="rect">
              <a:avLst/>
            </a:prstGeom>
            <a:noFill/>
          </p:spPr>
        </p:pic>
      </p:grpSp>
      <p:grpSp>
        <p:nvGrpSpPr>
          <p:cNvPr id="26" name="Group 25"/>
          <p:cNvGrpSpPr/>
          <p:nvPr/>
        </p:nvGrpSpPr>
        <p:grpSpPr>
          <a:xfrm>
            <a:off x="4572000" y="2209800"/>
            <a:ext cx="3657600" cy="685800"/>
            <a:chOff x="4572000" y="2209800"/>
            <a:chExt cx="3657600" cy="685800"/>
          </a:xfrm>
        </p:grpSpPr>
        <p:sp>
          <p:nvSpPr>
            <p:cNvPr id="27" name="Rectangle 26"/>
            <p:cNvSpPr/>
            <p:nvPr/>
          </p:nvSpPr>
          <p:spPr>
            <a:xfrm>
              <a:off x="4572000" y="2209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At the lobby</a:t>
              </a:r>
            </a:p>
          </p:txBody>
        </p:sp>
        <p:pic>
          <p:nvPicPr>
            <p:cNvPr id="28" name="Picture 47" descr="C:\Users\Eric Enet\AppData\Local\Microsoft\Windows\Temporary Internet Files\Content.IE5\WTD7J0JU\MCj04040470000[1].wmf"/>
            <p:cNvPicPr>
              <a:picLocks noChangeAspect="1" noChangeArrowheads="1"/>
            </p:cNvPicPr>
            <p:nvPr/>
          </p:nvPicPr>
          <p:blipFill>
            <a:blip r:embed="rId7" cstate="print"/>
            <a:srcRect/>
            <a:stretch>
              <a:fillRect/>
            </a:stretch>
          </p:blipFill>
          <p:spPr bwMode="auto">
            <a:xfrm>
              <a:off x="4744632" y="2286000"/>
              <a:ext cx="513168" cy="533400"/>
            </a:xfrm>
            <a:prstGeom prst="rect">
              <a:avLst/>
            </a:prstGeom>
            <a:noFill/>
          </p:spPr>
        </p:pic>
      </p:grpSp>
      <p:grpSp>
        <p:nvGrpSpPr>
          <p:cNvPr id="29" name="Group 28"/>
          <p:cNvGrpSpPr/>
          <p:nvPr/>
        </p:nvGrpSpPr>
        <p:grpSpPr>
          <a:xfrm>
            <a:off x="4572000" y="4495800"/>
            <a:ext cx="3657600" cy="685800"/>
            <a:chOff x="4572000" y="3733800"/>
            <a:chExt cx="3657600" cy="685800"/>
          </a:xfrm>
        </p:grpSpPr>
        <p:sp>
          <p:nvSpPr>
            <p:cNvPr id="30" name="Rectangle 29"/>
            <p:cNvSpPr/>
            <p:nvPr/>
          </p:nvSpPr>
          <p:spPr>
            <a:xfrm>
              <a:off x="4572000" y="3733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Outside at smoking section</a:t>
              </a:r>
            </a:p>
          </p:txBody>
        </p:sp>
        <p:pic>
          <p:nvPicPr>
            <p:cNvPr id="31" name="Picture 19" descr="C:\Users\Eric Enet\AppData\Local\Microsoft\Windows\Temporary Internet Files\Content.IE5\IWV3WYVO\MCHH00887_0000[1].wmf"/>
            <p:cNvPicPr>
              <a:picLocks noChangeAspect="1" noChangeArrowheads="1"/>
            </p:cNvPicPr>
            <p:nvPr/>
          </p:nvPicPr>
          <p:blipFill>
            <a:blip r:embed="rId8" cstate="print"/>
            <a:srcRect/>
            <a:stretch>
              <a:fillRect/>
            </a:stretch>
          </p:blipFill>
          <p:spPr bwMode="auto">
            <a:xfrm>
              <a:off x="4771912" y="3810000"/>
              <a:ext cx="333488" cy="533400"/>
            </a:xfrm>
            <a:prstGeom prst="rect">
              <a:avLst/>
            </a:prstGeom>
            <a:noFill/>
          </p:spPr>
        </p:pic>
      </p:grpSp>
      <p:grpSp>
        <p:nvGrpSpPr>
          <p:cNvPr id="32" name="Group 31"/>
          <p:cNvGrpSpPr/>
          <p:nvPr/>
        </p:nvGrpSpPr>
        <p:grpSpPr>
          <a:xfrm>
            <a:off x="4572000" y="2971800"/>
            <a:ext cx="3657600" cy="685800"/>
            <a:chOff x="4572000" y="2971800"/>
            <a:chExt cx="3657600" cy="685800"/>
          </a:xfrm>
        </p:grpSpPr>
        <p:sp>
          <p:nvSpPr>
            <p:cNvPr id="33" name="Rectangle 32"/>
            <p:cNvSpPr/>
            <p:nvPr/>
          </p:nvSpPr>
          <p:spPr>
            <a:xfrm>
              <a:off x="4572000" y="2971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On every computer</a:t>
              </a:r>
            </a:p>
          </p:txBody>
        </p:sp>
        <p:pic>
          <p:nvPicPr>
            <p:cNvPr id="34" name="Picture 50" descr="C:\Users\Eric Enet\AppData\Local\Microsoft\Windows\Temporary Internet Files\Content.IE5\IWV3WYVO\MCj04315550000[1].png"/>
            <p:cNvPicPr>
              <a:picLocks noChangeAspect="1" noChangeArrowheads="1"/>
            </p:cNvPicPr>
            <p:nvPr/>
          </p:nvPicPr>
          <p:blipFill>
            <a:blip r:embed="rId9" cstate="print"/>
            <a:srcRect/>
            <a:stretch>
              <a:fillRect/>
            </a:stretch>
          </p:blipFill>
          <p:spPr bwMode="auto">
            <a:xfrm>
              <a:off x="4724400" y="3064934"/>
              <a:ext cx="533400" cy="533400"/>
            </a:xfrm>
            <a:prstGeom prst="rect">
              <a:avLst/>
            </a:prstGeom>
            <a:noFill/>
          </p:spPr>
        </p:pic>
      </p:grpSp>
      <p:grpSp>
        <p:nvGrpSpPr>
          <p:cNvPr id="35" name="Group 34"/>
          <p:cNvGrpSpPr/>
          <p:nvPr/>
        </p:nvGrpSpPr>
        <p:grpSpPr>
          <a:xfrm>
            <a:off x="4572000" y="1447800"/>
            <a:ext cx="3657600" cy="685800"/>
            <a:chOff x="4572000" y="1447800"/>
            <a:chExt cx="3657600" cy="685800"/>
          </a:xfrm>
        </p:grpSpPr>
        <p:sp>
          <p:nvSpPr>
            <p:cNvPr id="36" name="Rectangle 35"/>
            <p:cNvSpPr/>
            <p:nvPr/>
          </p:nvSpPr>
          <p:spPr>
            <a:xfrm>
              <a:off x="4572000" y="1447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Entrance hall to your left</a:t>
              </a:r>
            </a:p>
          </p:txBody>
        </p:sp>
        <p:pic>
          <p:nvPicPr>
            <p:cNvPr id="37" name="Picture 23" descr="C:\Users\Eric Enet\AppData\Local\Microsoft\Windows\Temporary Internet Files\Content.IE5\IWV3WYVO\MCWB01074_0000[1].gif"/>
            <p:cNvPicPr>
              <a:picLocks noChangeAspect="1" noChangeArrowheads="1"/>
            </p:cNvPicPr>
            <p:nvPr/>
          </p:nvPicPr>
          <p:blipFill>
            <a:blip r:embed="rId10" cstate="print"/>
            <a:srcRect/>
            <a:stretch>
              <a:fillRect/>
            </a:stretch>
          </p:blipFill>
          <p:spPr bwMode="auto">
            <a:xfrm>
              <a:off x="4810125" y="1600200"/>
              <a:ext cx="447675" cy="447675"/>
            </a:xfrm>
            <a:prstGeom prst="rect">
              <a:avLst/>
            </a:prstGeom>
            <a:noFill/>
          </p:spPr>
        </p:pic>
      </p:grpSp>
      <p:grpSp>
        <p:nvGrpSpPr>
          <p:cNvPr id="38" name="Group 37"/>
          <p:cNvGrpSpPr/>
          <p:nvPr/>
        </p:nvGrpSpPr>
        <p:grpSpPr>
          <a:xfrm>
            <a:off x="4572000" y="3733800"/>
            <a:ext cx="3657600" cy="685800"/>
            <a:chOff x="4572000" y="5257800"/>
            <a:chExt cx="3657600" cy="685800"/>
          </a:xfrm>
        </p:grpSpPr>
        <p:sp>
          <p:nvSpPr>
            <p:cNvPr id="39" name="Rectangle 38"/>
            <p:cNvSpPr/>
            <p:nvPr/>
          </p:nvSpPr>
          <p:spPr>
            <a:xfrm>
              <a:off x="4572000" y="5257800"/>
              <a:ext cx="3657600" cy="685800"/>
            </a:xfrm>
            <a:prstGeom prst="rect">
              <a:avLst/>
            </a:prstGeom>
          </p:spPr>
          <p:style>
            <a:lnRef idx="1">
              <a:schemeClr val="accent2"/>
            </a:lnRef>
            <a:fillRef idx="3">
              <a:schemeClr val="accent2"/>
            </a:fillRef>
            <a:effectRef idx="2">
              <a:schemeClr val="accent2"/>
            </a:effectRef>
            <a:fontRef idx="minor">
              <a:schemeClr val="lt1"/>
            </a:fontRef>
          </p:style>
          <p:txBody>
            <a:bodyPr lIns="914400" rIns="91440" rtlCol="0" anchor="ctr"/>
            <a:lstStyle/>
            <a:p>
              <a:r>
                <a:rPr lang="en-US" sz="1400" dirty="0">
                  <a:solidFill>
                    <a:schemeClr val="tx1"/>
                  </a:solidFill>
                </a:rPr>
                <a:t>In the kitchen</a:t>
              </a:r>
            </a:p>
          </p:txBody>
        </p:sp>
        <p:pic>
          <p:nvPicPr>
            <p:cNvPr id="40" name="Picture 31" descr="C:\Users\Eric Enet\AppData\Local\Microsoft\Windows\Temporary Internet Files\Content.IE5\WJQMW13G\MCj04315630000[1].png"/>
            <p:cNvPicPr>
              <a:picLocks noChangeAspect="1" noChangeArrowheads="1"/>
            </p:cNvPicPr>
            <p:nvPr/>
          </p:nvPicPr>
          <p:blipFill>
            <a:blip r:embed="rId5" cstate="print"/>
            <a:srcRect b="18724"/>
            <a:stretch>
              <a:fillRect/>
            </a:stretch>
          </p:blipFill>
          <p:spPr bwMode="auto">
            <a:xfrm>
              <a:off x="4648200" y="5257800"/>
              <a:ext cx="838200" cy="685800"/>
            </a:xfrm>
            <a:prstGeom prst="rect">
              <a:avLst/>
            </a:prstGeom>
            <a:noFill/>
          </p:spPr>
        </p:pic>
      </p:grpSp>
    </p:spTree>
    <p:extLst>
      <p:ext uri="{BB962C8B-B14F-4D97-AF65-F5344CB8AC3E}">
        <p14:creationId xmlns:p14="http://schemas.microsoft.com/office/powerpoint/2010/main" val="2330655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1000"/>
                                        <p:tgtEl>
                                          <p:spTgt spid="5"/>
                                        </p:tgtEl>
                                      </p:cBhvr>
                                    </p:animEffect>
                                  </p:childTnLst>
                                </p:cTn>
                              </p:par>
                            </p:childTnLst>
                          </p:cTn>
                        </p:par>
                        <p:par>
                          <p:cTn id="8" fill="hold">
                            <p:stCondLst>
                              <p:cond delay="1000"/>
                            </p:stCondLst>
                            <p:childTnLst>
                              <p:par>
                                <p:cTn id="9" presetID="12" presetClass="entr" presetSubtype="8"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slide(fromLeft)">
                                      <p:cBhvr>
                                        <p:cTn id="11" dur="1000"/>
                                        <p:tgtEl>
                                          <p:spTgt spid="11"/>
                                        </p:tgtEl>
                                      </p:cBhvr>
                                    </p:animEffect>
                                  </p:childTnLst>
                                </p:cTn>
                              </p:par>
                            </p:childTnLst>
                          </p:cTn>
                        </p:par>
                        <p:par>
                          <p:cTn id="12" fill="hold">
                            <p:stCondLst>
                              <p:cond delay="2000"/>
                            </p:stCondLst>
                            <p:childTnLst>
                              <p:par>
                                <p:cTn id="13" presetID="1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slide(fromLeft)">
                                      <p:cBhvr>
                                        <p:cTn id="15" dur="1000"/>
                                        <p:tgtEl>
                                          <p:spTgt spid="8"/>
                                        </p:tgtEl>
                                      </p:cBhvr>
                                    </p:animEffect>
                                  </p:childTnLst>
                                </p:cTn>
                              </p:par>
                            </p:childTnLst>
                          </p:cTn>
                        </p:par>
                        <p:par>
                          <p:cTn id="16" fill="hold">
                            <p:stCondLst>
                              <p:cond delay="3000"/>
                            </p:stCondLst>
                            <p:childTnLst>
                              <p:par>
                                <p:cTn id="17" presetID="12" presetClass="entr" presetSubtype="8"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slide(fromLeft)">
                                      <p:cBhvr>
                                        <p:cTn id="19" dur="1000"/>
                                        <p:tgtEl>
                                          <p:spTgt spid="14"/>
                                        </p:tgtEl>
                                      </p:cBhvr>
                                    </p:animEffect>
                                  </p:childTnLst>
                                </p:cTn>
                              </p:par>
                            </p:childTnLst>
                          </p:cTn>
                        </p:par>
                        <p:par>
                          <p:cTn id="20" fill="hold">
                            <p:stCondLst>
                              <p:cond delay="4000"/>
                            </p:stCondLst>
                            <p:childTnLst>
                              <p:par>
                                <p:cTn id="21" presetID="1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slide(fromLeft)">
                                      <p:cBhvr>
                                        <p:cTn id="23" dur="1000"/>
                                        <p:tgtEl>
                                          <p:spTgt spid="17"/>
                                        </p:tgtEl>
                                      </p:cBhvr>
                                    </p:animEffect>
                                  </p:childTnLst>
                                </p:cTn>
                              </p:par>
                            </p:childTnLst>
                          </p:cTn>
                        </p:par>
                        <p:par>
                          <p:cTn id="24" fill="hold">
                            <p:stCondLst>
                              <p:cond delay="5000"/>
                            </p:stCondLst>
                            <p:childTnLst>
                              <p:par>
                                <p:cTn id="25" presetID="12" presetClass="entr" presetSubtype="8" fill="hold"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lide(fromLeft)">
                                      <p:cBhvr>
                                        <p:cTn id="27" dur="10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2"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slide(fromRight)">
                                      <p:cBhvr>
                                        <p:cTn id="32" dur="1000"/>
                                        <p:tgtEl>
                                          <p:spTgt spid="35"/>
                                        </p:tgtEl>
                                      </p:cBhvr>
                                    </p:animEffect>
                                  </p:childTnLst>
                                </p:cTn>
                              </p:par>
                            </p:childTnLst>
                          </p:cTn>
                        </p:par>
                        <p:par>
                          <p:cTn id="33" fill="hold">
                            <p:stCondLst>
                              <p:cond delay="1000"/>
                            </p:stCondLst>
                            <p:childTnLst>
                              <p:par>
                                <p:cTn id="34" presetID="12" presetClass="entr" presetSubtype="2" fill="hold" nodeType="after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slide(fromRight)">
                                      <p:cBhvr>
                                        <p:cTn id="36" dur="1000"/>
                                        <p:tgtEl>
                                          <p:spTgt spid="26"/>
                                        </p:tgtEl>
                                      </p:cBhvr>
                                    </p:animEffect>
                                  </p:childTnLst>
                                </p:cTn>
                              </p:par>
                            </p:childTnLst>
                          </p:cTn>
                        </p:par>
                        <p:par>
                          <p:cTn id="37" fill="hold">
                            <p:stCondLst>
                              <p:cond delay="2000"/>
                            </p:stCondLst>
                            <p:childTnLst>
                              <p:par>
                                <p:cTn id="38" presetID="12" presetClass="entr" presetSubtype="2" fill="hold" nodeType="after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lide(fromRight)">
                                      <p:cBhvr>
                                        <p:cTn id="40" dur="1000"/>
                                        <p:tgtEl>
                                          <p:spTgt spid="32"/>
                                        </p:tgtEl>
                                      </p:cBhvr>
                                    </p:animEffect>
                                  </p:childTnLst>
                                </p:cTn>
                              </p:par>
                            </p:childTnLst>
                          </p:cTn>
                        </p:par>
                        <p:par>
                          <p:cTn id="41" fill="hold">
                            <p:stCondLst>
                              <p:cond delay="3000"/>
                            </p:stCondLst>
                            <p:childTnLst>
                              <p:par>
                                <p:cTn id="42" presetID="12" presetClass="entr" presetSubtype="2" fill="hold" nodeType="afterEffect">
                                  <p:stCondLst>
                                    <p:cond delay="0"/>
                                  </p:stCondLst>
                                  <p:childTnLst>
                                    <p:set>
                                      <p:cBhvr>
                                        <p:cTn id="43" dur="1" fill="hold">
                                          <p:stCondLst>
                                            <p:cond delay="0"/>
                                          </p:stCondLst>
                                        </p:cTn>
                                        <p:tgtEl>
                                          <p:spTgt spid="38"/>
                                        </p:tgtEl>
                                        <p:attrNameLst>
                                          <p:attrName>style.visibility</p:attrName>
                                        </p:attrNameLst>
                                      </p:cBhvr>
                                      <p:to>
                                        <p:strVal val="visible"/>
                                      </p:to>
                                    </p:set>
                                    <p:animEffect transition="in" filter="slide(fromRight)">
                                      <p:cBhvr>
                                        <p:cTn id="44" dur="1000"/>
                                        <p:tgtEl>
                                          <p:spTgt spid="38"/>
                                        </p:tgtEl>
                                      </p:cBhvr>
                                    </p:animEffect>
                                  </p:childTnLst>
                                </p:cTn>
                              </p:par>
                            </p:childTnLst>
                          </p:cTn>
                        </p:par>
                        <p:par>
                          <p:cTn id="45" fill="hold">
                            <p:stCondLst>
                              <p:cond delay="4000"/>
                            </p:stCondLst>
                            <p:childTnLst>
                              <p:par>
                                <p:cTn id="46" presetID="12" presetClass="entr" presetSubtype="2" fill="hold" nodeType="after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slide(fromRight)">
                                      <p:cBhvr>
                                        <p:cTn id="48" dur="1000"/>
                                        <p:tgtEl>
                                          <p:spTgt spid="29"/>
                                        </p:tgtEl>
                                      </p:cBhvr>
                                    </p:animEffect>
                                  </p:childTnLst>
                                </p:cTn>
                              </p:par>
                            </p:childTnLst>
                          </p:cTn>
                        </p:par>
                        <p:par>
                          <p:cTn id="49" fill="hold">
                            <p:stCondLst>
                              <p:cond delay="5000"/>
                            </p:stCondLst>
                            <p:childTnLst>
                              <p:par>
                                <p:cTn id="50" presetID="12" presetClass="entr" presetSubtype="2" fill="hold" nodeType="after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slide(fromRight)">
                                      <p:cBhvr>
                                        <p:cTn id="52"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Description</a:t>
            </a:r>
          </a:p>
        </p:txBody>
      </p:sp>
      <p:sp>
        <p:nvSpPr>
          <p:cNvPr id="3" name="Content Placeholder 2"/>
          <p:cNvSpPr>
            <a:spLocks noGrp="1"/>
          </p:cNvSpPr>
          <p:nvPr>
            <p:ph idx="1"/>
          </p:nvPr>
        </p:nvSpPr>
        <p:spPr/>
        <p:txBody>
          <a:bodyPr/>
          <a:lstStyle/>
          <a:p>
            <a:r>
              <a:rPr lang="en-US" dirty="0"/>
              <a:t>The </a:t>
            </a:r>
            <a:r>
              <a:rPr lang="en-US" b="1" dirty="0" err="1"/>
              <a:t>Wonderware</a:t>
            </a:r>
            <a:r>
              <a:rPr lang="en-US" b="1" dirty="0"/>
              <a:t> MES 4.0 - Operations</a:t>
            </a:r>
            <a:r>
              <a:rPr lang="en-US" dirty="0"/>
              <a:t> course is a 4-day, instructor-led course designed to provide you with a fundamental understanding of the features and functionality of </a:t>
            </a:r>
            <a:r>
              <a:rPr lang="en-US" dirty="0" err="1"/>
              <a:t>Wonderware</a:t>
            </a:r>
            <a:r>
              <a:rPr lang="en-US" dirty="0"/>
              <a:t> MES 4.0 – Operations software. The class provides lectures and hands-on labs designed to supply and reinforce the knowledge to use MES 4.0 to develop Manufacturing Execution System (MES) applications.  This course addresses the configuration to implement tracking of production events, bill of materials and genealogy, specifications, and inventory management within the context of real time data integration with the </a:t>
            </a:r>
            <a:r>
              <a:rPr lang="en-US" dirty="0" err="1"/>
              <a:t>Wonderware</a:t>
            </a:r>
            <a:r>
              <a:rPr lang="en-US" dirty="0"/>
              <a:t> System Platform.</a:t>
            </a:r>
          </a:p>
        </p:txBody>
      </p:sp>
      <p:sp>
        <p:nvSpPr>
          <p:cNvPr id="4" name="Date Placeholder 3"/>
          <p:cNvSpPr>
            <a:spLocks noGrp="1"/>
          </p:cNvSpPr>
          <p:nvPr>
            <p:ph type="dt" sz="half" idx="2"/>
          </p:nvPr>
        </p:nvSpPr>
        <p:spPr/>
        <p:txBody>
          <a:bodyPr/>
          <a:lstStyle/>
          <a:p>
            <a:r>
              <a:rPr lang="en-US"/>
              <a:t>© Invensys 2013</a:t>
            </a:r>
            <a:endParaRPr lang="en-US" dirty="0"/>
          </a:p>
        </p:txBody>
      </p:sp>
      <p:sp>
        <p:nvSpPr>
          <p:cNvPr id="5" name="Footer Placeholder 4"/>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1470540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&amp; Expectations</a:t>
            </a:r>
          </a:p>
        </p:txBody>
      </p:sp>
      <p:sp>
        <p:nvSpPr>
          <p:cNvPr id="3" name="Content Placeholder 2"/>
          <p:cNvSpPr>
            <a:spLocks noGrp="1"/>
          </p:cNvSpPr>
          <p:nvPr>
            <p:ph idx="1"/>
          </p:nvPr>
        </p:nvSpPr>
        <p:spPr/>
        <p:txBody>
          <a:bodyPr/>
          <a:lstStyle/>
          <a:p>
            <a:r>
              <a:rPr lang="en-US" dirty="0"/>
              <a:t>Participants should have knowledge on the following topics:</a:t>
            </a:r>
          </a:p>
          <a:p>
            <a:pPr lvl="1" eaLnBrk="1" hangingPunct="1"/>
            <a:r>
              <a:rPr lang="en-US" dirty="0"/>
              <a:t>Application Server</a:t>
            </a:r>
          </a:p>
          <a:p>
            <a:pPr lvl="2" eaLnBrk="1" hangingPunct="1"/>
            <a:r>
              <a:rPr lang="en-US" dirty="0"/>
              <a:t>Template modeling, scripting, and deployment.</a:t>
            </a:r>
          </a:p>
          <a:p>
            <a:pPr lvl="1" eaLnBrk="1" hangingPunct="1"/>
            <a:r>
              <a:rPr lang="en-US" dirty="0" err="1"/>
              <a:t>InTouch</a:t>
            </a:r>
            <a:r>
              <a:rPr lang="en-US" dirty="0"/>
              <a:t> for System Platform</a:t>
            </a:r>
          </a:p>
          <a:p>
            <a:pPr lvl="2" eaLnBrk="1" hangingPunct="1"/>
            <a:r>
              <a:rPr lang="en-US" dirty="0"/>
              <a:t>Basic creation of </a:t>
            </a:r>
            <a:r>
              <a:rPr lang="en-US" dirty="0" err="1"/>
              <a:t>ArchestrA</a:t>
            </a:r>
            <a:r>
              <a:rPr lang="en-US" dirty="0"/>
              <a:t> Symbols including .NET Controls</a:t>
            </a:r>
          </a:p>
          <a:p>
            <a:pPr lvl="2" eaLnBrk="1" hangingPunct="1"/>
            <a:r>
              <a:rPr lang="en-US" dirty="0"/>
              <a:t>Use of </a:t>
            </a:r>
            <a:r>
              <a:rPr lang="en-US" dirty="0" err="1"/>
              <a:t>WindowViewer</a:t>
            </a:r>
            <a:r>
              <a:rPr lang="en-US" dirty="0"/>
              <a:t> as HMI</a:t>
            </a:r>
          </a:p>
          <a:p>
            <a:pPr lvl="1" eaLnBrk="1" hangingPunct="1"/>
            <a:r>
              <a:rPr lang="en-US" dirty="0"/>
              <a:t>Information Server</a:t>
            </a:r>
          </a:p>
          <a:p>
            <a:pPr lvl="2" eaLnBrk="1" hangingPunct="1"/>
            <a:r>
              <a:rPr lang="en-US" dirty="0"/>
              <a:t>Execute </a:t>
            </a:r>
            <a:r>
              <a:rPr lang="en-US" dirty="0" err="1"/>
              <a:t>ArchestrA</a:t>
            </a:r>
            <a:r>
              <a:rPr lang="en-US" dirty="0"/>
              <a:t> Reports</a:t>
            </a:r>
          </a:p>
          <a:p>
            <a:pPr lvl="1" eaLnBrk="1" hangingPunct="1"/>
            <a:r>
              <a:rPr lang="en-US" dirty="0"/>
              <a:t>Manufacturing industry experience</a:t>
            </a:r>
          </a:p>
        </p:txBody>
      </p:sp>
      <p:sp>
        <p:nvSpPr>
          <p:cNvPr id="4" name="Date Placeholder 3"/>
          <p:cNvSpPr>
            <a:spLocks noGrp="1"/>
          </p:cNvSpPr>
          <p:nvPr>
            <p:ph type="dt" sz="half" idx="2"/>
          </p:nvPr>
        </p:nvSpPr>
        <p:spPr/>
        <p:txBody>
          <a:bodyPr/>
          <a:lstStyle/>
          <a:p>
            <a:r>
              <a:rPr lang="en-US"/>
              <a:t>© Invensys 2013</a:t>
            </a:r>
            <a:endParaRPr lang="en-US" dirty="0"/>
          </a:p>
        </p:txBody>
      </p:sp>
      <p:sp>
        <p:nvSpPr>
          <p:cNvPr id="5" name="Footer Placeholder 4"/>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289285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latin typeface="+mn-lt"/>
              </a:rPr>
              <a:t>Agenda</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798513" indent="-798513">
              <a:lnSpc>
                <a:spcPct val="100000"/>
              </a:lnSpc>
              <a:spcAft>
                <a:spcPts val="1000"/>
              </a:spcAft>
            </a:pPr>
            <a:r>
              <a:rPr lang="en-US" sz="1600" b="1" dirty="0">
                <a:latin typeface="+mn-lt"/>
              </a:rPr>
              <a:t>Contents</a:t>
            </a:r>
            <a:endParaRPr lang="en-US" sz="1400" b="1" dirty="0">
              <a:latin typeface="+mn-lt"/>
            </a:endParaRPr>
          </a:p>
          <a:p>
            <a:pPr marL="914400" indent="-914400">
              <a:lnSpc>
                <a:spcPct val="100000"/>
              </a:lnSpc>
              <a:spcAft>
                <a:spcPts val="1000"/>
              </a:spcAft>
            </a:pPr>
            <a:r>
              <a:rPr lang="en-US" sz="1400" dirty="0">
                <a:latin typeface="+mn-lt"/>
              </a:rPr>
              <a:t>Module 1:	Introduction</a:t>
            </a:r>
          </a:p>
          <a:p>
            <a:pPr marL="914400" indent="-914400">
              <a:lnSpc>
                <a:spcPct val="100000"/>
              </a:lnSpc>
              <a:spcAft>
                <a:spcPts val="1000"/>
              </a:spcAft>
            </a:pPr>
            <a:r>
              <a:rPr lang="en-US" sz="1400" dirty="0">
                <a:latin typeface="+mn-lt"/>
              </a:rPr>
              <a:t>Module 2:	MES Client Overview</a:t>
            </a:r>
          </a:p>
          <a:p>
            <a:pPr marL="914400" indent="-914400">
              <a:lnSpc>
                <a:spcPct val="100000"/>
              </a:lnSpc>
              <a:spcAft>
                <a:spcPts val="1000"/>
              </a:spcAft>
            </a:pPr>
            <a:r>
              <a:rPr lang="en-US" sz="1400" dirty="0">
                <a:latin typeface="+mn-lt"/>
              </a:rPr>
              <a:t>Module 3:	Define the Basic Operations Model</a:t>
            </a:r>
          </a:p>
          <a:p>
            <a:pPr marL="914400" lvl="0" indent="-914400">
              <a:spcAft>
                <a:spcPts val="1000"/>
              </a:spcAft>
            </a:pPr>
            <a:r>
              <a:rPr lang="en-US" sz="1400" dirty="0">
                <a:solidFill>
                  <a:srgbClr val="000000"/>
                </a:solidFill>
                <a:latin typeface="Verdana"/>
              </a:rPr>
              <a:t>Module 4:	More on the Operations Model</a:t>
            </a:r>
          </a:p>
          <a:p>
            <a:pPr marL="914400" indent="-914400">
              <a:spcAft>
                <a:spcPts val="1000"/>
              </a:spcAft>
            </a:pPr>
            <a:r>
              <a:rPr lang="en-US" sz="1400" dirty="0">
                <a:solidFill>
                  <a:srgbClr val="000000"/>
                </a:solidFill>
                <a:latin typeface="Verdana"/>
              </a:rPr>
              <a:t>Module 5:	Operator Visualization</a:t>
            </a:r>
          </a:p>
          <a:p>
            <a:pPr marL="914400" indent="-914400">
              <a:spcAft>
                <a:spcPts val="1000"/>
              </a:spcAft>
            </a:pPr>
            <a:r>
              <a:rPr lang="en-US" sz="1400" dirty="0">
                <a:solidFill>
                  <a:srgbClr val="000000"/>
                </a:solidFill>
                <a:latin typeface="Verdana"/>
              </a:rPr>
              <a:t>Module 6:	Steps, Specifications, and MES Attributes</a:t>
            </a:r>
          </a:p>
          <a:p>
            <a:pPr marL="914400" indent="-914400">
              <a:spcAft>
                <a:spcPts val="1000"/>
              </a:spcAft>
            </a:pPr>
            <a:r>
              <a:rPr lang="en-US" sz="1400" dirty="0">
                <a:solidFill>
                  <a:srgbClr val="000000"/>
                </a:solidFill>
                <a:latin typeface="Verdana"/>
              </a:rPr>
              <a:t>Module 7:	Inventory Management</a:t>
            </a:r>
          </a:p>
          <a:p>
            <a:pPr marL="914400" indent="-914400">
              <a:spcAft>
                <a:spcPts val="1000"/>
              </a:spcAft>
            </a:pPr>
            <a:r>
              <a:rPr lang="en-US" sz="1400" dirty="0">
                <a:solidFill>
                  <a:srgbClr val="000000"/>
                </a:solidFill>
                <a:latin typeface="Verdana"/>
              </a:rPr>
              <a:t>Module 8:	Application Maintenance</a:t>
            </a:r>
          </a:p>
          <a:p>
            <a:pPr marL="914400" lvl="0" indent="-914400">
              <a:spcAft>
                <a:spcPts val="1000"/>
              </a:spcAft>
            </a:pPr>
            <a:endParaRPr lang="en-US" sz="1400" dirty="0">
              <a:solidFill>
                <a:srgbClr val="000000"/>
              </a:solidFill>
              <a:latin typeface="Verdana"/>
            </a:endParaRPr>
          </a:p>
          <a:p>
            <a:pPr marL="914400" indent="-914400">
              <a:lnSpc>
                <a:spcPct val="100000"/>
              </a:lnSpc>
              <a:spcAft>
                <a:spcPts val="1000"/>
              </a:spcAft>
            </a:pPr>
            <a:endParaRPr lang="en-US" sz="1400" dirty="0">
              <a:latin typeface="+mn-lt"/>
            </a:endParaRPr>
          </a:p>
        </p:txBody>
      </p:sp>
    </p:spTree>
    <p:extLst>
      <p:ext uri="{BB962C8B-B14F-4D97-AF65-F5344CB8AC3E}">
        <p14:creationId xmlns:p14="http://schemas.microsoft.com/office/powerpoint/2010/main" val="2831301201"/>
      </p:ext>
    </p:extLst>
  </p:cSld>
  <p:clrMapOvr>
    <a:masterClrMapping/>
  </p:clrMapOvr>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2.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16508</TotalTime>
  <Words>296</Words>
  <Application>Microsoft Office PowerPoint</Application>
  <PresentationFormat>On-screen Show (4:3)</PresentationFormat>
  <Paragraphs>51</Paragraphs>
  <Slides>5</Slides>
  <Notes>4</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5</vt:i4>
      </vt:variant>
    </vt:vector>
  </HeadingPairs>
  <TitlesOfParts>
    <vt:vector size="18" baseType="lpstr">
      <vt:lpstr>Arial</vt:lpstr>
      <vt:lpstr>Calibri</vt:lpstr>
      <vt:lpstr>Stencil</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Wonderware MES 4.0 - Operations</vt:lpstr>
      <vt:lpstr>Daily Schedule</vt:lpstr>
      <vt:lpstr>Course Description</vt:lpstr>
      <vt:lpstr>Requirements &amp; Expectations</vt:lpstr>
      <vt:lpstr>Wonderware MES 4.0 - Operations</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680</cp:revision>
  <dcterms:created xsi:type="dcterms:W3CDTF">2009-09-28T11:17:04Z</dcterms:created>
  <dcterms:modified xsi:type="dcterms:W3CDTF">2020-02-10T05:26:21Z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