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0" r:id="rId4"/>
    <p:sldId id="314" r:id="rId5"/>
    <p:sldId id="371" r:id="rId6"/>
    <p:sldId id="284" r:id="rId7"/>
    <p:sldId id="330" r:id="rId8"/>
    <p:sldId id="331" r:id="rId9"/>
    <p:sldId id="332" r:id="rId10"/>
    <p:sldId id="333" r:id="rId11"/>
    <p:sldId id="334" r:id="rId12"/>
    <p:sldId id="335" r:id="rId13"/>
    <p:sldId id="340" r:id="rId14"/>
    <p:sldId id="341" r:id="rId15"/>
    <p:sldId id="342" r:id="rId16"/>
    <p:sldId id="343" r:id="rId17"/>
    <p:sldId id="344" r:id="rId18"/>
    <p:sldId id="370" r:id="rId19"/>
    <p:sldId id="345" r:id="rId20"/>
    <p:sldId id="346" r:id="rId21"/>
    <p:sldId id="347" r:id="rId22"/>
    <p:sldId id="348" r:id="rId23"/>
    <p:sldId id="372" r:id="rId24"/>
    <p:sldId id="349" r:id="rId25"/>
    <p:sldId id="350" r:id="rId26"/>
    <p:sldId id="351" r:id="rId27"/>
    <p:sldId id="373" r:id="rId28"/>
    <p:sldId id="374" r:id="rId29"/>
    <p:sldId id="377" r:id="rId30"/>
    <p:sldId id="375" r:id="rId31"/>
    <p:sldId id="376" r:id="rId32"/>
    <p:sldId id="367" r:id="rId33"/>
    <p:sldId id="368" r:id="rId34"/>
    <p:sldId id="369" r:id="rId35"/>
    <p:sldId id="319" r:id="rId36"/>
    <p:sldId id="329" r:id="rId37"/>
    <p:sldId id="336" r:id="rId38"/>
    <p:sldId id="337" r:id="rId39"/>
    <p:sldId id="339" r:id="rId40"/>
    <p:sldId id="338" r:id="rId41"/>
    <p:sldId id="328" r:id="rId42"/>
    <p:sldId id="322" r:id="rId43"/>
    <p:sldId id="323" r:id="rId44"/>
    <p:sldId id="324" r:id="rId45"/>
    <p:sldId id="325" r:id="rId46"/>
    <p:sldId id="326" r:id="rId47"/>
    <p:sldId id="352" r:id="rId48"/>
    <p:sldId id="357" r:id="rId49"/>
    <p:sldId id="327" r:id="rId50"/>
    <p:sldId id="353" r:id="rId51"/>
    <p:sldId id="354" r:id="rId52"/>
    <p:sldId id="355" r:id="rId53"/>
    <p:sldId id="356" r:id="rId54"/>
    <p:sldId id="358" r:id="rId55"/>
    <p:sldId id="359" r:id="rId56"/>
    <p:sldId id="360" r:id="rId57"/>
    <p:sldId id="361" r:id="rId58"/>
    <p:sldId id="362" r:id="rId59"/>
    <p:sldId id="363" r:id="rId60"/>
    <p:sldId id="364" r:id="rId61"/>
    <p:sldId id="365" r:id="rId62"/>
    <p:sldId id="366" r:id="rId63"/>
    <p:sldId id="29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7DDDFF"/>
    <a:srgbClr val="5BD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35" autoAdjust="0"/>
    <p:restoredTop sz="94434" autoAdjust="0"/>
  </p:normalViewPr>
  <p:slideViewPr>
    <p:cSldViewPr snapToGrid="0">
      <p:cViewPr varScale="1">
        <p:scale>
          <a:sx n="74" d="100"/>
          <a:sy n="74" d="100"/>
        </p:scale>
        <p:origin x="3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0" y="0"/>
            <a:ext cx="12192000" cy="5841490"/>
          </a:xfrm>
          <a:prstGeom prst="rect">
            <a:avLst/>
          </a:prstGeom>
        </p:spPr>
      </p:pic>
      <p:sp>
        <p:nvSpPr>
          <p:cNvPr id="7" name="Rectangle 6"/>
          <p:cNvSpPr/>
          <p:nvPr userDrawn="1"/>
        </p:nvSpPr>
        <p:spPr>
          <a:xfrm>
            <a:off x="0" y="5431971"/>
            <a:ext cx="12192000" cy="1224429"/>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2" name="Title 1"/>
          <p:cNvSpPr>
            <a:spLocks noGrp="1"/>
          </p:cNvSpPr>
          <p:nvPr>
            <p:ph type="ctrTitle"/>
          </p:nvPr>
        </p:nvSpPr>
        <p:spPr>
          <a:xfrm>
            <a:off x="76200" y="5566323"/>
            <a:ext cx="9220200" cy="538162"/>
          </a:xfrm>
          <a:prstGeom prst="rect">
            <a:avLst/>
          </a:prstGeom>
        </p:spPr>
        <p:txBody>
          <a:bodyPr anchor="b">
            <a:noAutofit/>
          </a:bodyPr>
          <a:lstStyle>
            <a:lvl1pPr algn="l">
              <a:defRPr sz="4000">
                <a:solidFill>
                  <a:srgbClr val="002060"/>
                </a:solidFill>
                <a:latin typeface="Segoe UI" panose="020B0502040204020203" pitchFamily="34" charset="0"/>
                <a:cs typeface="Segoe UI" panose="020B0502040204020203"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76200" y="6131047"/>
            <a:ext cx="9144000" cy="391886"/>
          </a:xfrm>
          <a:prstGeom prst="rect">
            <a:avLst/>
          </a:prstGeom>
        </p:spPr>
        <p:txBody>
          <a:bodyPr>
            <a:noAutofit/>
          </a:bodyPr>
          <a:lstStyle>
            <a:lvl1pPr marL="0" indent="0" algn="l">
              <a:buNone/>
              <a:defRPr sz="2400">
                <a:solidFill>
                  <a:srgbClr val="002060"/>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8" name="Content Placeholder 2"/>
          <p:cNvSpPr txBox="1">
            <a:spLocks/>
          </p:cNvSpPr>
          <p:nvPr userDrawn="1"/>
        </p:nvSpPr>
        <p:spPr>
          <a:xfrm>
            <a:off x="-89210" y="6299100"/>
            <a:ext cx="9774273"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1600" dirty="0"/>
              <a:t>  </a:t>
            </a:r>
            <a:endParaRPr lang="en-IN" sz="1600" dirty="0">
              <a:solidFill>
                <a:schemeClr val="accent4">
                  <a:lumMod val="60000"/>
                  <a:lumOff val="40000"/>
                </a:schemeClr>
              </a:solidFill>
            </a:endParaRPr>
          </a:p>
        </p:txBody>
      </p:sp>
      <p:cxnSp>
        <p:nvCxnSpPr>
          <p:cNvPr id="9" name="Straight Connector 8"/>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stretch>
            <a:fillRect/>
          </a:stretch>
        </p:blipFill>
        <p:spPr>
          <a:xfrm>
            <a:off x="10697180" y="5474159"/>
            <a:ext cx="1438781" cy="1140051"/>
          </a:xfrm>
          <a:prstGeom prst="rect">
            <a:avLst/>
          </a:prstGeom>
          <a:ln>
            <a:solidFill>
              <a:srgbClr val="002060"/>
            </a:solidFill>
          </a:ln>
        </p:spPr>
      </p:pic>
    </p:spTree>
    <p:extLst>
      <p:ext uri="{BB962C8B-B14F-4D97-AF65-F5344CB8AC3E}">
        <p14:creationId xmlns:p14="http://schemas.microsoft.com/office/powerpoint/2010/main" val="188601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a:prstGeom prst="rect">
            <a:avLst/>
          </a:prstGeom>
        </p:spPr>
        <p:txBody>
          <a:bodyPr>
            <a:normAutofit/>
          </a:bodyPr>
          <a:lstStyle>
            <a:lvl1pPr>
              <a:defRPr sz="3600">
                <a:solidFill>
                  <a:srgbClr val="00823B"/>
                </a:solidFill>
                <a:latin typeface="Segoe UI" panose="020B0502040204020203" pitchFamily="34" charset="0"/>
                <a:cs typeface="Segoe UI" panose="020B0502040204020203"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838200" y="1319922"/>
            <a:ext cx="10515600" cy="4914220"/>
          </a:xfrm>
          <a:prstGeom prst="rect">
            <a:avLst/>
          </a:prstGeom>
        </p:spPr>
        <p:txBody>
          <a:bodyPr/>
          <a:lstStyle>
            <a:lvl1pPr>
              <a:defRPr sz="2400">
                <a:solidFill>
                  <a:srgbClr val="002060"/>
                </a:solidFill>
                <a:latin typeface="Segoe UI" panose="020B0502040204020203" pitchFamily="34" charset="0"/>
                <a:cs typeface="Segoe UI" panose="020B0502040204020203" pitchFamily="34" charset="0"/>
              </a:defRPr>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IN" dirty="0"/>
          </a:p>
        </p:txBody>
      </p:sp>
      <p:sp>
        <p:nvSpPr>
          <p:cNvPr id="12" name="Rectangle 11"/>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4" name="Rectangle 13"/>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4" name="Picture 3"/>
          <p:cNvPicPr>
            <a:picLocks noChangeAspect="1"/>
          </p:cNvPicPr>
          <p:nvPr userDrawn="1"/>
        </p:nvPicPr>
        <p:blipFill>
          <a:blip r:embed="rId2"/>
          <a:stretch>
            <a:fillRect/>
          </a:stretch>
        </p:blipFill>
        <p:spPr>
          <a:xfrm>
            <a:off x="8849111" y="6304607"/>
            <a:ext cx="518147" cy="410565"/>
          </a:xfrm>
          <a:prstGeom prst="rect">
            <a:avLst/>
          </a:prstGeom>
        </p:spPr>
      </p:pic>
      <p:sp>
        <p:nvSpPr>
          <p:cNvPr id="15" name="TextBox 14"/>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16" name="Straight Connector 15"/>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16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06286"/>
            <a:ext cx="5181600" cy="4870677"/>
          </a:xfrm>
          <a:prstGeom prst="rect">
            <a:avLst/>
          </a:prstGeom>
        </p:spPr>
        <p:txBody>
          <a:bodyPr/>
          <a:lstStyle>
            <a:lvl1pPr>
              <a:defRPr sz="2400">
                <a:solidFill>
                  <a:srgbClr val="002060"/>
                </a:solidFill>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6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72200" y="1306286"/>
            <a:ext cx="5181600" cy="4870677"/>
          </a:xfrm>
          <a:prstGeom prst="rect">
            <a:avLst/>
          </a:prstGeom>
        </p:spPr>
        <p:txBody>
          <a:bodyPr vert="horz" lIns="91440" tIns="45720" rIns="91440" bIns="45720" rtlCol="0">
            <a:normAutofit/>
          </a:bodyPr>
          <a:lstStyle>
            <a:lvl1pPr>
              <a:defRPr lang="en-US" sz="2400" dirty="0" smtClean="0">
                <a:solidFill>
                  <a:srgbClr val="002060"/>
                </a:solidFill>
                <a:latin typeface="Segoe UI" panose="020B0502040204020203" pitchFamily="34" charset="0"/>
                <a:cs typeface="Segoe UI" panose="020B0502040204020203" pitchFamily="34" charset="0"/>
              </a:defRPr>
            </a:lvl1pPr>
            <a:lvl2pPr>
              <a:defRPr lang="en-US" sz="2000" dirty="0" smtClean="0">
                <a:latin typeface="Segoe UI" panose="020B0502040204020203" pitchFamily="34" charset="0"/>
                <a:cs typeface="Segoe UI" panose="020B0502040204020203" pitchFamily="34" charset="0"/>
              </a:defRPr>
            </a:lvl2pPr>
            <a:lvl3pPr>
              <a:defRPr lang="en-US" sz="1800" dirty="0" smtClean="0">
                <a:latin typeface="Segoe UI" panose="020B0502040204020203" pitchFamily="34" charset="0"/>
                <a:cs typeface="Segoe UI" panose="020B0502040204020203" pitchFamily="34" charset="0"/>
              </a:defRPr>
            </a:lvl3pPr>
            <a:lvl4pPr>
              <a:defRPr lang="en-US" sz="1600" dirty="0" smtClean="0">
                <a:latin typeface="Segoe UI" panose="020B0502040204020203" pitchFamily="34" charset="0"/>
                <a:cs typeface="Segoe UI" panose="020B0502040204020203" pitchFamily="34" charset="0"/>
              </a:defRPr>
            </a:lvl4pPr>
            <a:lvl5pPr>
              <a:defRPr lang="en-IN" sz="1400" dirty="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Title 1"/>
          <p:cNvSpPr>
            <a:spLocks noGrp="1"/>
          </p:cNvSpPr>
          <p:nvPr>
            <p:ph type="title"/>
          </p:nvPr>
        </p:nvSpPr>
        <p:spPr>
          <a:xfrm>
            <a:off x="838200" y="365126"/>
            <a:ext cx="10515600" cy="679904"/>
          </a:xfrm>
          <a:prstGeom prst="rect">
            <a:avLst/>
          </a:prstGeom>
        </p:spPr>
        <p:txBody>
          <a:bodyPr>
            <a:normAutofit/>
          </a:bodyPr>
          <a:lstStyle>
            <a:lvl1pPr>
              <a:defRPr sz="3600">
                <a:solidFill>
                  <a:srgbClr val="00823B"/>
                </a:solidFill>
                <a:latin typeface="Segoe UI" panose="020B0502040204020203" pitchFamily="34" charset="0"/>
                <a:cs typeface="Segoe UI" panose="020B0502040204020203" pitchFamily="34" charset="0"/>
              </a:defRPr>
            </a:lvl1pPr>
          </a:lstStyle>
          <a:p>
            <a:r>
              <a:rPr lang="en-US" dirty="0"/>
              <a:t>Click to edit Master title style</a:t>
            </a:r>
            <a:endParaRPr lang="en-IN" dirty="0"/>
          </a:p>
        </p:txBody>
      </p:sp>
      <p:sp>
        <p:nvSpPr>
          <p:cNvPr id="10" name="Rectangle 9"/>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1" name="Rectangle 10"/>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12" name="Picture 11"/>
          <p:cNvPicPr>
            <a:picLocks noChangeAspect="1"/>
          </p:cNvPicPr>
          <p:nvPr userDrawn="1"/>
        </p:nvPicPr>
        <p:blipFill>
          <a:blip r:embed="rId2"/>
          <a:stretch>
            <a:fillRect/>
          </a:stretch>
        </p:blipFill>
        <p:spPr>
          <a:xfrm>
            <a:off x="8849111" y="6304607"/>
            <a:ext cx="518147" cy="410565"/>
          </a:xfrm>
          <a:prstGeom prst="rect">
            <a:avLst/>
          </a:prstGeom>
        </p:spPr>
      </p:pic>
      <p:sp>
        <p:nvSpPr>
          <p:cNvPr id="13" name="TextBox 12"/>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19" name="Straight Connector 18"/>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06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56973"/>
            <a:ext cx="5157787" cy="526256"/>
          </a:xfrm>
          <a:prstGeom prst="rect">
            <a:avLst/>
          </a:prstGeom>
        </p:spPr>
        <p:txBody>
          <a:bodyPr anchor="b">
            <a:normAutofit/>
          </a:bodyPr>
          <a:lstStyle>
            <a:lvl1pPr marL="0" indent="0">
              <a:buNone/>
              <a:defRPr sz="2800" b="1">
                <a:solidFill>
                  <a:srgbClr val="002060"/>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049916"/>
            <a:ext cx="5157787" cy="4139747"/>
          </a:xfrm>
          <a:prstGeom prst="rect">
            <a:avLst/>
          </a:prstGeom>
        </p:spPr>
        <p:txBody>
          <a:bodyPr vert="horz" lIns="91440" tIns="45720" rIns="91440" bIns="45720" rtlCol="0">
            <a:normAutofit/>
          </a:bodyPr>
          <a:lstStyle>
            <a:lvl1pPr>
              <a:defRPr lang="en-US" sz="2400" dirty="0" smtClean="0">
                <a:solidFill>
                  <a:schemeClr val="tx1"/>
                </a:solidFill>
                <a:latin typeface="Segoe UI" panose="020B0502040204020203" pitchFamily="34" charset="0"/>
                <a:cs typeface="Segoe UI" panose="020B0502040204020203" pitchFamily="34" charset="0"/>
              </a:defRPr>
            </a:lvl1pPr>
            <a:lvl2pPr>
              <a:defRPr lang="en-US" sz="2000" dirty="0" smtClean="0">
                <a:latin typeface="Segoe UI" panose="020B0502040204020203" pitchFamily="34" charset="0"/>
                <a:cs typeface="Segoe UI" panose="020B0502040204020203" pitchFamily="34" charset="0"/>
              </a:defRPr>
            </a:lvl2pPr>
            <a:lvl3pPr>
              <a:defRPr lang="en-US" sz="1800" dirty="0" smtClean="0">
                <a:latin typeface="Segoe UI" panose="020B0502040204020203" pitchFamily="34" charset="0"/>
                <a:cs typeface="Segoe UI" panose="020B0502040204020203" pitchFamily="34" charset="0"/>
              </a:defRPr>
            </a:lvl3pPr>
            <a:lvl4pPr>
              <a:defRPr lang="en-US" sz="1600" dirty="0" smtClean="0">
                <a:latin typeface="Segoe UI" panose="020B0502040204020203" pitchFamily="34" charset="0"/>
                <a:cs typeface="Segoe UI" panose="020B0502040204020203" pitchFamily="34" charset="0"/>
              </a:defRPr>
            </a:lvl4pPr>
            <a:lvl5pPr>
              <a:defRPr lang="en-IN" sz="1400" dirty="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200" y="1356973"/>
            <a:ext cx="5183188" cy="526256"/>
          </a:xfrm>
          <a:prstGeom prst="rect">
            <a:avLst/>
          </a:prstGeom>
        </p:spPr>
        <p:txBody>
          <a:bodyPr vert="horz" lIns="91440" tIns="45720" rIns="91440" bIns="45720" rtlCol="0" anchor="b">
            <a:normAutofit/>
          </a:bodyPr>
          <a:lstStyle>
            <a:lvl1pPr>
              <a:defRPr lang="en-US" b="1" smtClean="0">
                <a:solidFill>
                  <a:srgbClr val="002060"/>
                </a:solidFill>
                <a:latin typeface="Segoe UI" panose="020B0502040204020203" pitchFamily="34" charset="0"/>
                <a:cs typeface="Segoe UI" panose="020B0502040204020203" pitchFamily="34" charset="0"/>
              </a:defRPr>
            </a:lvl1pPr>
          </a:lstStyle>
          <a:p>
            <a:pPr marL="0" lvl="0" indent="0">
              <a:buNone/>
            </a:pPr>
            <a:r>
              <a:rPr lang="en-US"/>
              <a:t>Edit Master text styles</a:t>
            </a:r>
          </a:p>
        </p:txBody>
      </p:sp>
      <p:sp>
        <p:nvSpPr>
          <p:cNvPr id="6" name="Content Placeholder 5"/>
          <p:cNvSpPr>
            <a:spLocks noGrp="1"/>
          </p:cNvSpPr>
          <p:nvPr>
            <p:ph sz="quarter" idx="4"/>
          </p:nvPr>
        </p:nvSpPr>
        <p:spPr>
          <a:xfrm>
            <a:off x="6172200" y="2049916"/>
            <a:ext cx="5183188" cy="4139747"/>
          </a:xfrm>
          <a:prstGeom prst="rect">
            <a:avLst/>
          </a:prstGeom>
        </p:spPr>
        <p:txBody>
          <a:bodyPr vert="horz" lIns="91440" tIns="45720" rIns="91440" bIns="45720" rtlCol="0">
            <a:normAutofit/>
          </a:bodyPr>
          <a:lstStyle>
            <a:lvl1pPr>
              <a:defRPr lang="en-US" sz="2400" smtClean="0">
                <a:latin typeface="Segoe UI" panose="020B0502040204020203" pitchFamily="34" charset="0"/>
                <a:cs typeface="Segoe UI" panose="020B0502040204020203"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en-IN" sz="14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Title 1"/>
          <p:cNvSpPr>
            <a:spLocks noGrp="1"/>
          </p:cNvSpPr>
          <p:nvPr>
            <p:ph type="title"/>
          </p:nvPr>
        </p:nvSpPr>
        <p:spPr>
          <a:xfrm>
            <a:off x="838200" y="365126"/>
            <a:ext cx="10515600" cy="679904"/>
          </a:xfrm>
          <a:prstGeom prst="rect">
            <a:avLst/>
          </a:prstGeom>
        </p:spPr>
        <p:txBody>
          <a:bodyPr>
            <a:normAutofit/>
          </a:bodyPr>
          <a:lstStyle>
            <a:lvl1pPr>
              <a:defRPr sz="3600">
                <a:solidFill>
                  <a:srgbClr val="00823B"/>
                </a:solidFill>
                <a:latin typeface="Segoe UI" panose="020B0502040204020203" pitchFamily="34" charset="0"/>
                <a:cs typeface="Segoe UI" panose="020B0502040204020203" pitchFamily="34" charset="0"/>
              </a:defRPr>
            </a:lvl1pPr>
          </a:lstStyle>
          <a:p>
            <a:r>
              <a:rPr lang="en-US" dirty="0"/>
              <a:t>Click to edit Master title style</a:t>
            </a:r>
            <a:endParaRPr lang="en-IN" dirty="0"/>
          </a:p>
        </p:txBody>
      </p:sp>
      <p:sp>
        <p:nvSpPr>
          <p:cNvPr id="12" name="Rectangle 11"/>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3" name="Rectangle 12"/>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14" name="Picture 13"/>
          <p:cNvPicPr>
            <a:picLocks noChangeAspect="1"/>
          </p:cNvPicPr>
          <p:nvPr userDrawn="1"/>
        </p:nvPicPr>
        <p:blipFill>
          <a:blip r:embed="rId2"/>
          <a:stretch>
            <a:fillRect/>
          </a:stretch>
        </p:blipFill>
        <p:spPr>
          <a:xfrm>
            <a:off x="8849111" y="6304607"/>
            <a:ext cx="518147" cy="410565"/>
          </a:xfrm>
          <a:prstGeom prst="rect">
            <a:avLst/>
          </a:prstGeom>
        </p:spPr>
      </p:pic>
      <p:sp>
        <p:nvSpPr>
          <p:cNvPr id="15" name="TextBox 14"/>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21" name="Straight Connector 20"/>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51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679904"/>
          </a:xfrm>
          <a:prstGeom prst="rect">
            <a:avLst/>
          </a:prstGeom>
        </p:spPr>
        <p:txBody>
          <a:bodyPr>
            <a:normAutofit/>
          </a:bodyPr>
          <a:lstStyle>
            <a:lvl1pPr>
              <a:defRPr sz="3600">
                <a:solidFill>
                  <a:srgbClr val="00823B"/>
                </a:solidFill>
                <a:latin typeface="Segoe UI" panose="020B0502040204020203" pitchFamily="34" charset="0"/>
                <a:cs typeface="Segoe UI" panose="020B0502040204020203" pitchFamily="34" charset="0"/>
              </a:defRPr>
            </a:lvl1pPr>
          </a:lstStyle>
          <a:p>
            <a:r>
              <a:rPr lang="en-US" dirty="0"/>
              <a:t>Click to edit Master title style</a:t>
            </a:r>
            <a:endParaRPr lang="en-IN" dirty="0"/>
          </a:p>
        </p:txBody>
      </p:sp>
      <p:sp>
        <p:nvSpPr>
          <p:cNvPr id="12" name="Rectangle 11"/>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3" name="Rectangle 12"/>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14" name="Picture 13"/>
          <p:cNvPicPr>
            <a:picLocks noChangeAspect="1"/>
          </p:cNvPicPr>
          <p:nvPr userDrawn="1"/>
        </p:nvPicPr>
        <p:blipFill>
          <a:blip r:embed="rId2"/>
          <a:stretch>
            <a:fillRect/>
          </a:stretch>
        </p:blipFill>
        <p:spPr>
          <a:xfrm>
            <a:off x="8849111" y="6304607"/>
            <a:ext cx="518147" cy="410565"/>
          </a:xfrm>
          <a:prstGeom prst="rect">
            <a:avLst/>
          </a:prstGeom>
        </p:spPr>
      </p:pic>
      <p:sp>
        <p:nvSpPr>
          <p:cNvPr id="15" name="TextBox 14"/>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16" name="Straight Connector 15"/>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74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vert="horz" lIns="91440" tIns="45720" rIns="91440" bIns="45720" rtlCol="0" anchor="ctr">
            <a:normAutofit/>
          </a:bodyPr>
          <a:lstStyle>
            <a:lvl1pPr>
              <a:defRPr lang="en-IN" sz="3600">
                <a:solidFill>
                  <a:srgbClr val="00823B"/>
                </a:solidFill>
                <a:latin typeface="Segoe UI" panose="020B0502040204020203" pitchFamily="34" charset="0"/>
                <a:cs typeface="Segoe UI" panose="020B0502040204020203" pitchFamily="34" charset="0"/>
              </a:defRPr>
            </a:lvl1pPr>
          </a:lstStyle>
          <a:p>
            <a:pPr lvl="0"/>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a:prstGeom prst="rect">
            <a:avLst/>
          </a:prstGeom>
        </p:spPr>
        <p:txBody>
          <a:bodyPr vert="horz" lIns="91440" tIns="45720" rIns="91440" bIns="45720" rtlCol="0">
            <a:normAutofit/>
          </a:bodyPr>
          <a:lstStyle>
            <a:lvl1pPr>
              <a:defRPr lang="en-US" sz="2400" smtClean="0">
                <a:solidFill>
                  <a:srgbClr val="002060"/>
                </a:solidFill>
                <a:latin typeface="Segoe UI" panose="020B0502040204020203" pitchFamily="34" charset="0"/>
                <a:cs typeface="Segoe UI" panose="020B0502040204020203"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en-IN" sz="14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Rectangle 12"/>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4" name="Rectangle 13"/>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15" name="Picture 14"/>
          <p:cNvPicPr>
            <a:picLocks noChangeAspect="1"/>
          </p:cNvPicPr>
          <p:nvPr userDrawn="1"/>
        </p:nvPicPr>
        <p:blipFill>
          <a:blip r:embed="rId2"/>
          <a:stretch>
            <a:fillRect/>
          </a:stretch>
        </p:blipFill>
        <p:spPr>
          <a:xfrm>
            <a:off x="8849111" y="6304607"/>
            <a:ext cx="518147" cy="410565"/>
          </a:xfrm>
          <a:prstGeom prst="rect">
            <a:avLst/>
          </a:prstGeom>
        </p:spPr>
      </p:pic>
      <p:sp>
        <p:nvSpPr>
          <p:cNvPr id="16" name="TextBox 15"/>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17" name="Straight Connector 16"/>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39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vert="horz" lIns="91440" tIns="45720" rIns="91440" bIns="45720" rtlCol="0" anchor="ctr">
            <a:normAutofit/>
          </a:bodyPr>
          <a:lstStyle>
            <a:lvl1pPr>
              <a:defRPr lang="en-IN" sz="3600">
                <a:solidFill>
                  <a:srgbClr val="00823B"/>
                </a:solidFill>
                <a:latin typeface="Segoe UI" panose="020B0502040204020203" pitchFamily="34" charset="0"/>
                <a:cs typeface="Segoe UI" panose="020B0502040204020203" pitchFamily="34" charset="0"/>
              </a:defRPr>
            </a:lvl1pPr>
          </a:lstStyle>
          <a:p>
            <a:pPr lvl="0"/>
            <a:r>
              <a:rPr lang="en-US"/>
              <a:t>Click to edit Master title style</a:t>
            </a:r>
            <a:endParaRPr lang="en-I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vert="horz" lIns="91440" tIns="45720" rIns="91440" bIns="45720" rtlCol="0">
            <a:normAutofit/>
          </a:bodyPr>
          <a:lstStyle>
            <a:lvl1pPr>
              <a:defRPr lang="en-US" sz="1600" smtClean="0">
                <a:latin typeface="Segoe UI" panose="020B0502040204020203" pitchFamily="34" charset="0"/>
                <a:cs typeface="Segoe UI" panose="020B0502040204020203" pitchFamily="34" charset="0"/>
              </a:defRPr>
            </a:lvl1pPr>
          </a:lstStyle>
          <a:p>
            <a:pPr marL="0" lvl="0" indent="0">
              <a:buNone/>
            </a:pPr>
            <a:r>
              <a:rPr lang="en-US"/>
              <a:t>Edit Master text styles</a:t>
            </a:r>
          </a:p>
        </p:txBody>
      </p:sp>
      <p:sp>
        <p:nvSpPr>
          <p:cNvPr id="10" name="Rectangle 9"/>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1" name="Rectangle 10"/>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17" name="Picture 16"/>
          <p:cNvPicPr>
            <a:picLocks noChangeAspect="1"/>
          </p:cNvPicPr>
          <p:nvPr userDrawn="1"/>
        </p:nvPicPr>
        <p:blipFill>
          <a:blip r:embed="rId2"/>
          <a:stretch>
            <a:fillRect/>
          </a:stretch>
        </p:blipFill>
        <p:spPr>
          <a:xfrm>
            <a:off x="8849111" y="6304607"/>
            <a:ext cx="518147" cy="410565"/>
          </a:xfrm>
          <a:prstGeom prst="rect">
            <a:avLst/>
          </a:prstGeom>
        </p:spPr>
      </p:pic>
      <p:sp>
        <p:nvSpPr>
          <p:cNvPr id="18" name="TextBox 17"/>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19" name="Straight Connector 18"/>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90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349829"/>
            <a:ext cx="10515600" cy="4827134"/>
          </a:xfrm>
          <a:prstGeom prst="rect">
            <a:avLst/>
          </a:prstGeom>
        </p:spPr>
        <p:txBody>
          <a:bodyPr vert="eaVert"/>
          <a:lstStyle>
            <a:lvl1pPr>
              <a:defRPr sz="2400">
                <a:solidFill>
                  <a:srgbClr val="002060"/>
                </a:solidFill>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6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Title 1"/>
          <p:cNvSpPr>
            <a:spLocks noGrp="1"/>
          </p:cNvSpPr>
          <p:nvPr>
            <p:ph type="title"/>
          </p:nvPr>
        </p:nvSpPr>
        <p:spPr>
          <a:xfrm>
            <a:off x="838200" y="365126"/>
            <a:ext cx="10515600" cy="679904"/>
          </a:xfrm>
          <a:prstGeom prst="rect">
            <a:avLst/>
          </a:prstGeom>
        </p:spPr>
        <p:txBody>
          <a:bodyPr>
            <a:normAutofit/>
          </a:bodyPr>
          <a:lstStyle>
            <a:lvl1pPr>
              <a:defRPr sz="3600">
                <a:solidFill>
                  <a:srgbClr val="00823B"/>
                </a:solidFill>
                <a:latin typeface="Segoe UI" panose="020B0502040204020203" pitchFamily="34" charset="0"/>
                <a:cs typeface="Segoe UI" panose="020B0502040204020203" pitchFamily="34" charset="0"/>
              </a:defRPr>
            </a:lvl1pPr>
          </a:lstStyle>
          <a:p>
            <a:r>
              <a:rPr lang="en-US" dirty="0"/>
              <a:t>Click to edit Master title style</a:t>
            </a:r>
            <a:endParaRPr lang="en-IN" dirty="0"/>
          </a:p>
        </p:txBody>
      </p:sp>
      <p:sp>
        <p:nvSpPr>
          <p:cNvPr id="13" name="Rectangle 12"/>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4" name="Rectangle 13"/>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15" name="Picture 14"/>
          <p:cNvPicPr>
            <a:picLocks noChangeAspect="1"/>
          </p:cNvPicPr>
          <p:nvPr userDrawn="1"/>
        </p:nvPicPr>
        <p:blipFill>
          <a:blip r:embed="rId2"/>
          <a:stretch>
            <a:fillRect/>
          </a:stretch>
        </p:blipFill>
        <p:spPr>
          <a:xfrm>
            <a:off x="8849111" y="6304607"/>
            <a:ext cx="518147" cy="410565"/>
          </a:xfrm>
          <a:prstGeom prst="rect">
            <a:avLst/>
          </a:prstGeom>
        </p:spPr>
      </p:pic>
      <p:sp>
        <p:nvSpPr>
          <p:cNvPr id="16" name="TextBox 15"/>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17" name="Straight Connector 16"/>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50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normAutofit/>
          </a:bodyPr>
          <a:lstStyle>
            <a:lvl1pPr>
              <a:defRPr sz="3600">
                <a:solidFill>
                  <a:srgbClr val="00823B"/>
                </a:solidFill>
                <a:latin typeface="Segoe UI" panose="020B0502040204020203" pitchFamily="34" charset="0"/>
                <a:cs typeface="Segoe UI" panose="020B0502040204020203"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lIns="91440" tIns="45720" rIns="91440" bIns="45720" rtlCol="0">
            <a:normAutofit/>
          </a:bodyPr>
          <a:lstStyle>
            <a:lvl1pPr>
              <a:defRPr lang="en-US" sz="2400" smtClean="0">
                <a:solidFill>
                  <a:srgbClr val="002060"/>
                </a:solidFill>
                <a:latin typeface="Segoe UI" panose="020B0502040204020203" pitchFamily="34" charset="0"/>
                <a:cs typeface="Segoe UI" panose="020B0502040204020203"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en-IN" sz="14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Rectangle 11"/>
          <p:cNvSpPr/>
          <p:nvPr userDrawn="1"/>
        </p:nvSpPr>
        <p:spPr>
          <a:xfrm>
            <a:off x="2" y="6415534"/>
            <a:ext cx="8736226" cy="294122"/>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sp>
        <p:nvSpPr>
          <p:cNvPr id="13" name="Rectangle 12"/>
          <p:cNvSpPr/>
          <p:nvPr userDrawn="1"/>
        </p:nvSpPr>
        <p:spPr>
          <a:xfrm>
            <a:off x="11223171" y="6393053"/>
            <a:ext cx="968829" cy="294121"/>
          </a:xfrm>
          <a:prstGeom prst="rect">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IN" sz="1050" dirty="0"/>
          </a:p>
        </p:txBody>
      </p:sp>
      <p:pic>
        <p:nvPicPr>
          <p:cNvPr id="14" name="Picture 13"/>
          <p:cNvPicPr>
            <a:picLocks noChangeAspect="1"/>
          </p:cNvPicPr>
          <p:nvPr userDrawn="1"/>
        </p:nvPicPr>
        <p:blipFill>
          <a:blip r:embed="rId2"/>
          <a:stretch>
            <a:fillRect/>
          </a:stretch>
        </p:blipFill>
        <p:spPr>
          <a:xfrm>
            <a:off x="8849111" y="6304607"/>
            <a:ext cx="518147" cy="410565"/>
          </a:xfrm>
          <a:prstGeom prst="rect">
            <a:avLst/>
          </a:prstGeom>
        </p:spPr>
      </p:pic>
      <p:sp>
        <p:nvSpPr>
          <p:cNvPr id="15" name="TextBox 14"/>
          <p:cNvSpPr txBox="1"/>
          <p:nvPr userDrawn="1"/>
        </p:nvSpPr>
        <p:spPr>
          <a:xfrm>
            <a:off x="9367258" y="6422941"/>
            <a:ext cx="2117170" cy="276999"/>
          </a:xfrm>
          <a:prstGeom prst="rect">
            <a:avLst/>
          </a:prstGeom>
          <a:noFill/>
        </p:spPr>
        <p:txBody>
          <a:bodyPr wrap="square" rtlCol="0">
            <a:spAutoFit/>
          </a:bodyPr>
          <a:lstStyle/>
          <a:p>
            <a:r>
              <a:rPr lang="en-IN" sz="1200" b="1" dirty="0">
                <a:solidFill>
                  <a:srgbClr val="002060"/>
                </a:solidFill>
                <a:latin typeface="Segoe UI" panose="020B0502040204020203" pitchFamily="34" charset="0"/>
                <a:cs typeface="Segoe UI" panose="020B0502040204020203" pitchFamily="34" charset="0"/>
              </a:rPr>
              <a:t>“You dream it, We do it”</a:t>
            </a:r>
          </a:p>
        </p:txBody>
      </p:sp>
      <p:cxnSp>
        <p:nvCxnSpPr>
          <p:cNvPr id="16" name="Straight Connector 15"/>
          <p:cNvCxnSpPr/>
          <p:nvPr userDrawn="1"/>
        </p:nvCxnSpPr>
        <p:spPr>
          <a:xfrm>
            <a:off x="0" y="6735337"/>
            <a:ext cx="12192000" cy="223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67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33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lang="en-IN" sz="3600" kern="1200">
          <a:solidFill>
            <a:srgbClr val="00823B"/>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Introduction to IT &amp; Networking Basics</a:t>
            </a:r>
            <a:endParaRPr lang="en-IN" dirty="0"/>
          </a:p>
        </p:txBody>
      </p:sp>
    </p:spTree>
    <p:extLst>
      <p:ext uri="{BB962C8B-B14F-4D97-AF65-F5344CB8AC3E}">
        <p14:creationId xmlns:p14="http://schemas.microsoft.com/office/powerpoint/2010/main" val="133651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Server Hardware Types and Operating System</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a:t>Mainframes</a:t>
            </a:r>
            <a:r>
              <a:rPr lang="en-US" dirty="0" smtClean="0"/>
              <a:t> – </a:t>
            </a:r>
          </a:p>
          <a:p>
            <a:pPr lvl="1"/>
            <a:r>
              <a:rPr lang="en-US" sz="1600" dirty="0"/>
              <a:t>A mainframe is a large-scale computer with a sophisticated design and high workload capacity. Mainframes are large machines – about the size of a refrigerator or a stacked washer and dryer. They feature many swappable components, and are highly configurable</a:t>
            </a:r>
            <a:r>
              <a:rPr lang="en-US" sz="1600" dirty="0" smtClean="0"/>
              <a:t>. </a:t>
            </a:r>
            <a:endParaRPr lang="en-US" sz="1600" dirty="0"/>
          </a:p>
          <a:p>
            <a:pPr lvl="1"/>
            <a:r>
              <a:rPr lang="en-US" sz="1600" dirty="0"/>
              <a:t>Mainframes are technically separated categorically from normal data center servers, as they generally run on their own unique operating systems and have a far larger performance capacity.</a:t>
            </a:r>
            <a:r>
              <a:rPr lang="en-US" sz="1600" dirty="0" smtClean="0"/>
              <a:t>.</a:t>
            </a:r>
          </a:p>
          <a:p>
            <a:pPr lvl="1"/>
            <a:r>
              <a:rPr lang="en-US" sz="1600" dirty="0"/>
              <a:t>Generally, mainframes are utilized by industries with high data volume and a necessity for reliable and secure computing. Mainframe servers are far more expensive than any other servers, but they are unrivaled in their resiliency and sheer computing power</a:t>
            </a:r>
            <a:r>
              <a:rPr lang="en-US" sz="1600" dirty="0" smtClean="0"/>
              <a:t>. </a:t>
            </a:r>
          </a:p>
          <a:p>
            <a:pPr lvl="1"/>
            <a:endParaRPr lang="en-US" sz="1600" dirty="0" smtClean="0"/>
          </a:p>
          <a:p>
            <a:pPr lvl="1"/>
            <a:endParaRPr lang="en-US" sz="1600" dirty="0" smtClean="0"/>
          </a:p>
          <a:p>
            <a:pPr lvl="1"/>
            <a:endParaRPr lang="en-IN" sz="1600" dirty="0" smtClean="0">
              <a:solidFill>
                <a:schemeClr val="tx1"/>
              </a:solidFill>
            </a:endParaRPr>
          </a:p>
          <a:p>
            <a:endParaRPr lang="en-IN" sz="2000" dirty="0">
              <a:solidFill>
                <a:schemeClr val="tx1"/>
              </a:solidFill>
            </a:endParaRPr>
          </a:p>
        </p:txBody>
      </p:sp>
      <p:pic>
        <p:nvPicPr>
          <p:cNvPr id="3" name="Picture 2"/>
          <p:cNvPicPr>
            <a:picLocks noChangeAspect="1"/>
          </p:cNvPicPr>
          <p:nvPr/>
        </p:nvPicPr>
        <p:blipFill>
          <a:blip r:embed="rId2"/>
          <a:stretch>
            <a:fillRect/>
          </a:stretch>
        </p:blipFill>
        <p:spPr>
          <a:xfrm>
            <a:off x="4015391" y="3148884"/>
            <a:ext cx="3917591" cy="3032974"/>
          </a:xfrm>
          <a:prstGeom prst="rect">
            <a:avLst/>
          </a:prstGeom>
        </p:spPr>
      </p:pic>
    </p:spTree>
    <p:extLst>
      <p:ext uri="{BB962C8B-B14F-4D97-AF65-F5344CB8AC3E}">
        <p14:creationId xmlns:p14="http://schemas.microsoft.com/office/powerpoint/2010/main" val="352566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Server Hardware Types and Operating System</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smtClean="0"/>
              <a:t>Server Operating System</a:t>
            </a:r>
            <a:r>
              <a:rPr lang="en-US" dirty="0" smtClean="0"/>
              <a:t> – </a:t>
            </a:r>
          </a:p>
          <a:p>
            <a:pPr lvl="1"/>
            <a:r>
              <a:rPr lang="en-US" sz="1600" dirty="0"/>
              <a:t>A </a:t>
            </a:r>
            <a:r>
              <a:rPr lang="en-US" sz="1600" b="1" dirty="0"/>
              <a:t>server operating system</a:t>
            </a:r>
            <a:r>
              <a:rPr lang="en-US" sz="1600" dirty="0"/>
              <a:t> (</a:t>
            </a:r>
            <a:r>
              <a:rPr lang="en-US" sz="1600" b="1" dirty="0"/>
              <a:t>OS</a:t>
            </a:r>
            <a:r>
              <a:rPr lang="en-US" sz="1600" dirty="0"/>
              <a:t>) is a type of </a:t>
            </a:r>
            <a:r>
              <a:rPr lang="en-US" sz="1600" b="1" dirty="0"/>
              <a:t>operating system</a:t>
            </a:r>
            <a:r>
              <a:rPr lang="en-US" sz="1600" dirty="0"/>
              <a:t> that is designed to be installed and used on a </a:t>
            </a:r>
            <a:r>
              <a:rPr lang="en-US" sz="1600" b="1" dirty="0"/>
              <a:t>server</a:t>
            </a:r>
            <a:r>
              <a:rPr lang="en-US" sz="1600" dirty="0"/>
              <a:t> computer. It is an advanced version of an </a:t>
            </a:r>
            <a:r>
              <a:rPr lang="en-US" sz="1600" b="1" dirty="0"/>
              <a:t>operating system</a:t>
            </a:r>
            <a:r>
              <a:rPr lang="en-US" sz="1600" dirty="0"/>
              <a:t>, having features and capabilities required within a client-</a:t>
            </a:r>
            <a:r>
              <a:rPr lang="en-US" sz="1600" b="1" dirty="0"/>
              <a:t>server</a:t>
            </a:r>
            <a:r>
              <a:rPr lang="en-US" sz="1600" dirty="0"/>
              <a:t> architecture or similar enterprise computing environment</a:t>
            </a:r>
            <a:r>
              <a:rPr lang="en-US" sz="1600" dirty="0" smtClean="0"/>
              <a:t>.</a:t>
            </a:r>
          </a:p>
          <a:p>
            <a:r>
              <a:rPr lang="en-US" dirty="0" smtClean="0"/>
              <a:t>Why is it necessary !</a:t>
            </a:r>
          </a:p>
          <a:p>
            <a:pPr lvl="1"/>
            <a:r>
              <a:rPr lang="en-US" dirty="0" smtClean="0"/>
              <a:t>Basically what Server OS does is – it provides an interface between the user and the system or application which can be graphical (Windows Server) or Terminal / Command Line (Unix or Linux etc.) </a:t>
            </a:r>
            <a:r>
              <a:rPr lang="en-US" dirty="0"/>
              <a:t>based </a:t>
            </a:r>
            <a:r>
              <a:rPr lang="en-US" dirty="0" smtClean="0"/>
              <a:t>on the OS you are using.</a:t>
            </a:r>
          </a:p>
          <a:p>
            <a:pPr lvl="1"/>
            <a:r>
              <a:rPr lang="en-US" dirty="0" smtClean="0"/>
              <a:t>To help manage, store, send and process data large number of documents and their files. </a:t>
            </a:r>
          </a:p>
          <a:p>
            <a:pPr lvl="1"/>
            <a:r>
              <a:rPr lang="en-US" dirty="0" smtClean="0"/>
              <a:t>Flexible networking capabilities, Tight System Security, Transparent data transfer between different devices. Automation capabilities. </a:t>
            </a:r>
          </a:p>
          <a:p>
            <a:pPr lvl="1"/>
            <a:r>
              <a:rPr lang="en-US" dirty="0" smtClean="0"/>
              <a:t>Advanced backup facilities to permit regular and frequent online backups of critical data.</a:t>
            </a:r>
          </a:p>
          <a:p>
            <a:pPr lvl="1"/>
            <a:r>
              <a:rPr lang="en-US" dirty="0" smtClean="0"/>
              <a:t>Reconfigure and update both hardware and software to same extent.</a:t>
            </a:r>
          </a:p>
          <a:p>
            <a:r>
              <a:rPr lang="en-US" dirty="0" smtClean="0"/>
              <a:t>Things to Look for in a Server OS</a:t>
            </a:r>
          </a:p>
          <a:p>
            <a:pPr lvl="1"/>
            <a:r>
              <a:rPr lang="en-US" b="1" dirty="0" smtClean="0"/>
              <a:t>Administration</a:t>
            </a:r>
            <a:r>
              <a:rPr lang="en-US" dirty="0" smtClean="0"/>
              <a:t> – what tools are available and how easy are they to use. </a:t>
            </a:r>
          </a:p>
          <a:p>
            <a:pPr lvl="1"/>
            <a:r>
              <a:rPr lang="en-US" b="1" dirty="0" smtClean="0"/>
              <a:t>Security</a:t>
            </a:r>
            <a:r>
              <a:rPr lang="en-US" dirty="0" smtClean="0"/>
              <a:t> – perhaps the most important feature and the hardest to judge and get right. </a:t>
            </a:r>
          </a:p>
          <a:p>
            <a:pPr lvl="1"/>
            <a:endParaRPr lang="en-US" sz="1600" dirty="0" smtClean="0"/>
          </a:p>
          <a:p>
            <a:pPr lvl="1"/>
            <a:endParaRPr lang="en-US" sz="1600" dirty="0" smtClean="0"/>
          </a:p>
          <a:p>
            <a:pPr lvl="1"/>
            <a:endParaRPr lang="en-IN" sz="1600" dirty="0" smtClean="0">
              <a:solidFill>
                <a:schemeClr val="tx1"/>
              </a:solidFill>
            </a:endParaRPr>
          </a:p>
          <a:p>
            <a:endParaRPr lang="en-IN" sz="2000" dirty="0">
              <a:solidFill>
                <a:schemeClr val="tx1"/>
              </a:solidFill>
            </a:endParaRPr>
          </a:p>
        </p:txBody>
      </p:sp>
    </p:spTree>
    <p:extLst>
      <p:ext uri="{BB962C8B-B14F-4D97-AF65-F5344CB8AC3E}">
        <p14:creationId xmlns:p14="http://schemas.microsoft.com/office/powerpoint/2010/main" val="80979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Server Hardware Types and Operating System</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Things to Look for in a Server OS</a:t>
            </a:r>
          </a:p>
          <a:p>
            <a:pPr lvl="1"/>
            <a:r>
              <a:rPr lang="en-US" b="1" dirty="0" smtClean="0"/>
              <a:t>Stability</a:t>
            </a:r>
            <a:r>
              <a:rPr lang="en-US" dirty="0" smtClean="0"/>
              <a:t> – what is the downtime. </a:t>
            </a:r>
          </a:p>
          <a:p>
            <a:pPr lvl="1"/>
            <a:r>
              <a:rPr lang="en-US" b="1" dirty="0" smtClean="0"/>
              <a:t>Features</a:t>
            </a:r>
            <a:r>
              <a:rPr lang="en-US" dirty="0" smtClean="0"/>
              <a:t> – does it have the specific services you want built in for instance or an FTP server for remote file access. </a:t>
            </a:r>
          </a:p>
          <a:p>
            <a:pPr lvl="1"/>
            <a:r>
              <a:rPr lang="en-US" b="1" dirty="0" smtClean="0"/>
              <a:t>Performance</a:t>
            </a:r>
            <a:r>
              <a:rPr lang="en-US" dirty="0" smtClean="0"/>
              <a:t> – is the Server OS and the hardware platform is runs on fast enough for your needs. </a:t>
            </a:r>
          </a:p>
          <a:p>
            <a:pPr lvl="1"/>
            <a:r>
              <a:rPr lang="en-US" b="1" dirty="0" smtClean="0"/>
              <a:t>Scalability</a:t>
            </a:r>
            <a:r>
              <a:rPr lang="en-US" dirty="0" smtClean="0"/>
              <a:t> – how many clients can reasonably access this system.</a:t>
            </a:r>
          </a:p>
          <a:p>
            <a:pPr lvl="1"/>
            <a:r>
              <a:rPr lang="en-US" b="1" dirty="0" smtClean="0"/>
              <a:t>Third Party Application</a:t>
            </a:r>
            <a:r>
              <a:rPr lang="en-US" dirty="0" smtClean="0"/>
              <a:t> – what products are available for the platform. </a:t>
            </a:r>
          </a:p>
          <a:p>
            <a:pPr lvl="1"/>
            <a:r>
              <a:rPr lang="en-US" b="1" dirty="0" smtClean="0"/>
              <a:t>Hardware Requirements</a:t>
            </a:r>
            <a:r>
              <a:rPr lang="en-US" dirty="0" smtClean="0"/>
              <a:t> – whether the Server OS can run on Intel or AMD hardware or whether it requires a proprietary platform.</a:t>
            </a:r>
          </a:p>
          <a:p>
            <a:r>
              <a:rPr lang="en-US" dirty="0" smtClean="0"/>
              <a:t>Most Common Server OS is Microsoft Windows Server OS</a:t>
            </a:r>
          </a:p>
          <a:p>
            <a:pPr lvl="1"/>
            <a:r>
              <a:rPr lang="en-US" dirty="0" smtClean="0"/>
              <a:t>Windows Server 2019</a:t>
            </a:r>
          </a:p>
          <a:p>
            <a:pPr lvl="1"/>
            <a:r>
              <a:rPr lang="en-US" dirty="0" smtClean="0"/>
              <a:t>Windows Server 2016</a:t>
            </a:r>
          </a:p>
          <a:p>
            <a:pPr lvl="1"/>
            <a:r>
              <a:rPr lang="en-US" dirty="0" smtClean="0"/>
              <a:t>Windows Server 2012 R2</a:t>
            </a:r>
          </a:p>
          <a:p>
            <a:pPr lvl="1"/>
            <a:r>
              <a:rPr lang="en-US" dirty="0" smtClean="0"/>
              <a:t>Windows Server 2012</a:t>
            </a:r>
          </a:p>
          <a:p>
            <a:pPr lvl="1"/>
            <a:endParaRPr lang="en-US" sz="1600" dirty="0" smtClean="0"/>
          </a:p>
          <a:p>
            <a:pPr lvl="1"/>
            <a:endParaRPr lang="en-IN" sz="1600" dirty="0" smtClean="0">
              <a:solidFill>
                <a:schemeClr val="tx1"/>
              </a:solidFill>
            </a:endParaRPr>
          </a:p>
          <a:p>
            <a:endParaRPr lang="en-IN" sz="2000" dirty="0">
              <a:solidFill>
                <a:schemeClr val="tx1"/>
              </a:solidFill>
            </a:endParaRPr>
          </a:p>
        </p:txBody>
      </p:sp>
    </p:spTree>
    <p:extLst>
      <p:ext uri="{BB962C8B-B14F-4D97-AF65-F5344CB8AC3E}">
        <p14:creationId xmlns:p14="http://schemas.microsoft.com/office/powerpoint/2010/main" val="209564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Active Directory and Domain Policies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Active Directory</a:t>
            </a:r>
          </a:p>
          <a:p>
            <a:pPr lvl="1"/>
            <a:r>
              <a:rPr lang="en-US" b="1" dirty="0" smtClean="0"/>
              <a:t>Active Directory</a:t>
            </a:r>
            <a:r>
              <a:rPr lang="en-US" dirty="0" smtClean="0"/>
              <a:t> is a </a:t>
            </a:r>
            <a:r>
              <a:rPr lang="en-US" b="1" dirty="0" smtClean="0"/>
              <a:t>Directory</a:t>
            </a:r>
            <a:r>
              <a:rPr lang="en-US" dirty="0" smtClean="0"/>
              <a:t> Service which Contains Information of All User Accounts and Shared Recourses on a Network. </a:t>
            </a:r>
            <a:r>
              <a:rPr lang="en-US" b="1" dirty="0" smtClean="0"/>
              <a:t>Active Directory</a:t>
            </a:r>
            <a:r>
              <a:rPr lang="en-US" dirty="0" smtClean="0"/>
              <a:t> is a Centralized Hierarchical </a:t>
            </a:r>
            <a:r>
              <a:rPr lang="en-US" b="1" dirty="0" smtClean="0"/>
              <a:t>Directory</a:t>
            </a:r>
            <a:r>
              <a:rPr lang="en-US" dirty="0" smtClean="0"/>
              <a:t> Database </a:t>
            </a:r>
            <a:r>
              <a:rPr lang="en-US" b="1" dirty="0" smtClean="0"/>
              <a:t>ACTIVE DIRECTORY</a:t>
            </a:r>
            <a:endParaRPr lang="en-US" dirty="0" smtClean="0"/>
          </a:p>
          <a:p>
            <a:endParaRPr lang="en-IN" dirty="0" smtClean="0">
              <a:solidFill>
                <a:schemeClr val="tx1"/>
              </a:solidFill>
            </a:endParaRPr>
          </a:p>
          <a:p>
            <a:endParaRPr lang="en-IN" sz="2000" dirty="0">
              <a:solidFill>
                <a:schemeClr val="tx1"/>
              </a:solidFill>
            </a:endParaRPr>
          </a:p>
        </p:txBody>
      </p:sp>
      <p:pic>
        <p:nvPicPr>
          <p:cNvPr id="2" name="Picture 1"/>
          <p:cNvPicPr>
            <a:picLocks noChangeAspect="1"/>
          </p:cNvPicPr>
          <p:nvPr/>
        </p:nvPicPr>
        <p:blipFill>
          <a:blip r:embed="rId2"/>
          <a:stretch>
            <a:fillRect/>
          </a:stretch>
        </p:blipFill>
        <p:spPr>
          <a:xfrm>
            <a:off x="2382592" y="2343820"/>
            <a:ext cx="6877318" cy="3760766"/>
          </a:xfrm>
          <a:prstGeom prst="rect">
            <a:avLst/>
          </a:prstGeom>
        </p:spPr>
      </p:pic>
    </p:spTree>
    <p:extLst>
      <p:ext uri="{BB962C8B-B14F-4D97-AF65-F5344CB8AC3E}">
        <p14:creationId xmlns:p14="http://schemas.microsoft.com/office/powerpoint/2010/main" val="188924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Active Directory and Domain Policies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Active Directory </a:t>
            </a:r>
          </a:p>
          <a:p>
            <a:pPr lvl="1"/>
            <a:r>
              <a:rPr lang="en-US" b="1" dirty="0"/>
              <a:t>Active Directory</a:t>
            </a:r>
            <a:r>
              <a:rPr lang="en-US" dirty="0"/>
              <a:t> is a </a:t>
            </a:r>
            <a:r>
              <a:rPr lang="en-US" b="1" dirty="0"/>
              <a:t>Directory</a:t>
            </a:r>
            <a:r>
              <a:rPr lang="en-US" dirty="0"/>
              <a:t> Service which Contains Information of All User Accounts and Shared Recourses on a Network. </a:t>
            </a:r>
            <a:r>
              <a:rPr lang="en-US" b="1" dirty="0"/>
              <a:t>Active Directory</a:t>
            </a:r>
            <a:r>
              <a:rPr lang="en-US" dirty="0"/>
              <a:t> is a Centralized Hierarchical </a:t>
            </a:r>
            <a:r>
              <a:rPr lang="en-US" b="1" dirty="0"/>
              <a:t>Directory</a:t>
            </a:r>
            <a:r>
              <a:rPr lang="en-US" dirty="0"/>
              <a:t> Database </a:t>
            </a:r>
            <a:r>
              <a:rPr lang="en-US" b="1" dirty="0"/>
              <a:t>ACTIVE DIRECTORY</a:t>
            </a:r>
            <a:endParaRPr lang="en-US" dirty="0" smtClean="0"/>
          </a:p>
          <a:p>
            <a:r>
              <a:rPr lang="en-IN" dirty="0"/>
              <a:t>Purpose of Active Directory</a:t>
            </a:r>
          </a:p>
          <a:p>
            <a:pPr lvl="1"/>
            <a:r>
              <a:rPr lang="en-IN" sz="1600" dirty="0" smtClean="0">
                <a:solidFill>
                  <a:schemeClr val="tx1"/>
                </a:solidFill>
              </a:rPr>
              <a:t>Provide User </a:t>
            </a:r>
            <a:r>
              <a:rPr lang="en-IN" sz="1600" dirty="0"/>
              <a:t>L</a:t>
            </a:r>
            <a:r>
              <a:rPr lang="en-IN" sz="1600" dirty="0" smtClean="0">
                <a:solidFill>
                  <a:schemeClr val="tx1"/>
                </a:solidFill>
              </a:rPr>
              <a:t>ogon and Authentication Services</a:t>
            </a:r>
          </a:p>
          <a:p>
            <a:pPr lvl="1"/>
            <a:r>
              <a:rPr lang="en-IN" sz="1600" dirty="0" smtClean="0"/>
              <a:t>To Organize and Manage – User Accounts, Computers, Groups and Network Resources</a:t>
            </a:r>
          </a:p>
          <a:p>
            <a:pPr lvl="1"/>
            <a:r>
              <a:rPr lang="en-IN" sz="1600" dirty="0" smtClean="0">
                <a:solidFill>
                  <a:schemeClr val="tx1"/>
                </a:solidFill>
              </a:rPr>
              <a:t>Enables authorized users to easily locate – network resources</a:t>
            </a:r>
          </a:p>
          <a:p>
            <a:r>
              <a:rPr lang="en-IN" dirty="0"/>
              <a:t>Features of Active </a:t>
            </a:r>
            <a:r>
              <a:rPr lang="en-IN" dirty="0" smtClean="0"/>
              <a:t>Directory</a:t>
            </a:r>
          </a:p>
          <a:p>
            <a:pPr lvl="1"/>
            <a:r>
              <a:rPr lang="en-IN" dirty="0" smtClean="0"/>
              <a:t>Fully Integrated Security</a:t>
            </a:r>
          </a:p>
          <a:p>
            <a:pPr lvl="1"/>
            <a:r>
              <a:rPr lang="en-IN" dirty="0" smtClean="0"/>
              <a:t>Easy Administration using Group Policy</a:t>
            </a:r>
          </a:p>
          <a:p>
            <a:pPr lvl="1"/>
            <a:r>
              <a:rPr lang="en-IN" dirty="0" smtClean="0"/>
              <a:t>Scalable to any Size Network</a:t>
            </a:r>
          </a:p>
          <a:p>
            <a:pPr lvl="1"/>
            <a:r>
              <a:rPr lang="en-IN" dirty="0" smtClean="0"/>
              <a:t>Flexible</a:t>
            </a:r>
          </a:p>
          <a:p>
            <a:pPr lvl="1"/>
            <a:r>
              <a:rPr lang="en-IN" dirty="0" smtClean="0"/>
              <a:t>Rename Computer Names and Domain Names</a:t>
            </a:r>
          </a:p>
          <a:p>
            <a:pPr lvl="1"/>
            <a:r>
              <a:rPr lang="en-IN" dirty="0" smtClean="0"/>
              <a:t>Cross Forest Trust Relationship</a:t>
            </a:r>
          </a:p>
          <a:p>
            <a:pPr lvl="1"/>
            <a:r>
              <a:rPr lang="en-IN" dirty="0" smtClean="0"/>
              <a:t>Site to Site Replication is faster</a:t>
            </a:r>
            <a:endParaRPr lang="en-IN" dirty="0"/>
          </a:p>
        </p:txBody>
      </p:sp>
    </p:spTree>
    <p:extLst>
      <p:ext uri="{BB962C8B-B14F-4D97-AF65-F5344CB8AC3E}">
        <p14:creationId xmlns:p14="http://schemas.microsoft.com/office/powerpoint/2010/main" val="142120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Active Directory and Domain Policies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Active Directory Diagram</a:t>
            </a:r>
          </a:p>
          <a:p>
            <a:endParaRPr lang="en-US" dirty="0" smtClean="0"/>
          </a:p>
          <a:p>
            <a:pPr lvl="1"/>
            <a:endParaRPr lang="en-US" dirty="0" smtClean="0"/>
          </a:p>
        </p:txBody>
      </p:sp>
      <p:pic>
        <p:nvPicPr>
          <p:cNvPr id="2" name="Picture 1"/>
          <p:cNvPicPr>
            <a:picLocks noChangeAspect="1"/>
          </p:cNvPicPr>
          <p:nvPr/>
        </p:nvPicPr>
        <p:blipFill>
          <a:blip r:embed="rId2"/>
          <a:stretch>
            <a:fillRect/>
          </a:stretch>
        </p:blipFill>
        <p:spPr>
          <a:xfrm>
            <a:off x="3140499" y="1263001"/>
            <a:ext cx="5667375" cy="4924425"/>
          </a:xfrm>
          <a:prstGeom prst="rect">
            <a:avLst/>
          </a:prstGeom>
        </p:spPr>
      </p:pic>
    </p:spTree>
    <p:extLst>
      <p:ext uri="{BB962C8B-B14F-4D97-AF65-F5344CB8AC3E}">
        <p14:creationId xmlns:p14="http://schemas.microsoft.com/office/powerpoint/2010/main" val="400372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Active Directory and Domain Policies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Domain Policy </a:t>
            </a:r>
          </a:p>
          <a:p>
            <a:endParaRPr lang="en-US" dirty="0" smtClean="0"/>
          </a:p>
          <a:p>
            <a:pPr lvl="1"/>
            <a:r>
              <a:rPr lang="en-US" dirty="0"/>
              <a:t>A </a:t>
            </a:r>
            <a:r>
              <a:rPr lang="en-US" b="1" dirty="0"/>
              <a:t>domain</a:t>
            </a:r>
            <a:r>
              <a:rPr lang="en-US" dirty="0"/>
              <a:t> security </a:t>
            </a:r>
            <a:r>
              <a:rPr lang="en-US" b="1" dirty="0"/>
              <a:t>policy</a:t>
            </a:r>
            <a:r>
              <a:rPr lang="en-US" dirty="0"/>
              <a:t> is a security </a:t>
            </a:r>
            <a:r>
              <a:rPr lang="en-US" b="1" dirty="0"/>
              <a:t>policy</a:t>
            </a:r>
            <a:r>
              <a:rPr lang="en-US" dirty="0"/>
              <a:t> that is specifically applied to a given </a:t>
            </a:r>
            <a:r>
              <a:rPr lang="en-US" b="1" dirty="0"/>
              <a:t>domain</a:t>
            </a:r>
            <a:r>
              <a:rPr lang="en-US" dirty="0"/>
              <a:t> or set of computers or drives in a given system. System administrators use a </a:t>
            </a:r>
            <a:r>
              <a:rPr lang="en-US" b="1" dirty="0"/>
              <a:t>domain</a:t>
            </a:r>
            <a:r>
              <a:rPr lang="en-US" dirty="0"/>
              <a:t> security </a:t>
            </a:r>
            <a:r>
              <a:rPr lang="en-US" b="1" dirty="0"/>
              <a:t>policy</a:t>
            </a:r>
            <a:r>
              <a:rPr lang="en-US" dirty="0"/>
              <a:t> to set security protocols for part of a network, including password protocols, access levels and much more</a:t>
            </a:r>
            <a:r>
              <a:rPr lang="en-US" dirty="0" smtClean="0"/>
              <a:t>.</a:t>
            </a:r>
          </a:p>
          <a:p>
            <a:pPr lvl="1"/>
            <a:r>
              <a:rPr lang="en-US" dirty="0" smtClean="0"/>
              <a:t>The </a:t>
            </a:r>
            <a:r>
              <a:rPr lang="en-US" dirty="0"/>
              <a:t>primary </a:t>
            </a:r>
            <a:r>
              <a:rPr lang="en-US" b="1" dirty="0"/>
              <a:t>purpose</a:t>
            </a:r>
            <a:r>
              <a:rPr lang="en-US" dirty="0"/>
              <a:t> of </a:t>
            </a:r>
            <a:r>
              <a:rPr lang="en-US" b="1" dirty="0"/>
              <a:t>Group Policy</a:t>
            </a:r>
            <a:r>
              <a:rPr lang="en-US" dirty="0"/>
              <a:t> is to apply </a:t>
            </a:r>
            <a:r>
              <a:rPr lang="en-US" b="1" dirty="0"/>
              <a:t>policy</a:t>
            </a:r>
            <a:r>
              <a:rPr lang="en-US" dirty="0"/>
              <a:t> settings to computers and users in an Active Directory </a:t>
            </a:r>
            <a:r>
              <a:rPr lang="en-US" b="1" dirty="0"/>
              <a:t>domain</a:t>
            </a:r>
            <a:r>
              <a:rPr lang="en-US" dirty="0"/>
              <a:t> to enable IT administrators to automate one-to-many management of users and computers. This simplifies administrative tasks and reduces IT costs</a:t>
            </a:r>
            <a:r>
              <a:rPr lang="en-US" dirty="0" smtClean="0"/>
              <a:t>.</a:t>
            </a:r>
          </a:p>
          <a:p>
            <a:pPr lvl="1"/>
            <a:r>
              <a:rPr lang="en-US" dirty="0"/>
              <a:t>An Active Directory environment means that you must have at least one </a:t>
            </a:r>
            <a:r>
              <a:rPr lang="en-US" b="1" dirty="0"/>
              <a:t>server</a:t>
            </a:r>
            <a:r>
              <a:rPr lang="en-US" dirty="0"/>
              <a:t> with the Active Directory Domain Services installed. Group Policy allows you to centralize the management of computers on your network without having to physically go to and configure each computer individually. </a:t>
            </a:r>
          </a:p>
          <a:p>
            <a:pPr lvl="1"/>
            <a:endParaRPr lang="en-US" dirty="0" smtClean="0"/>
          </a:p>
        </p:txBody>
      </p:sp>
    </p:spTree>
    <p:extLst>
      <p:ext uri="{BB962C8B-B14F-4D97-AF65-F5344CB8AC3E}">
        <p14:creationId xmlns:p14="http://schemas.microsoft.com/office/powerpoint/2010/main" val="111021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Application Layer Protocols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Application Layer Protocols  </a:t>
            </a:r>
          </a:p>
          <a:p>
            <a:r>
              <a:rPr lang="en-US" dirty="0" smtClean="0"/>
              <a:t>IP (Internet Protocol) – </a:t>
            </a:r>
          </a:p>
          <a:p>
            <a:pPr lvl="1"/>
            <a:r>
              <a:rPr lang="en-US" dirty="0"/>
              <a:t>The Internet Protocol (IP) is the principal communications protocol in the Internet protocol suite for relaying datagrams across network boundaries. Its routing function enables internetworking, and essentially establishes the Internet</a:t>
            </a:r>
            <a:r>
              <a:rPr lang="en-US" dirty="0" smtClean="0"/>
              <a:t>.</a:t>
            </a:r>
          </a:p>
          <a:p>
            <a:pPr lvl="1"/>
            <a:r>
              <a:rPr lang="en-US" dirty="0"/>
              <a:t>IP has the task of delivering packets from the source host to the destination host solely based on the IP addresses in the packet headers. For this purpose, IP defines packet structures that encapsulate the data to be delivered. It also defines addressing methods that are used to label the datagram with source and destination information.</a:t>
            </a:r>
            <a:endParaRPr lang="en-US" dirty="0" smtClean="0"/>
          </a:p>
          <a:p>
            <a:r>
              <a:rPr lang="en-US" dirty="0" smtClean="0"/>
              <a:t>TCP (Transmission Control Protocol) – </a:t>
            </a:r>
          </a:p>
          <a:p>
            <a:pPr lvl="1"/>
            <a:r>
              <a:rPr lang="en-US" dirty="0"/>
              <a:t>The Transmission Control Protocol (TCP) is one of the main protocols of the Internet protocol suite. It originated in the initial network implementation in which it complemented the Internet Protocol (IP). Therefore, the entire suite is commonly referred to as </a:t>
            </a:r>
            <a:r>
              <a:rPr lang="en-US" i="1" dirty="0"/>
              <a:t>TCP/IP</a:t>
            </a:r>
            <a:r>
              <a:rPr lang="en-US" dirty="0"/>
              <a:t>. TCP provides reliable, ordered, and error-checked delivery of a stream of octets (bytes) between applications running on hosts communicating via an IP network. Major internet applications such as the World Wide Web, email, remote administration, and file transfer rely on TCP, which is part of the Transport Layer of the TCP/IP suite. SSL/TLS often runs on top of TCP.</a:t>
            </a:r>
            <a:endParaRPr lang="en-US" dirty="0" smtClean="0"/>
          </a:p>
        </p:txBody>
      </p:sp>
    </p:spTree>
    <p:extLst>
      <p:ext uri="{BB962C8B-B14F-4D97-AF65-F5344CB8AC3E}">
        <p14:creationId xmlns:p14="http://schemas.microsoft.com/office/powerpoint/2010/main" val="59521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Application Layer Protocols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Application Layer Protocols  </a:t>
            </a:r>
          </a:p>
          <a:p>
            <a:r>
              <a:rPr lang="en-US" dirty="0" smtClean="0"/>
              <a:t>DNS – </a:t>
            </a:r>
          </a:p>
          <a:p>
            <a:pPr lvl="1"/>
            <a:r>
              <a:rPr lang="en-US" b="1" dirty="0"/>
              <a:t>DNS</a:t>
            </a:r>
            <a:r>
              <a:rPr lang="en-US" dirty="0"/>
              <a:t>, Domain Name System Server is used to translate domain names to IP Addresses or used to translate IP Addresses to domain names. </a:t>
            </a:r>
            <a:endParaRPr lang="en-US" dirty="0" smtClean="0"/>
          </a:p>
          <a:p>
            <a:pPr lvl="1"/>
            <a:r>
              <a:rPr lang="en-US" dirty="0"/>
              <a:t>The idea is simple: to request server not by its IP-address (it's hard to remember for people), but by its normal name</a:t>
            </a:r>
            <a:r>
              <a:rPr lang="en-US" dirty="0" smtClean="0"/>
              <a:t>.</a:t>
            </a:r>
          </a:p>
          <a:p>
            <a:pPr lvl="1"/>
            <a:endParaRPr lang="en-US" dirty="0" smtClean="0"/>
          </a:p>
        </p:txBody>
      </p:sp>
      <p:pic>
        <p:nvPicPr>
          <p:cNvPr id="2" name="Picture 1"/>
          <p:cNvPicPr>
            <a:picLocks noChangeAspect="1"/>
          </p:cNvPicPr>
          <p:nvPr/>
        </p:nvPicPr>
        <p:blipFill>
          <a:blip r:embed="rId2"/>
          <a:stretch>
            <a:fillRect/>
          </a:stretch>
        </p:blipFill>
        <p:spPr>
          <a:xfrm>
            <a:off x="2073499" y="2861802"/>
            <a:ext cx="7431109" cy="3448845"/>
          </a:xfrm>
          <a:prstGeom prst="rect">
            <a:avLst/>
          </a:prstGeom>
        </p:spPr>
      </p:pic>
    </p:spTree>
    <p:extLst>
      <p:ext uri="{BB962C8B-B14F-4D97-AF65-F5344CB8AC3E}">
        <p14:creationId xmlns:p14="http://schemas.microsoft.com/office/powerpoint/2010/main" val="199862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Application Layer Protocols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Application Layer Protocols  </a:t>
            </a:r>
          </a:p>
          <a:p>
            <a:r>
              <a:rPr lang="en-US" dirty="0" smtClean="0"/>
              <a:t>DHCP – </a:t>
            </a:r>
          </a:p>
          <a:p>
            <a:pPr lvl="1"/>
            <a:r>
              <a:rPr lang="en-US" b="1" dirty="0"/>
              <a:t>DHCP</a:t>
            </a:r>
            <a:r>
              <a:rPr lang="en-US" dirty="0"/>
              <a:t>, Dynamic Host Configuration Protocol Server is used to configure hosts </a:t>
            </a:r>
            <a:r>
              <a:rPr lang="en-US" dirty="0" smtClean="0"/>
              <a:t>mechanically / automatically.</a:t>
            </a:r>
            <a:endParaRPr lang="en-US" dirty="0"/>
          </a:p>
          <a:p>
            <a:pPr lvl="1"/>
            <a:r>
              <a:rPr lang="en-US" dirty="0"/>
              <a:t>For DHCP to work, you need a DHCP-server, which will assign IP-addresses, and a DHCP-client on your device, which will request for an address. At home, the DHCP-server is usually located in router</a:t>
            </a:r>
            <a:r>
              <a:rPr lang="en-US" dirty="0" smtClean="0"/>
              <a:t>.</a:t>
            </a:r>
          </a:p>
          <a:p>
            <a:pPr lvl="1"/>
            <a:endParaRPr lang="en-US" dirty="0" smtClean="0"/>
          </a:p>
        </p:txBody>
      </p:sp>
      <p:pic>
        <p:nvPicPr>
          <p:cNvPr id="3" name="Picture 2"/>
          <p:cNvPicPr>
            <a:picLocks noChangeAspect="1"/>
          </p:cNvPicPr>
          <p:nvPr/>
        </p:nvPicPr>
        <p:blipFill>
          <a:blip r:embed="rId2"/>
          <a:stretch>
            <a:fillRect/>
          </a:stretch>
        </p:blipFill>
        <p:spPr>
          <a:xfrm>
            <a:off x="2910625" y="3016889"/>
            <a:ext cx="6156102" cy="3293758"/>
          </a:xfrm>
          <a:prstGeom prst="rect">
            <a:avLst/>
          </a:prstGeom>
        </p:spPr>
      </p:pic>
    </p:spTree>
    <p:extLst>
      <p:ext uri="{BB962C8B-B14F-4D97-AF65-F5344CB8AC3E}">
        <p14:creationId xmlns:p14="http://schemas.microsoft.com/office/powerpoint/2010/main" val="224576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826" y="128789"/>
            <a:ext cx="11475076" cy="566670"/>
          </a:xfrm>
        </p:spPr>
        <p:txBody>
          <a:bodyPr>
            <a:normAutofit fontScale="90000"/>
          </a:bodyPr>
          <a:lstStyle/>
          <a:p>
            <a:r>
              <a:rPr lang="en-IN" sz="3100" dirty="0" smtClean="0"/>
              <a:t>Introduction of IT Activities </a:t>
            </a:r>
            <a:br>
              <a:rPr lang="en-IN" sz="3100" dirty="0" smtClean="0"/>
            </a:br>
            <a:r>
              <a:rPr lang="en-IN" sz="3200" dirty="0"/>
              <a:t/>
            </a:r>
            <a:br>
              <a:rPr lang="en-IN" sz="3200" dirty="0"/>
            </a:br>
            <a:r>
              <a:rPr lang="en-IN" sz="2000" i="1" u="sng" dirty="0" smtClean="0">
                <a:solidFill>
                  <a:schemeClr val="accent5">
                    <a:lumMod val="50000"/>
                  </a:schemeClr>
                </a:solidFill>
              </a:rPr>
              <a:t/>
            </a:r>
            <a:br>
              <a:rPr lang="en-IN" sz="2000" i="1" u="sng" dirty="0" smtClean="0">
                <a:solidFill>
                  <a:schemeClr val="accent5">
                    <a:lumMod val="50000"/>
                  </a:schemeClr>
                </a:solidFill>
              </a:rPr>
            </a:br>
            <a:r>
              <a:rPr lang="en-IN" dirty="0" smtClean="0"/>
              <a:t>					</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8" name="Content Placeholder 2"/>
          <p:cNvSpPr>
            <a:spLocks noGrp="1"/>
          </p:cNvSpPr>
          <p:nvPr>
            <p:ph idx="1"/>
          </p:nvPr>
        </p:nvSpPr>
        <p:spPr>
          <a:xfrm>
            <a:off x="319826" y="824247"/>
            <a:ext cx="11475076" cy="5473522"/>
          </a:xfrm>
        </p:spPr>
        <p:txBody>
          <a:bodyPr/>
          <a:lstStyle/>
          <a:p>
            <a:r>
              <a:rPr lang="en-IN" dirty="0" smtClean="0"/>
              <a:t>SSM is one of the leading organization in the field of Industrial Software, IT and Automation Solutions.</a:t>
            </a:r>
          </a:p>
          <a:p>
            <a:r>
              <a:rPr lang="en-IN" dirty="0" smtClean="0"/>
              <a:t>Out expertise in software process automation, industrial software, IT support and services.</a:t>
            </a:r>
          </a:p>
          <a:p>
            <a:r>
              <a:rPr lang="en-IN" dirty="0" smtClean="0"/>
              <a:t>Our achievements are 500+ Software </a:t>
            </a:r>
            <a:r>
              <a:rPr lang="en-IN" dirty="0"/>
              <a:t>P</a:t>
            </a:r>
            <a:r>
              <a:rPr lang="en-IN" dirty="0" smtClean="0"/>
              <a:t>rojects, 600+ Automation Projects and managing more than 3500 nodes of IT network.</a:t>
            </a:r>
          </a:p>
          <a:p>
            <a:r>
              <a:rPr lang="en-IN" dirty="0" smtClean="0"/>
              <a:t>We give highest preference to our customer and we try every best possible solution to keep our customer satisfied and happy. </a:t>
            </a:r>
          </a:p>
          <a:p>
            <a:r>
              <a:rPr lang="en-IN" dirty="0" smtClean="0"/>
              <a:t>We provide comprehensive IT Solutions like –</a:t>
            </a:r>
          </a:p>
          <a:p>
            <a:pPr lvl="1"/>
            <a:r>
              <a:rPr lang="en-IN" dirty="0" smtClean="0"/>
              <a:t>FMS Support</a:t>
            </a:r>
          </a:p>
          <a:p>
            <a:pPr lvl="1"/>
            <a:r>
              <a:rPr lang="en-IN" dirty="0" smtClean="0"/>
              <a:t>Network Management support</a:t>
            </a:r>
          </a:p>
          <a:p>
            <a:pPr lvl="1"/>
            <a:r>
              <a:rPr lang="en-IN" dirty="0" smtClean="0"/>
              <a:t>System upgrade and maintenance</a:t>
            </a:r>
          </a:p>
          <a:p>
            <a:pPr lvl="1"/>
            <a:r>
              <a:rPr lang="en-IN" dirty="0" smtClean="0"/>
              <a:t>Special contract for IT of Automation Systems like Servers of DCS and PLC</a:t>
            </a:r>
          </a:p>
          <a:p>
            <a:pPr lvl="1"/>
            <a:r>
              <a:rPr lang="en-IN" dirty="0" smtClean="0"/>
              <a:t>IT Security service and support for firewall and DMZ configurations, CCTV, RFID, Access Control etc.</a:t>
            </a:r>
          </a:p>
          <a:p>
            <a:endParaRPr lang="en-IN" dirty="0" smtClean="0"/>
          </a:p>
          <a:p>
            <a:endParaRPr lang="en-IN" sz="2000" dirty="0" smtClean="0">
              <a:solidFill>
                <a:schemeClr val="tx1"/>
              </a:solidFill>
            </a:endParaRPr>
          </a:p>
          <a:p>
            <a:endParaRPr lang="en-IN" sz="2000" dirty="0" smtClean="0">
              <a:solidFill>
                <a:schemeClr val="tx1"/>
              </a:solidFill>
            </a:endParaRPr>
          </a:p>
          <a:p>
            <a:endParaRPr lang="en-IN" sz="2000" dirty="0">
              <a:solidFill>
                <a:schemeClr val="tx1"/>
              </a:solidFill>
            </a:endParaRPr>
          </a:p>
        </p:txBody>
      </p:sp>
    </p:spTree>
    <p:extLst>
      <p:ext uri="{BB962C8B-B14F-4D97-AF65-F5344CB8AC3E}">
        <p14:creationId xmlns:p14="http://schemas.microsoft.com/office/powerpoint/2010/main" val="177916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Application Layer Protocols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Application Layer Protocols  </a:t>
            </a:r>
          </a:p>
          <a:p>
            <a:r>
              <a:rPr lang="en-US" dirty="0" smtClean="0"/>
              <a:t>FTP (File Transfer Protocol) – </a:t>
            </a:r>
          </a:p>
          <a:p>
            <a:pPr lvl="1"/>
            <a:r>
              <a:rPr lang="en-US" dirty="0"/>
              <a:t>It is one of the widely used application layer protocol of the TCP/IP protocol suite. FTP is basically used to exchange data between two host devices over the Internet or Intranet securely</a:t>
            </a:r>
            <a:r>
              <a:rPr lang="en-US" dirty="0" smtClean="0"/>
              <a:t>. </a:t>
            </a:r>
          </a:p>
          <a:p>
            <a:pPr lvl="1"/>
            <a:r>
              <a:rPr lang="en-US" dirty="0"/>
              <a:t>It is referred to as one of the safest modes of file sharing among systems, and thus it is deployed by large industries, universities, and offices</a:t>
            </a:r>
            <a:r>
              <a:rPr lang="en-US" dirty="0" smtClean="0"/>
              <a:t>.</a:t>
            </a:r>
          </a:p>
          <a:p>
            <a:pPr lvl="1"/>
            <a:r>
              <a:rPr lang="en-US" dirty="0"/>
              <a:t>It works in the client-server model and thus the user needs an FTP client program to run FTP on its system.</a:t>
            </a:r>
            <a:endParaRPr lang="en-US" dirty="0" smtClean="0"/>
          </a:p>
          <a:p>
            <a:r>
              <a:rPr lang="en-US" dirty="0" smtClean="0"/>
              <a:t>SMTP (Simple Mail Transfer Protocol) –</a:t>
            </a:r>
          </a:p>
          <a:p>
            <a:pPr lvl="1"/>
            <a:r>
              <a:rPr lang="en-US" dirty="0"/>
              <a:t>SMTP is the standardization for transmission of electronic mails on the Internet</a:t>
            </a:r>
            <a:r>
              <a:rPr lang="en-US" dirty="0" smtClean="0"/>
              <a:t>. </a:t>
            </a:r>
            <a:r>
              <a:rPr lang="en-US" dirty="0"/>
              <a:t>It is used by the e-mail server for sending and receiving messages, but the client host-based application only uses it for sending messages to the mail server. For receiving purposes, they use POP3 or IMAP</a:t>
            </a:r>
            <a:r>
              <a:rPr lang="en-US" dirty="0" smtClean="0"/>
              <a:t>. </a:t>
            </a:r>
          </a:p>
          <a:p>
            <a:pPr lvl="1"/>
            <a:r>
              <a:rPr lang="en-US" dirty="0"/>
              <a:t>The outlook mail system of Microsoft system, Gmail and Yahoo mail, deploy SMTP for sending and retrieving emails from the exterior world whereas for interior mail exchange between their respective systems they use their own protocols.</a:t>
            </a:r>
            <a:endParaRPr lang="en-US" dirty="0" smtClean="0"/>
          </a:p>
        </p:txBody>
      </p:sp>
    </p:spTree>
    <p:extLst>
      <p:ext uri="{BB962C8B-B14F-4D97-AF65-F5344CB8AC3E}">
        <p14:creationId xmlns:p14="http://schemas.microsoft.com/office/powerpoint/2010/main" val="33593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Application Layer Protocols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Application Layer Protocols  </a:t>
            </a:r>
          </a:p>
          <a:p>
            <a:r>
              <a:rPr lang="en-US" dirty="0" smtClean="0"/>
              <a:t>POP (Post Office Protocol) – </a:t>
            </a:r>
          </a:p>
          <a:p>
            <a:pPr lvl="1"/>
            <a:r>
              <a:rPr lang="en-US" dirty="0" smtClean="0"/>
              <a:t>POP is also called as POP3 protocol.</a:t>
            </a:r>
          </a:p>
          <a:p>
            <a:pPr lvl="1"/>
            <a:r>
              <a:rPr lang="en-US" dirty="0" smtClean="0"/>
              <a:t>This is a protocol used by a mail server in conjunction with SMTP to receive and holds mails for host.</a:t>
            </a:r>
          </a:p>
          <a:p>
            <a:pPr lvl="1"/>
            <a:r>
              <a:rPr lang="en-US" dirty="0" smtClean="0"/>
              <a:t>POP3 mail server receives email and filters them into the appropriate user folder. When user connects to mail server to receive his emails, the messages are downloaded from mail server to local system.</a:t>
            </a:r>
          </a:p>
          <a:p>
            <a:r>
              <a:rPr lang="en-US" dirty="0" smtClean="0"/>
              <a:t>HTTP (Hyper Text Transfer Protocol) –</a:t>
            </a:r>
          </a:p>
          <a:p>
            <a:pPr lvl="1"/>
            <a:r>
              <a:rPr lang="en-US" dirty="0" smtClean="0"/>
              <a:t>This protocol used mainly to access data on the World Wide Web (www).</a:t>
            </a:r>
          </a:p>
          <a:p>
            <a:pPr lvl="1"/>
            <a:r>
              <a:rPr lang="en-US" dirty="0" smtClean="0"/>
              <a:t>HTTP utilizes TCP connections to send client requests and server replies. </a:t>
            </a:r>
          </a:p>
          <a:p>
            <a:r>
              <a:rPr lang="en-US" dirty="0" smtClean="0"/>
              <a:t>UDP (User Datagram Protocol) –</a:t>
            </a:r>
          </a:p>
          <a:p>
            <a:pPr lvl="1"/>
            <a:r>
              <a:rPr lang="en-US" dirty="0"/>
              <a:t>UDP stands for User Datagram Protocol. It is a Transport Layer Protocol, which is a part of the Internet Protocol Suite and an alternative communication protocol to Transmission Control Protocol (TCP).</a:t>
            </a:r>
            <a:endParaRPr lang="en-US" dirty="0" smtClean="0"/>
          </a:p>
        </p:txBody>
      </p:sp>
    </p:spTree>
    <p:extLst>
      <p:ext uri="{BB962C8B-B14F-4D97-AF65-F5344CB8AC3E}">
        <p14:creationId xmlns:p14="http://schemas.microsoft.com/office/powerpoint/2010/main" val="27369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Application Layer Protocols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Application Layer Protocols  </a:t>
            </a:r>
          </a:p>
          <a:p>
            <a:r>
              <a:rPr lang="en-US" dirty="0" smtClean="0"/>
              <a:t>VPN Connection – </a:t>
            </a:r>
          </a:p>
          <a:p>
            <a:pPr lvl="1"/>
            <a:r>
              <a:rPr lang="en-US" dirty="0"/>
              <a:t>A </a:t>
            </a:r>
            <a:r>
              <a:rPr lang="en-US" b="1" dirty="0"/>
              <a:t>virtual private network</a:t>
            </a:r>
            <a:r>
              <a:rPr lang="en-US" dirty="0"/>
              <a:t> (</a:t>
            </a:r>
            <a:r>
              <a:rPr lang="en-US" b="1" dirty="0"/>
              <a:t>VPN</a:t>
            </a:r>
            <a:r>
              <a:rPr lang="en-US" dirty="0"/>
              <a:t>) gives you online privacy and anonymity by creating a private network from a public internet </a:t>
            </a:r>
            <a:r>
              <a:rPr lang="en-US" b="1" dirty="0"/>
              <a:t>connection</a:t>
            </a:r>
            <a:r>
              <a:rPr lang="en-US" dirty="0"/>
              <a:t>. </a:t>
            </a:r>
            <a:r>
              <a:rPr lang="en-US" dirty="0" smtClean="0"/>
              <a:t>Most </a:t>
            </a:r>
            <a:r>
              <a:rPr lang="en-US" dirty="0"/>
              <a:t>important, </a:t>
            </a:r>
            <a:r>
              <a:rPr lang="en-US" b="1" dirty="0"/>
              <a:t>VPN</a:t>
            </a:r>
            <a:r>
              <a:rPr lang="en-US" dirty="0"/>
              <a:t> services establish secure and encrypted </a:t>
            </a:r>
            <a:r>
              <a:rPr lang="en-US" b="1" dirty="0"/>
              <a:t>connections</a:t>
            </a:r>
            <a:r>
              <a:rPr lang="en-US" dirty="0"/>
              <a:t> to provide greater privacy than even a secured Wi-Fi </a:t>
            </a:r>
            <a:r>
              <a:rPr lang="en-US" dirty="0" smtClean="0"/>
              <a:t>hotspot.</a:t>
            </a:r>
          </a:p>
          <a:p>
            <a:pPr lvl="1"/>
            <a:r>
              <a:rPr lang="en-US" dirty="0"/>
              <a:t>When you connect your computer (or another device, such as a smartphone or tablet) to a VPN, the computer acts as if it’s on the same local network as the VPN. All your network traffic is sent over a secure connection to the VPN. Because your computer behaves as if it’s on the network, this allows you to securely access local network resources even when you’re on the other side of the world. You’ll also be able to use the Internet as if you were present at the VPN’s location, which has some benefits if you’re using pubic Wi-Fi or want to access geo-blocked websites</a:t>
            </a:r>
            <a:r>
              <a:rPr lang="en-US" dirty="0" smtClean="0"/>
              <a:t>.</a:t>
            </a:r>
          </a:p>
          <a:p>
            <a:pPr lvl="1"/>
            <a:r>
              <a:rPr lang="en-US" dirty="0"/>
              <a:t>Access a Business Network While Traveling</a:t>
            </a:r>
            <a:r>
              <a:rPr lang="en-US" dirty="0" smtClean="0"/>
              <a:t>:</a:t>
            </a:r>
          </a:p>
          <a:p>
            <a:pPr lvl="1"/>
            <a:r>
              <a:rPr lang="en-US" dirty="0"/>
              <a:t>Access Your Home Network While Travelling</a:t>
            </a:r>
            <a:r>
              <a:rPr lang="en-US" dirty="0" smtClean="0"/>
              <a:t>:</a:t>
            </a:r>
          </a:p>
          <a:p>
            <a:pPr lvl="1"/>
            <a:r>
              <a:rPr lang="en-US" dirty="0"/>
              <a:t>Hide Your Browsing Activity From Your Local Network and ISP:</a:t>
            </a:r>
            <a:endParaRPr lang="en-US" dirty="0" smtClean="0"/>
          </a:p>
        </p:txBody>
      </p:sp>
    </p:spTree>
    <p:extLst>
      <p:ext uri="{BB962C8B-B14F-4D97-AF65-F5344CB8AC3E}">
        <p14:creationId xmlns:p14="http://schemas.microsoft.com/office/powerpoint/2010/main" val="194600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Application Layer Protocols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Application Layer Protocols  </a:t>
            </a:r>
          </a:p>
        </p:txBody>
      </p:sp>
      <p:pic>
        <p:nvPicPr>
          <p:cNvPr id="2" name="Picture 1"/>
          <p:cNvPicPr>
            <a:picLocks noChangeAspect="1"/>
          </p:cNvPicPr>
          <p:nvPr/>
        </p:nvPicPr>
        <p:blipFill rotWithShape="1">
          <a:blip r:embed="rId2"/>
          <a:srcRect t="1082" r="686"/>
          <a:stretch/>
        </p:blipFill>
        <p:spPr>
          <a:xfrm>
            <a:off x="777562" y="1527196"/>
            <a:ext cx="5228823" cy="412662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593984" y="1527195"/>
            <a:ext cx="4404575" cy="4126629"/>
          </a:xfrm>
          <a:prstGeom prst="rect">
            <a:avLst/>
          </a:prstGeom>
        </p:spPr>
      </p:pic>
    </p:spTree>
    <p:extLst>
      <p:ext uri="{BB962C8B-B14F-4D97-AF65-F5344CB8AC3E}">
        <p14:creationId xmlns:p14="http://schemas.microsoft.com/office/powerpoint/2010/main" val="259943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IP Address Classes and Subnet Mask</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Introduction of IP Address Classes and Subnet Mask (Sub netting) –</a:t>
            </a:r>
          </a:p>
          <a:p>
            <a:r>
              <a:rPr lang="en-IN" dirty="0"/>
              <a:t>What is IP address?</a:t>
            </a:r>
          </a:p>
          <a:p>
            <a:pPr lvl="1"/>
            <a:r>
              <a:rPr lang="en-US" dirty="0"/>
              <a:t>An IP address is a numeric identity of an interface. Just like a postal address provides a unique identity to a house, an IP address provides a unique identity to an interface</a:t>
            </a:r>
            <a:r>
              <a:rPr lang="en-US" dirty="0" smtClean="0"/>
              <a:t>.</a:t>
            </a:r>
          </a:p>
          <a:p>
            <a:r>
              <a:rPr lang="en-US" dirty="0"/>
              <a:t>Why an interface needs unique IP address?</a:t>
            </a:r>
          </a:p>
          <a:p>
            <a:pPr lvl="1"/>
            <a:r>
              <a:rPr lang="en-US" dirty="0"/>
              <a:t>IP network uses IP address to find the destination interface and delivers the IP packets. In order to receive IP packets, an interface needs a unique IP address. If multiple interfaces have same IP address, IP network will not work</a:t>
            </a:r>
            <a:r>
              <a:rPr lang="en-US" dirty="0" smtClean="0"/>
              <a:t>.</a:t>
            </a:r>
          </a:p>
          <a:p>
            <a:r>
              <a:rPr lang="en-US" dirty="0" smtClean="0"/>
              <a:t>How IP Address Works?</a:t>
            </a:r>
          </a:p>
          <a:p>
            <a:pPr lvl="1"/>
            <a:r>
              <a:rPr lang="en-US" dirty="0"/>
              <a:t>IP address works in IP network just like a postal address works in postal system. A postal address is the combination of two addresses, area address and house address</a:t>
            </a:r>
            <a:r>
              <a:rPr lang="en-US" dirty="0" smtClean="0"/>
              <a:t>.</a:t>
            </a:r>
          </a:p>
          <a:p>
            <a:pPr lvl="1"/>
            <a:r>
              <a:rPr lang="en-US" dirty="0"/>
              <a:t>Exact mechanism is used in IP network. An IP address is the combination of two addresses, network address and host address. Network address is the group address of all hosts which belong to a particular network and host address is the unique address of a specific host in that network.</a:t>
            </a:r>
            <a:endParaRPr lang="en-US" dirty="0" smtClean="0"/>
          </a:p>
          <a:p>
            <a:endParaRPr lang="en-US" dirty="0" smtClean="0"/>
          </a:p>
        </p:txBody>
      </p:sp>
    </p:spTree>
    <p:extLst>
      <p:ext uri="{BB962C8B-B14F-4D97-AF65-F5344CB8AC3E}">
        <p14:creationId xmlns:p14="http://schemas.microsoft.com/office/powerpoint/2010/main" val="192541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IP Address Classes and Subnet Mask</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IP Address Classes and Subnet Mask (Sub netting) –</a:t>
            </a:r>
          </a:p>
          <a:p>
            <a:r>
              <a:rPr lang="en-IN" dirty="0"/>
              <a:t>IP address </a:t>
            </a:r>
            <a:r>
              <a:rPr lang="en-IN" dirty="0" smtClean="0"/>
              <a:t>format</a:t>
            </a:r>
          </a:p>
          <a:p>
            <a:pPr lvl="1"/>
            <a:r>
              <a:rPr lang="en-US" dirty="0"/>
              <a:t>An IP address is 32 bits in length. These bits are divided in four parts. Each part is known as octets and contains and 8 bits</a:t>
            </a:r>
            <a:r>
              <a:rPr lang="en-US" dirty="0" smtClean="0"/>
              <a:t>.</a:t>
            </a:r>
          </a:p>
          <a:p>
            <a:pPr lvl="1"/>
            <a:r>
              <a:rPr lang="en-US" dirty="0"/>
              <a:t>An IP address can be written </a:t>
            </a:r>
            <a:r>
              <a:rPr lang="en-US" dirty="0" smtClean="0"/>
              <a:t>in </a:t>
            </a:r>
            <a:r>
              <a:rPr lang="en-US" dirty="0"/>
              <a:t>dotted-decimal </a:t>
            </a:r>
            <a:r>
              <a:rPr lang="en-US" dirty="0" smtClean="0"/>
              <a:t>which is </a:t>
            </a:r>
            <a:r>
              <a:rPr lang="en-US" dirty="0"/>
              <a:t>the most popular and frequently used method for writing an IP address</a:t>
            </a:r>
            <a:r>
              <a:rPr lang="en-US" dirty="0" smtClean="0"/>
              <a:t>.</a:t>
            </a:r>
          </a:p>
          <a:p>
            <a:pPr lvl="1"/>
            <a:r>
              <a:rPr lang="en-US" dirty="0"/>
              <a:t>In dotted-decimal notation, each byte (8 bits) of the 32 bits IP address is written in decimal equivalent. The four resulting decimal numbers are separated by a dot and written in a sequence. 10.10.10.10, 172.168.10.1, 192.168.1.1 and 200.0.0.1 are some examples of IP address in dotted-decimal notation</a:t>
            </a:r>
            <a:r>
              <a:rPr lang="en-US" dirty="0" smtClean="0"/>
              <a:t>.</a:t>
            </a:r>
          </a:p>
          <a:p>
            <a:r>
              <a:rPr lang="en-IN" dirty="0"/>
              <a:t>Subnet </a:t>
            </a:r>
            <a:r>
              <a:rPr lang="en-IN" dirty="0" smtClean="0"/>
              <a:t>Mask</a:t>
            </a:r>
          </a:p>
          <a:p>
            <a:pPr lvl="1"/>
            <a:r>
              <a:rPr lang="en-US" dirty="0"/>
              <a:t>Subnet mask is used to separate the network address from the host address in IP address</a:t>
            </a:r>
            <a:r>
              <a:rPr lang="en-US" dirty="0" smtClean="0"/>
              <a:t>.</a:t>
            </a:r>
          </a:p>
          <a:p>
            <a:pPr lvl="1"/>
            <a:r>
              <a:rPr lang="en-US" dirty="0"/>
              <a:t>IP address is the combination of network address and host address, subnet mask helps us and programs which use IP address in identifying the network portion and the host portion</a:t>
            </a:r>
            <a:r>
              <a:rPr lang="en-US" dirty="0" smtClean="0"/>
              <a:t>.</a:t>
            </a:r>
          </a:p>
          <a:p>
            <a:pPr lvl="1"/>
            <a:r>
              <a:rPr lang="en-US" dirty="0"/>
              <a:t>Just like IP address, subnet mask is also 32 bits in length and uses same notations which IP address uses to present itself.</a:t>
            </a:r>
            <a:endParaRPr lang="en-IN" dirty="0"/>
          </a:p>
          <a:p>
            <a:endParaRPr lang="en-US" dirty="0" smtClean="0"/>
          </a:p>
          <a:p>
            <a:endParaRPr lang="en-US" dirty="0" smtClean="0"/>
          </a:p>
        </p:txBody>
      </p:sp>
    </p:spTree>
    <p:extLst>
      <p:ext uri="{BB962C8B-B14F-4D97-AF65-F5344CB8AC3E}">
        <p14:creationId xmlns:p14="http://schemas.microsoft.com/office/powerpoint/2010/main" val="146176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IP Address Classes and Subnet Mask</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57177"/>
            <a:ext cx="11568448" cy="5501955"/>
          </a:xfrm>
        </p:spPr>
        <p:txBody>
          <a:bodyPr/>
          <a:lstStyle/>
          <a:p>
            <a:r>
              <a:rPr lang="en-US" dirty="0" smtClean="0"/>
              <a:t>IP Address Classes and Subnet Mask (Sub netting) –</a:t>
            </a:r>
          </a:p>
          <a:p>
            <a:r>
              <a:rPr lang="en-IN" dirty="0"/>
              <a:t>IP address </a:t>
            </a:r>
            <a:r>
              <a:rPr lang="en-IN" dirty="0" smtClean="0"/>
              <a:t>Classes</a:t>
            </a:r>
            <a:endParaRPr lang="en-IN" dirty="0"/>
          </a:p>
          <a:p>
            <a:pPr lvl="1"/>
            <a:r>
              <a:rPr lang="en-US" dirty="0"/>
              <a:t>There are 4,294,967,296 IP addresses. Managing all these addresses without any scheme are next to impossible. Let’s understand it with a simple example. If you have to find out a word from a language dictionary, how long will you take? Usually you will take less than five minutes to find out that word. You are able to do this because words in dictionary are organized in alphabetic order. If you have to find out the same word from the dictionary which does not use any sequence or order to organize the words, how long will you take this time? It may take up to one week to find out that specific word from all words</a:t>
            </a:r>
            <a:r>
              <a:rPr lang="en-US" dirty="0" smtClean="0"/>
              <a:t>.</a:t>
            </a:r>
          </a:p>
          <a:p>
            <a:pPr lvl="1"/>
            <a:r>
              <a:rPr lang="en-US" dirty="0"/>
              <a:t>For easier management, IP addresses are organized in numeric order and divided in following five classes</a:t>
            </a:r>
            <a:r>
              <a:rPr lang="en-US" dirty="0" smtClean="0"/>
              <a:t>.</a:t>
            </a:r>
          </a:p>
          <a:p>
            <a:pPr lvl="1"/>
            <a:endParaRPr lang="en-IN" dirty="0" smtClean="0"/>
          </a:p>
          <a:p>
            <a:endParaRPr lang="en-US" dirty="0" smtClean="0"/>
          </a:p>
          <a:p>
            <a:endParaRPr lang="en-US" dirty="0" smtClean="0"/>
          </a:p>
        </p:txBody>
      </p:sp>
      <p:pic>
        <p:nvPicPr>
          <p:cNvPr id="2" name="Picture 1"/>
          <p:cNvPicPr>
            <a:picLocks noChangeAspect="1"/>
          </p:cNvPicPr>
          <p:nvPr/>
        </p:nvPicPr>
        <p:blipFill>
          <a:blip r:embed="rId2"/>
          <a:stretch>
            <a:fillRect/>
          </a:stretch>
        </p:blipFill>
        <p:spPr>
          <a:xfrm>
            <a:off x="1596788" y="4189862"/>
            <a:ext cx="8679976" cy="2069269"/>
          </a:xfrm>
          <a:prstGeom prst="rect">
            <a:avLst/>
          </a:prstGeom>
        </p:spPr>
      </p:pic>
    </p:spTree>
    <p:extLst>
      <p:ext uri="{BB962C8B-B14F-4D97-AF65-F5344CB8AC3E}">
        <p14:creationId xmlns:p14="http://schemas.microsoft.com/office/powerpoint/2010/main" val="263668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IP </a:t>
            </a:r>
            <a:r>
              <a:rPr lang="en-IN" sz="3100" dirty="0" smtClean="0"/>
              <a:t>Routing and Forwarding</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57177"/>
            <a:ext cx="11568448" cy="5501955"/>
          </a:xfrm>
        </p:spPr>
        <p:txBody>
          <a:bodyPr/>
          <a:lstStyle/>
          <a:p>
            <a:r>
              <a:rPr lang="en-US" dirty="0" smtClean="0"/>
              <a:t>IP </a:t>
            </a:r>
            <a:r>
              <a:rPr lang="en-US" dirty="0" smtClean="0"/>
              <a:t>Routing –</a:t>
            </a:r>
          </a:p>
          <a:p>
            <a:pPr lvl="1"/>
            <a:r>
              <a:rPr lang="en-US" b="1" dirty="0" smtClean="0"/>
              <a:t>Routing</a:t>
            </a:r>
            <a:r>
              <a:rPr lang="en-US" dirty="0"/>
              <a:t> and </a:t>
            </a:r>
            <a:r>
              <a:rPr lang="en-US" b="1" dirty="0"/>
              <a:t>S</a:t>
            </a:r>
            <a:r>
              <a:rPr lang="en-US" b="1" dirty="0" smtClean="0"/>
              <a:t>witching</a:t>
            </a:r>
            <a:r>
              <a:rPr lang="en-US" dirty="0"/>
              <a:t> are the basic functions of network communication. </a:t>
            </a:r>
            <a:endParaRPr lang="en-US" dirty="0"/>
          </a:p>
          <a:p>
            <a:pPr lvl="1"/>
            <a:r>
              <a:rPr lang="en-US" dirty="0" smtClean="0"/>
              <a:t>The </a:t>
            </a:r>
            <a:r>
              <a:rPr lang="en-US" dirty="0"/>
              <a:t>function of </a:t>
            </a:r>
            <a:r>
              <a:rPr lang="en-US" b="1" dirty="0"/>
              <a:t>Switching</a:t>
            </a:r>
            <a:r>
              <a:rPr lang="en-US" dirty="0"/>
              <a:t> is to </a:t>
            </a:r>
            <a:r>
              <a:rPr lang="en-US" b="1" dirty="0"/>
              <a:t>switch</a:t>
            </a:r>
            <a:r>
              <a:rPr lang="en-US" dirty="0"/>
              <a:t> data packets between devices on the same network (or same LAN - Local Area Network). </a:t>
            </a:r>
            <a:endParaRPr lang="en-US" dirty="0" smtClean="0"/>
          </a:p>
          <a:p>
            <a:pPr lvl="1"/>
            <a:r>
              <a:rPr lang="en-US" dirty="0" smtClean="0"/>
              <a:t>The </a:t>
            </a:r>
            <a:r>
              <a:rPr lang="en-US" dirty="0"/>
              <a:t>function of </a:t>
            </a:r>
            <a:r>
              <a:rPr lang="en-US" b="1" dirty="0"/>
              <a:t>Routing</a:t>
            </a:r>
            <a:r>
              <a:rPr lang="en-US" dirty="0"/>
              <a:t> is to Route packets between different networks (between different LANs - Local Area Networks</a:t>
            </a:r>
            <a:r>
              <a:rPr lang="en-US" dirty="0" smtClean="0"/>
              <a:t>).</a:t>
            </a:r>
          </a:p>
          <a:p>
            <a:pPr lvl="1"/>
            <a:r>
              <a:rPr lang="en-US" dirty="0"/>
              <a:t>IP Routing is the process of moving packets from one network to another network by using routers</a:t>
            </a:r>
            <a:r>
              <a:rPr lang="en-US" dirty="0" smtClean="0"/>
              <a:t>.</a:t>
            </a:r>
          </a:p>
          <a:p>
            <a:pPr lvl="1"/>
            <a:r>
              <a:rPr lang="en-US" b="1" dirty="0" smtClean="0"/>
              <a:t>What is Routing</a:t>
            </a:r>
            <a:r>
              <a:rPr lang="en-US" dirty="0" smtClean="0"/>
              <a:t> – When a</a:t>
            </a:r>
            <a:r>
              <a:rPr lang="en-US" dirty="0"/>
              <a:t> router receives an IP packet, the router checks its routing table and compares all available paths to get the destination network of the received IP packet and selects the fastest path from all available paths. RIP, IGRP, EIGRP, and OSPF are examples of routing protocols</a:t>
            </a:r>
            <a:r>
              <a:rPr lang="en-US" dirty="0" smtClean="0"/>
              <a:t>.</a:t>
            </a:r>
          </a:p>
          <a:p>
            <a:pPr lvl="1"/>
            <a:r>
              <a:rPr lang="en-US" b="1" dirty="0" smtClean="0"/>
              <a:t>Why is Routing Important</a:t>
            </a:r>
            <a:r>
              <a:rPr lang="en-US" dirty="0" smtClean="0"/>
              <a:t> – It's vitally</a:t>
            </a:r>
            <a:r>
              <a:rPr lang="en-US" dirty="0"/>
              <a:t> important to the Internet and we tend to overlook it until something goes wrong. Routing determines how packets (data sent over a network or networks) containing information, like email messages, website data, and voice-over-IP (VoIP) calls, move from one place to another on the Internet.</a:t>
            </a:r>
            <a:endParaRPr lang="en-US" dirty="0"/>
          </a:p>
          <a:p>
            <a:pPr lvl="1"/>
            <a:endParaRPr lang="en-IN" dirty="0" smtClean="0"/>
          </a:p>
          <a:p>
            <a:endParaRPr lang="en-US" dirty="0" smtClean="0"/>
          </a:p>
          <a:p>
            <a:endParaRPr lang="en-US" dirty="0" smtClean="0"/>
          </a:p>
        </p:txBody>
      </p:sp>
    </p:spTree>
    <p:extLst>
      <p:ext uri="{BB962C8B-B14F-4D97-AF65-F5344CB8AC3E}">
        <p14:creationId xmlns:p14="http://schemas.microsoft.com/office/powerpoint/2010/main" val="1110854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IP </a:t>
            </a:r>
            <a:r>
              <a:rPr lang="en-IN" sz="3100" dirty="0" smtClean="0"/>
              <a:t>Routing and Forwarding</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4" y="731419"/>
            <a:ext cx="11568448" cy="5604987"/>
          </a:xfrm>
        </p:spPr>
        <p:txBody>
          <a:bodyPr/>
          <a:lstStyle/>
          <a:p>
            <a:r>
              <a:rPr lang="en-US" dirty="0" smtClean="0"/>
              <a:t>IP </a:t>
            </a:r>
            <a:r>
              <a:rPr lang="en-US" dirty="0" smtClean="0"/>
              <a:t>Routing –</a:t>
            </a:r>
          </a:p>
          <a:p>
            <a:pPr lvl="1"/>
            <a:r>
              <a:rPr lang="en-US" b="1" dirty="0"/>
              <a:t>There are 3 types of routing:</a:t>
            </a:r>
          </a:p>
          <a:p>
            <a:pPr lvl="2"/>
            <a:r>
              <a:rPr lang="en-US" b="1" dirty="0"/>
              <a:t>Static</a:t>
            </a:r>
            <a:r>
              <a:rPr lang="en-US" dirty="0"/>
              <a:t> routing – Static routing is a process in which we have to manually add routes in routing table.</a:t>
            </a:r>
          </a:p>
          <a:p>
            <a:pPr lvl="2"/>
            <a:r>
              <a:rPr lang="en-IN" b="1" dirty="0"/>
              <a:t>Dynamic</a:t>
            </a:r>
            <a:r>
              <a:rPr lang="en-IN" dirty="0"/>
              <a:t> </a:t>
            </a:r>
            <a:r>
              <a:rPr lang="en-IN" dirty="0" smtClean="0"/>
              <a:t>routing</a:t>
            </a:r>
            <a:endParaRPr lang="en-IN" dirty="0"/>
          </a:p>
          <a:p>
            <a:pPr lvl="2"/>
            <a:r>
              <a:rPr lang="en-US" b="1" dirty="0"/>
              <a:t>Default</a:t>
            </a:r>
            <a:r>
              <a:rPr lang="en-US" dirty="0"/>
              <a:t> r</a:t>
            </a:r>
            <a:r>
              <a:rPr lang="en-US" dirty="0" smtClean="0"/>
              <a:t>outing</a:t>
            </a:r>
            <a:r>
              <a:rPr lang="en-US" dirty="0"/>
              <a:t> – This is the method where the router is configured to send all packets towards a single router (next hop).</a:t>
            </a:r>
          </a:p>
          <a:p>
            <a:pPr lvl="1"/>
            <a:r>
              <a:rPr lang="en-IN" b="1" dirty="0" smtClean="0"/>
              <a:t>Static Routing</a:t>
            </a:r>
            <a:r>
              <a:rPr lang="en-IN" dirty="0" smtClean="0"/>
              <a:t> – </a:t>
            </a:r>
          </a:p>
          <a:p>
            <a:pPr lvl="2"/>
            <a:r>
              <a:rPr lang="en-IN" dirty="0" smtClean="0"/>
              <a:t>In static routing the routes are described by fixed path through a data network.</a:t>
            </a:r>
          </a:p>
          <a:p>
            <a:pPr lvl="2"/>
            <a:r>
              <a:rPr lang="en-IN" dirty="0" smtClean="0"/>
              <a:t>The hosts which are present in the same router are entered by system administrator.</a:t>
            </a:r>
          </a:p>
          <a:p>
            <a:pPr lvl="2"/>
            <a:r>
              <a:rPr lang="en-IN" dirty="0" smtClean="0"/>
              <a:t>No routing algorithm or update mechanisms are required.</a:t>
            </a:r>
          </a:p>
          <a:p>
            <a:pPr lvl="1"/>
            <a:r>
              <a:rPr lang="en-IN" b="1" dirty="0" smtClean="0"/>
              <a:t>Dynamic Routing</a:t>
            </a:r>
            <a:r>
              <a:rPr lang="en-IN" dirty="0" smtClean="0"/>
              <a:t> – </a:t>
            </a:r>
          </a:p>
          <a:p>
            <a:pPr lvl="2"/>
            <a:r>
              <a:rPr lang="en-IN" dirty="0" smtClean="0"/>
              <a:t>Dynamic routing is used whenever the topology changes frequently.</a:t>
            </a:r>
          </a:p>
          <a:p>
            <a:pPr lvl="2"/>
            <a:r>
              <a:rPr lang="en-IN" dirty="0" smtClean="0"/>
              <a:t>No need to entered the address belongs to the network manually.</a:t>
            </a:r>
          </a:p>
          <a:p>
            <a:pPr lvl="2"/>
            <a:r>
              <a:rPr lang="en-IN" dirty="0" smtClean="0"/>
              <a:t>Here routing algorithms are used to calculate route to destination.</a:t>
            </a:r>
            <a:endParaRPr lang="en-IN" dirty="0" smtClean="0"/>
          </a:p>
          <a:p>
            <a:endParaRPr lang="en-US" dirty="0" smtClean="0"/>
          </a:p>
          <a:p>
            <a:endParaRPr lang="en-US" dirty="0" smtClean="0"/>
          </a:p>
        </p:txBody>
      </p:sp>
    </p:spTree>
    <p:extLst>
      <p:ext uri="{BB962C8B-B14F-4D97-AF65-F5344CB8AC3E}">
        <p14:creationId xmlns:p14="http://schemas.microsoft.com/office/powerpoint/2010/main" val="850054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IP </a:t>
            </a:r>
            <a:r>
              <a:rPr lang="en-IN" sz="3100" dirty="0" smtClean="0"/>
              <a:t>Routing and Forwarding</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4" y="731419"/>
            <a:ext cx="11568448" cy="5604987"/>
          </a:xfrm>
        </p:spPr>
        <p:txBody>
          <a:bodyPr/>
          <a:lstStyle/>
          <a:p>
            <a:r>
              <a:rPr lang="en-US" dirty="0" smtClean="0"/>
              <a:t>IP </a:t>
            </a:r>
            <a:r>
              <a:rPr lang="en-US" dirty="0" smtClean="0"/>
              <a:t>Routing –</a:t>
            </a:r>
          </a:p>
          <a:p>
            <a:pPr lvl="1"/>
            <a:r>
              <a:rPr lang="en-IN" b="1" dirty="0" smtClean="0"/>
              <a:t>What is Routing Table</a:t>
            </a:r>
            <a:r>
              <a:rPr lang="en-IN" dirty="0" smtClean="0"/>
              <a:t> – </a:t>
            </a:r>
            <a:r>
              <a:rPr lang="en-US" dirty="0" smtClean="0"/>
              <a:t>Routers use</a:t>
            </a:r>
            <a:r>
              <a:rPr lang="en-US" dirty="0"/>
              <a:t> Routing Tables to determine out which interface the packet will be sent. A routing table lists all networks for which routes are known. Each router's routing table is unique and stored in the RAM of the device</a:t>
            </a:r>
            <a:r>
              <a:rPr lang="en-US" dirty="0" smtClean="0"/>
              <a:t>.</a:t>
            </a:r>
          </a:p>
          <a:p>
            <a:pPr lvl="1"/>
            <a:r>
              <a:rPr lang="en-US" dirty="0" smtClean="0"/>
              <a:t>Routing table is a data table stored in a router that lists the routes to particular network destinations, metrics (distances) associated with those routes. </a:t>
            </a:r>
          </a:p>
          <a:p>
            <a:pPr lvl="1"/>
            <a:r>
              <a:rPr lang="en-US" dirty="0"/>
              <a:t>Each router/host has a routing table, indicating the path or the next hop for a given destination host or a </a:t>
            </a:r>
            <a:r>
              <a:rPr lang="en-US" dirty="0" smtClean="0"/>
              <a:t>network</a:t>
            </a:r>
          </a:p>
          <a:p>
            <a:pPr lvl="1"/>
            <a:r>
              <a:rPr lang="en-US" dirty="0" smtClean="0"/>
              <a:t>The </a:t>
            </a:r>
            <a:r>
              <a:rPr lang="en-US" dirty="0"/>
              <a:t>router/host tries to match the destination </a:t>
            </a:r>
            <a:endParaRPr lang="en-US" dirty="0" smtClean="0"/>
          </a:p>
          <a:p>
            <a:pPr marL="457200" lvl="1" indent="0">
              <a:buNone/>
            </a:pPr>
            <a:r>
              <a:rPr lang="en-US" dirty="0"/>
              <a:t> </a:t>
            </a:r>
            <a:r>
              <a:rPr lang="en-US" dirty="0" smtClean="0"/>
              <a:t>  address </a:t>
            </a:r>
            <a:r>
              <a:rPr lang="en-US" dirty="0"/>
              <a:t>of a packet against entries in the </a:t>
            </a:r>
          </a:p>
          <a:p>
            <a:pPr marL="457200" lvl="1" indent="0">
              <a:buNone/>
            </a:pPr>
            <a:r>
              <a:rPr lang="en-US" dirty="0" smtClean="0"/>
              <a:t>   routing </a:t>
            </a:r>
            <a:r>
              <a:rPr lang="en-US" dirty="0"/>
              <a:t>table </a:t>
            </a:r>
          </a:p>
          <a:p>
            <a:pPr lvl="1"/>
            <a:r>
              <a:rPr lang="en-US" dirty="0" smtClean="0"/>
              <a:t>If </a:t>
            </a:r>
            <a:r>
              <a:rPr lang="en-US" dirty="0"/>
              <a:t>there is a match, the router forwards it to the </a:t>
            </a:r>
            <a:endParaRPr lang="en-US" dirty="0" smtClean="0"/>
          </a:p>
          <a:p>
            <a:pPr marL="457200" lvl="1" indent="0">
              <a:buNone/>
            </a:pPr>
            <a:r>
              <a:rPr lang="en-US" dirty="0"/>
              <a:t> </a:t>
            </a:r>
            <a:r>
              <a:rPr lang="en-US" dirty="0" smtClean="0"/>
              <a:t>  corresponding </a:t>
            </a:r>
            <a:r>
              <a:rPr lang="en-US" dirty="0"/>
              <a:t>gateway router or directly to the </a:t>
            </a:r>
            <a:endParaRPr lang="en-US" dirty="0" smtClean="0"/>
          </a:p>
          <a:p>
            <a:pPr marL="457200" lvl="1" indent="0">
              <a:buNone/>
            </a:pPr>
            <a:r>
              <a:rPr lang="en-US" dirty="0"/>
              <a:t> </a:t>
            </a:r>
            <a:r>
              <a:rPr lang="en-US" dirty="0" smtClean="0"/>
              <a:t>  destination </a:t>
            </a:r>
            <a:r>
              <a:rPr lang="en-US" dirty="0"/>
              <a:t>host </a:t>
            </a:r>
            <a:endParaRPr lang="en-US" dirty="0" smtClean="0"/>
          </a:p>
          <a:p>
            <a:pPr lvl="1"/>
            <a:r>
              <a:rPr lang="en-US" dirty="0" smtClean="0"/>
              <a:t>Default </a:t>
            </a:r>
            <a:r>
              <a:rPr lang="en-US" dirty="0"/>
              <a:t>route is taken if no other entry matches </a:t>
            </a:r>
            <a:endParaRPr lang="en-US" dirty="0" smtClean="0"/>
          </a:p>
          <a:p>
            <a:pPr marL="457200" lvl="1" indent="0">
              <a:buNone/>
            </a:pPr>
            <a:r>
              <a:rPr lang="en-US" dirty="0"/>
              <a:t> </a:t>
            </a:r>
            <a:r>
              <a:rPr lang="en-US" dirty="0" smtClean="0"/>
              <a:t>  the </a:t>
            </a:r>
            <a:r>
              <a:rPr lang="en-US" dirty="0"/>
              <a:t>destination address</a:t>
            </a:r>
            <a:endParaRPr lang="en-US" dirty="0" smtClean="0"/>
          </a:p>
          <a:p>
            <a:pPr lvl="1"/>
            <a:endParaRPr lang="en-IN" dirty="0" smtClean="0"/>
          </a:p>
          <a:p>
            <a:endParaRPr lang="en-US" dirty="0" smtClean="0"/>
          </a:p>
          <a:p>
            <a:endParaRPr lang="en-US" dirty="0" smtClean="0"/>
          </a:p>
        </p:txBody>
      </p:sp>
      <p:pic>
        <p:nvPicPr>
          <p:cNvPr id="7" name="Picture 6"/>
          <p:cNvPicPr>
            <a:picLocks noChangeAspect="1"/>
          </p:cNvPicPr>
          <p:nvPr/>
        </p:nvPicPr>
        <p:blipFill>
          <a:blip r:embed="rId2"/>
          <a:stretch>
            <a:fillRect/>
          </a:stretch>
        </p:blipFill>
        <p:spPr>
          <a:xfrm>
            <a:off x="6406502" y="2998101"/>
            <a:ext cx="5351910" cy="3078560"/>
          </a:xfrm>
          <a:prstGeom prst="rect">
            <a:avLst/>
          </a:prstGeom>
        </p:spPr>
      </p:pic>
    </p:spTree>
    <p:extLst>
      <p:ext uri="{BB962C8B-B14F-4D97-AF65-F5344CB8AC3E}">
        <p14:creationId xmlns:p14="http://schemas.microsoft.com/office/powerpoint/2010/main" val="3383780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54547"/>
            <a:ext cx="11581325" cy="528034"/>
          </a:xfrm>
        </p:spPr>
        <p:txBody>
          <a:bodyPr>
            <a:normAutofit/>
          </a:bodyPr>
          <a:lstStyle/>
          <a:p>
            <a:r>
              <a:rPr lang="en-IN" sz="2800" dirty="0"/>
              <a:t>Introduction </a:t>
            </a:r>
            <a:r>
              <a:rPr lang="en-IN" sz="2800" dirty="0" smtClean="0"/>
              <a:t>of </a:t>
            </a:r>
            <a:r>
              <a:rPr lang="en-IN" sz="2800" dirty="0"/>
              <a:t>IT </a:t>
            </a:r>
            <a:r>
              <a:rPr lang="en-IN" sz="2800" dirty="0" smtClean="0"/>
              <a:t>Activities </a:t>
            </a:r>
            <a:endParaRPr lang="en-IN" sz="2800" i="1" u="sng" dirty="0">
              <a:solidFill>
                <a:schemeClr val="accent5">
                  <a:lumMod val="50000"/>
                </a:schemeClr>
              </a:solidFill>
            </a:endParaRPr>
          </a:p>
        </p:txBody>
      </p:sp>
      <p:sp>
        <p:nvSpPr>
          <p:cNvPr id="5" name="Content Placeholder 2"/>
          <p:cNvSpPr>
            <a:spLocks noGrp="1"/>
          </p:cNvSpPr>
          <p:nvPr>
            <p:ph idx="1"/>
          </p:nvPr>
        </p:nvSpPr>
        <p:spPr>
          <a:xfrm>
            <a:off x="189962" y="808692"/>
            <a:ext cx="11581327" cy="5501955"/>
          </a:xfrm>
        </p:spPr>
        <p:txBody>
          <a:bodyPr/>
          <a:lstStyle/>
          <a:p>
            <a:r>
              <a:rPr lang="en-IN" dirty="0" smtClean="0"/>
              <a:t>We also provide Software Solutions and Services like – </a:t>
            </a:r>
          </a:p>
          <a:p>
            <a:pPr lvl="1"/>
            <a:r>
              <a:rPr lang="en-IN" dirty="0" smtClean="0"/>
              <a:t>Software upgrades, maintenance support and consulting</a:t>
            </a:r>
          </a:p>
          <a:p>
            <a:pPr lvl="1"/>
            <a:r>
              <a:rPr lang="en-IN" dirty="0" smtClean="0"/>
              <a:t>Customized Software Development for IIOT, Mobile Platform, Web or specific solutions</a:t>
            </a:r>
          </a:p>
          <a:p>
            <a:pPr lvl="1"/>
            <a:r>
              <a:rPr lang="en-IN" dirty="0" smtClean="0"/>
              <a:t>Software solutions </a:t>
            </a:r>
            <a:r>
              <a:rPr lang="en-IN" dirty="0"/>
              <a:t>d</a:t>
            </a:r>
            <a:r>
              <a:rPr lang="en-IN" dirty="0" smtClean="0"/>
              <a:t>evelopment and consultancy services </a:t>
            </a:r>
          </a:p>
          <a:p>
            <a:r>
              <a:rPr lang="en-IN" dirty="0" smtClean="0"/>
              <a:t>IT </a:t>
            </a:r>
            <a:r>
              <a:rPr lang="en-IN" dirty="0"/>
              <a:t>Infrastructure </a:t>
            </a:r>
            <a:r>
              <a:rPr lang="en-IN" dirty="0" smtClean="0"/>
              <a:t>and Networks at </a:t>
            </a:r>
            <a:r>
              <a:rPr lang="en-IN" dirty="0"/>
              <a:t>SSM Office – </a:t>
            </a:r>
          </a:p>
          <a:p>
            <a:pPr lvl="1"/>
            <a:r>
              <a:rPr lang="en-IN" sz="1600" dirty="0" smtClean="0"/>
              <a:t>We have 50+ servers installed in our server room for different applications and team who all are working in office.</a:t>
            </a:r>
          </a:p>
          <a:p>
            <a:pPr lvl="1"/>
            <a:r>
              <a:rPr lang="en-IN" sz="1600" dirty="0" smtClean="0"/>
              <a:t>We have defined different networks for different team for better network management and security purpose.</a:t>
            </a:r>
          </a:p>
          <a:p>
            <a:endParaRPr lang="en-IN" sz="2000" dirty="0">
              <a:solidFill>
                <a:schemeClr val="tx1"/>
              </a:solidFill>
            </a:endParaRPr>
          </a:p>
        </p:txBody>
      </p:sp>
    </p:spTree>
    <p:extLst>
      <p:ext uri="{BB962C8B-B14F-4D97-AF65-F5344CB8AC3E}">
        <p14:creationId xmlns:p14="http://schemas.microsoft.com/office/powerpoint/2010/main" val="100460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IP </a:t>
            </a:r>
            <a:r>
              <a:rPr lang="en-IN" sz="3100" dirty="0" smtClean="0"/>
              <a:t>Routing and Forwarding</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57177"/>
            <a:ext cx="11568448" cy="5501955"/>
          </a:xfrm>
        </p:spPr>
        <p:txBody>
          <a:bodyPr/>
          <a:lstStyle/>
          <a:p>
            <a:r>
              <a:rPr lang="en-US" dirty="0" smtClean="0"/>
              <a:t>IP </a:t>
            </a:r>
            <a:r>
              <a:rPr lang="en-US" dirty="0" smtClean="0"/>
              <a:t>Routing –</a:t>
            </a:r>
          </a:p>
          <a:p>
            <a:r>
              <a:rPr lang="en-US" dirty="0"/>
              <a:t>IP Routing – finding the path</a:t>
            </a:r>
          </a:p>
          <a:p>
            <a:pPr lvl="1"/>
            <a:r>
              <a:rPr lang="en-US" dirty="0"/>
              <a:t>Routing table entry (the path) is created by the administrator (static) or received from a routing protocol (dynamic) </a:t>
            </a:r>
          </a:p>
          <a:p>
            <a:pPr lvl="1"/>
            <a:r>
              <a:rPr lang="en-US" dirty="0"/>
              <a:t>More than one routing protocol may run on a router – Each routing protocol builds its own routing table (Local RIB) </a:t>
            </a:r>
          </a:p>
          <a:p>
            <a:pPr lvl="1"/>
            <a:r>
              <a:rPr lang="en-US" dirty="0"/>
              <a:t>Several alternative paths may exist – Best path selected for the router’s Global routing table (RIB) </a:t>
            </a:r>
          </a:p>
          <a:p>
            <a:pPr lvl="1"/>
            <a:r>
              <a:rPr lang="en-US" dirty="0"/>
              <a:t>Decisions are updated periodically or as topology changes (event driven) </a:t>
            </a:r>
          </a:p>
          <a:p>
            <a:pPr lvl="1"/>
            <a:r>
              <a:rPr lang="en-US" dirty="0"/>
              <a:t>Decisions are based on: – Topology, policies and metrics (hop count, filtering, delay, bandwidth, etc.)</a:t>
            </a:r>
          </a:p>
          <a:p>
            <a:pPr lvl="1"/>
            <a:endParaRPr lang="en-US" b="1" dirty="0" smtClean="0"/>
          </a:p>
          <a:p>
            <a:pPr lvl="1"/>
            <a:endParaRPr lang="en-US" b="1" dirty="0"/>
          </a:p>
          <a:p>
            <a:pPr lvl="1"/>
            <a:endParaRPr lang="en-US" b="1" dirty="0" smtClean="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2"/>
            <a:endParaRPr lang="en-US" dirty="0"/>
          </a:p>
          <a:p>
            <a:pPr lvl="1"/>
            <a:endParaRPr lang="en-IN" dirty="0" smtClean="0"/>
          </a:p>
          <a:p>
            <a:endParaRPr lang="en-US" dirty="0" smtClean="0"/>
          </a:p>
          <a:p>
            <a:endParaRPr lang="en-US" dirty="0" smtClean="0"/>
          </a:p>
        </p:txBody>
      </p:sp>
    </p:spTree>
    <p:extLst>
      <p:ext uri="{BB962C8B-B14F-4D97-AF65-F5344CB8AC3E}">
        <p14:creationId xmlns:p14="http://schemas.microsoft.com/office/powerpoint/2010/main" val="71183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a:t>Introduction of IP </a:t>
            </a:r>
            <a:r>
              <a:rPr lang="en-IN" sz="3100" dirty="0" smtClean="0"/>
              <a:t>Routing and Forwarding</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57177"/>
            <a:ext cx="11568448" cy="5501955"/>
          </a:xfrm>
        </p:spPr>
        <p:txBody>
          <a:bodyPr/>
          <a:lstStyle/>
          <a:p>
            <a:r>
              <a:rPr lang="en-IN" dirty="0" smtClean="0"/>
              <a:t>Routing vs Forwarding –</a:t>
            </a:r>
          </a:p>
          <a:p>
            <a:pPr lvl="1"/>
            <a:r>
              <a:rPr lang="en-US" dirty="0"/>
              <a:t>Routing = building maps and giving directions </a:t>
            </a:r>
            <a:endParaRPr lang="en-US" dirty="0" smtClean="0"/>
          </a:p>
          <a:p>
            <a:pPr lvl="1"/>
            <a:r>
              <a:rPr lang="en-US" dirty="0"/>
              <a:t>Forwarding = moving packets between interfaces according to the “directions</a:t>
            </a:r>
            <a:r>
              <a:rPr lang="en-US" dirty="0" smtClean="0"/>
              <a:t>”</a:t>
            </a:r>
          </a:p>
          <a:p>
            <a:r>
              <a:rPr lang="en-IN" dirty="0"/>
              <a:t>IP </a:t>
            </a:r>
            <a:r>
              <a:rPr lang="en-IN" dirty="0" smtClean="0"/>
              <a:t>Forwarding – </a:t>
            </a:r>
          </a:p>
          <a:p>
            <a:pPr lvl="1"/>
            <a:r>
              <a:rPr lang="en-US" dirty="0" smtClean="0"/>
              <a:t>Router </a:t>
            </a:r>
            <a:r>
              <a:rPr lang="en-US" dirty="0"/>
              <a:t>decides which interface a packet is sent to </a:t>
            </a:r>
            <a:endParaRPr lang="en-US" dirty="0" smtClean="0"/>
          </a:p>
          <a:p>
            <a:pPr lvl="1"/>
            <a:r>
              <a:rPr lang="en-US" dirty="0" smtClean="0"/>
              <a:t>Forwarding </a:t>
            </a:r>
            <a:r>
              <a:rPr lang="en-US" dirty="0"/>
              <a:t>table populated by routing process </a:t>
            </a:r>
            <a:endParaRPr lang="en-US" dirty="0" smtClean="0"/>
          </a:p>
          <a:p>
            <a:pPr lvl="1"/>
            <a:r>
              <a:rPr lang="en-US" dirty="0" smtClean="0"/>
              <a:t>Forwarding decisions –</a:t>
            </a:r>
          </a:p>
          <a:p>
            <a:pPr lvl="2"/>
            <a:r>
              <a:rPr lang="en-US" dirty="0" smtClean="0"/>
              <a:t>Destination </a:t>
            </a:r>
            <a:r>
              <a:rPr lang="en-US" dirty="0"/>
              <a:t>address </a:t>
            </a:r>
            <a:endParaRPr lang="en-US" dirty="0" smtClean="0"/>
          </a:p>
          <a:p>
            <a:pPr lvl="2"/>
            <a:r>
              <a:rPr lang="en-US" dirty="0" smtClean="0"/>
              <a:t>class </a:t>
            </a:r>
            <a:r>
              <a:rPr lang="en-US" dirty="0"/>
              <a:t>of service (fair queuing, precedence, others) </a:t>
            </a:r>
            <a:endParaRPr lang="en-US" dirty="0" smtClean="0"/>
          </a:p>
          <a:p>
            <a:pPr lvl="2"/>
            <a:r>
              <a:rPr lang="en-US" dirty="0" smtClean="0"/>
              <a:t>local </a:t>
            </a:r>
            <a:r>
              <a:rPr lang="en-US" dirty="0"/>
              <a:t>requirements (packet filtering) </a:t>
            </a:r>
            <a:endParaRPr lang="en-US" b="1" dirty="0" smtClean="0"/>
          </a:p>
          <a:p>
            <a:pPr lvl="1"/>
            <a:endParaRPr lang="en-US" b="1" dirty="0"/>
          </a:p>
          <a:p>
            <a:pPr lvl="1"/>
            <a:endParaRPr lang="en-US" b="1" dirty="0" smtClean="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IN" dirty="0" smtClean="0"/>
          </a:p>
          <a:p>
            <a:endParaRPr lang="en-US" dirty="0" smtClean="0"/>
          </a:p>
          <a:p>
            <a:endParaRPr lang="en-US" dirty="0" smtClean="0"/>
          </a:p>
        </p:txBody>
      </p:sp>
    </p:spTree>
    <p:extLst>
      <p:ext uri="{BB962C8B-B14F-4D97-AF65-F5344CB8AC3E}">
        <p14:creationId xmlns:p14="http://schemas.microsoft.com/office/powerpoint/2010/main" val="855447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System Utilities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57177"/>
            <a:ext cx="11568448" cy="5501955"/>
          </a:xfrm>
        </p:spPr>
        <p:txBody>
          <a:bodyPr/>
          <a:lstStyle/>
          <a:p>
            <a:r>
              <a:rPr lang="en-US" dirty="0" smtClean="0"/>
              <a:t>Everything –</a:t>
            </a:r>
          </a:p>
          <a:p>
            <a:pPr lvl="1"/>
            <a:r>
              <a:rPr lang="en-US" dirty="0"/>
              <a:t>Everything is a desktop search utility for Windows that can rapidly find files and folders by name</a:t>
            </a:r>
            <a:r>
              <a:rPr lang="en-US" dirty="0" smtClean="0"/>
              <a:t>.</a:t>
            </a:r>
          </a:p>
          <a:p>
            <a:pPr lvl="1"/>
            <a:endParaRPr lang="en-US" dirty="0" smtClean="0"/>
          </a:p>
          <a:p>
            <a:endParaRPr lang="en-US" dirty="0" smtClean="0"/>
          </a:p>
        </p:txBody>
      </p:sp>
      <p:pic>
        <p:nvPicPr>
          <p:cNvPr id="3" name="Picture 2"/>
          <p:cNvPicPr>
            <a:picLocks noChangeAspect="1"/>
          </p:cNvPicPr>
          <p:nvPr/>
        </p:nvPicPr>
        <p:blipFill rotWithShape="1">
          <a:blip r:embed="rId2"/>
          <a:srcRect t="1350"/>
          <a:stretch/>
        </p:blipFill>
        <p:spPr>
          <a:xfrm>
            <a:off x="927509" y="1828799"/>
            <a:ext cx="3787283" cy="3439445"/>
          </a:xfrm>
          <a:prstGeom prst="rect">
            <a:avLst/>
          </a:prstGeom>
        </p:spPr>
      </p:pic>
      <p:pic>
        <p:nvPicPr>
          <p:cNvPr id="6" name="Picture 5"/>
          <p:cNvPicPr>
            <a:picLocks noChangeAspect="1"/>
          </p:cNvPicPr>
          <p:nvPr/>
        </p:nvPicPr>
        <p:blipFill>
          <a:blip r:embed="rId3"/>
          <a:stretch>
            <a:fillRect/>
          </a:stretch>
        </p:blipFill>
        <p:spPr>
          <a:xfrm>
            <a:off x="5511403" y="1828799"/>
            <a:ext cx="4141698" cy="3439445"/>
          </a:xfrm>
          <a:prstGeom prst="rect">
            <a:avLst/>
          </a:prstGeom>
        </p:spPr>
      </p:pic>
    </p:spTree>
    <p:extLst>
      <p:ext uri="{BB962C8B-B14F-4D97-AF65-F5344CB8AC3E}">
        <p14:creationId xmlns:p14="http://schemas.microsoft.com/office/powerpoint/2010/main" val="182508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System Utilities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57177"/>
            <a:ext cx="11568448" cy="5501955"/>
          </a:xfrm>
        </p:spPr>
        <p:txBody>
          <a:bodyPr/>
          <a:lstStyle/>
          <a:p>
            <a:r>
              <a:rPr lang="en-IN" dirty="0" err="1"/>
              <a:t>NetSetMan</a:t>
            </a:r>
            <a:r>
              <a:rPr lang="en-US" dirty="0" smtClean="0"/>
              <a:t> –</a:t>
            </a:r>
          </a:p>
          <a:p>
            <a:pPr lvl="1"/>
            <a:r>
              <a:rPr lang="en-US" dirty="0" err="1"/>
              <a:t>NetSetMan</a:t>
            </a:r>
            <a:r>
              <a:rPr lang="en-US" dirty="0"/>
              <a:t> is a network settings manager software which can easily switch between your preconfigured </a:t>
            </a:r>
            <a:r>
              <a:rPr lang="en-US" dirty="0" smtClean="0"/>
              <a:t>profiles like </a:t>
            </a:r>
            <a:r>
              <a:rPr lang="en-US" dirty="0"/>
              <a:t>IP, Gateway, DNS, WINS - Multiple IPs per NIC - IPv4 &amp; IPv6! </a:t>
            </a:r>
            <a:endParaRPr lang="en-US" dirty="0" smtClean="0"/>
          </a:p>
          <a:p>
            <a:pPr lvl="1"/>
            <a:r>
              <a:rPr lang="en-US" dirty="0" smtClean="0"/>
              <a:t>You can change </a:t>
            </a:r>
            <a:r>
              <a:rPr lang="en-US" dirty="0"/>
              <a:t>your workgroup on the fly! </a:t>
            </a:r>
            <a:endParaRPr lang="en-US" dirty="0" smtClean="0"/>
          </a:p>
          <a:p>
            <a:pPr lvl="1"/>
            <a:r>
              <a:rPr lang="en-US" dirty="0" smtClean="0"/>
              <a:t>Expert </a:t>
            </a:r>
            <a:r>
              <a:rPr lang="en-US" dirty="0"/>
              <a:t>setting: Only change the hardware address of a NIC if you really know what you're doing!</a:t>
            </a:r>
            <a:endParaRPr lang="en-US" dirty="0" smtClean="0"/>
          </a:p>
          <a:p>
            <a:pPr lvl="1"/>
            <a:endParaRPr lang="en-US" dirty="0" smtClean="0"/>
          </a:p>
        </p:txBody>
      </p:sp>
      <p:pic>
        <p:nvPicPr>
          <p:cNvPr id="2" name="Picture 1"/>
          <p:cNvPicPr>
            <a:picLocks noChangeAspect="1"/>
          </p:cNvPicPr>
          <p:nvPr/>
        </p:nvPicPr>
        <p:blipFill>
          <a:blip r:embed="rId2"/>
          <a:stretch>
            <a:fillRect/>
          </a:stretch>
        </p:blipFill>
        <p:spPr>
          <a:xfrm>
            <a:off x="2567255" y="2634333"/>
            <a:ext cx="6154254" cy="3624799"/>
          </a:xfrm>
          <a:prstGeom prst="rect">
            <a:avLst/>
          </a:prstGeom>
        </p:spPr>
      </p:pic>
    </p:spTree>
    <p:extLst>
      <p:ext uri="{BB962C8B-B14F-4D97-AF65-F5344CB8AC3E}">
        <p14:creationId xmlns:p14="http://schemas.microsoft.com/office/powerpoint/2010/main" val="90504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System Utilities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57177"/>
            <a:ext cx="11568448" cy="5501955"/>
          </a:xfrm>
        </p:spPr>
        <p:txBody>
          <a:bodyPr/>
          <a:lstStyle/>
          <a:p>
            <a:r>
              <a:rPr lang="en-IN" dirty="0"/>
              <a:t>Registry </a:t>
            </a:r>
            <a:r>
              <a:rPr lang="en-IN" dirty="0" smtClean="0"/>
              <a:t>Manager</a:t>
            </a:r>
            <a:r>
              <a:rPr lang="en-US" dirty="0" smtClean="0"/>
              <a:t> –</a:t>
            </a:r>
          </a:p>
          <a:p>
            <a:pPr lvl="1"/>
            <a:r>
              <a:rPr lang="en-US" dirty="0"/>
              <a:t>Registry Manager is an advanced and complete suite of tools that allows you to safely maintain your local registry as well as the registries on the systems of your network. </a:t>
            </a:r>
            <a:endParaRPr lang="en-US" dirty="0" smtClean="0"/>
          </a:p>
          <a:p>
            <a:pPr lvl="1"/>
            <a:r>
              <a:rPr lang="en-US" dirty="0" smtClean="0"/>
              <a:t>It </a:t>
            </a:r>
            <a:r>
              <a:rPr lang="en-US" dirty="0"/>
              <a:t>provides security editors which allow you to set access permissions on your registry keys</a:t>
            </a:r>
            <a:r>
              <a:rPr lang="en-US" dirty="0" smtClean="0"/>
              <a:t>.</a:t>
            </a:r>
          </a:p>
          <a:p>
            <a:pPr lvl="1"/>
            <a:endParaRPr lang="en-US" dirty="0" smtClean="0"/>
          </a:p>
        </p:txBody>
      </p:sp>
      <p:pic>
        <p:nvPicPr>
          <p:cNvPr id="3" name="Picture 2"/>
          <p:cNvPicPr>
            <a:picLocks noChangeAspect="1"/>
          </p:cNvPicPr>
          <p:nvPr/>
        </p:nvPicPr>
        <p:blipFill>
          <a:blip r:embed="rId2"/>
          <a:stretch>
            <a:fillRect/>
          </a:stretch>
        </p:blipFill>
        <p:spPr>
          <a:xfrm>
            <a:off x="2992862" y="2113141"/>
            <a:ext cx="5962650" cy="4145991"/>
          </a:xfrm>
          <a:prstGeom prst="rect">
            <a:avLst/>
          </a:prstGeom>
        </p:spPr>
      </p:pic>
    </p:spTree>
    <p:extLst>
      <p:ext uri="{BB962C8B-B14F-4D97-AF65-F5344CB8AC3E}">
        <p14:creationId xmlns:p14="http://schemas.microsoft.com/office/powerpoint/2010/main" val="66294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Networking Concepts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Data Transmission </a:t>
            </a:r>
            <a:endParaRPr lang="en-US" dirty="0" smtClean="0"/>
          </a:p>
          <a:p>
            <a:pPr lvl="1"/>
            <a:r>
              <a:rPr lang="en-US" dirty="0" smtClean="0"/>
              <a:t>In </a:t>
            </a:r>
            <a:r>
              <a:rPr lang="en-US" dirty="0"/>
              <a:t>modern networks, data are transferred using packet switching. </a:t>
            </a:r>
            <a:endParaRPr lang="en-US" dirty="0" smtClean="0"/>
          </a:p>
          <a:p>
            <a:pPr lvl="1"/>
            <a:r>
              <a:rPr lang="en-US" dirty="0" smtClean="0"/>
              <a:t>Messages </a:t>
            </a:r>
            <a:r>
              <a:rPr lang="en-US" dirty="0"/>
              <a:t>are broken into units called packets, and sent from one computer to the other. </a:t>
            </a:r>
            <a:endParaRPr lang="en-US" dirty="0" smtClean="0"/>
          </a:p>
          <a:p>
            <a:pPr lvl="1"/>
            <a:r>
              <a:rPr lang="en-US" dirty="0" smtClean="0"/>
              <a:t>At </a:t>
            </a:r>
            <a:r>
              <a:rPr lang="en-US" dirty="0"/>
              <a:t>the destination, data are extracted from one or more packets and used to reconstruct the original message. </a:t>
            </a:r>
            <a:endParaRPr lang="en-US" dirty="0" smtClean="0"/>
          </a:p>
          <a:p>
            <a:pPr lvl="1"/>
            <a:r>
              <a:rPr lang="en-US" dirty="0" smtClean="0"/>
              <a:t>Each </a:t>
            </a:r>
            <a:r>
              <a:rPr lang="en-US" dirty="0"/>
              <a:t>packet has a maximum size, and consists of a header and a data area. </a:t>
            </a:r>
            <a:endParaRPr lang="en-US" dirty="0" smtClean="0"/>
          </a:p>
          <a:p>
            <a:pPr lvl="1"/>
            <a:r>
              <a:rPr lang="en-US" dirty="0" smtClean="0"/>
              <a:t>The </a:t>
            </a:r>
            <a:r>
              <a:rPr lang="en-US" dirty="0"/>
              <a:t>header contains the addresses of the source and destination computers and sequencing information necessary to </a:t>
            </a:r>
            <a:r>
              <a:rPr lang="en-US" dirty="0" smtClean="0"/>
              <a:t>reassemble </a:t>
            </a:r>
            <a:r>
              <a:rPr lang="en-US" dirty="0"/>
              <a:t>the message at the destination</a:t>
            </a:r>
            <a:r>
              <a:rPr lang="en-US" dirty="0" smtClean="0"/>
              <a:t>.</a:t>
            </a:r>
            <a:endParaRPr lang="en-US" sz="1600" dirty="0" smtClean="0"/>
          </a:p>
          <a:p>
            <a:endParaRPr lang="en-US" dirty="0" smtClean="0"/>
          </a:p>
          <a:p>
            <a:pPr lvl="1"/>
            <a:endParaRPr lang="en-US" dirty="0" smtClean="0"/>
          </a:p>
        </p:txBody>
      </p:sp>
    </p:spTree>
    <p:extLst>
      <p:ext uri="{BB962C8B-B14F-4D97-AF65-F5344CB8AC3E}">
        <p14:creationId xmlns:p14="http://schemas.microsoft.com/office/powerpoint/2010/main" val="95818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Concepts and Fundamentals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A network can be defined as a group of computers and other devices connected in some ways so as to be able to exchange data. </a:t>
            </a:r>
            <a:endParaRPr lang="en-US" dirty="0" smtClean="0"/>
          </a:p>
          <a:p>
            <a:r>
              <a:rPr lang="en-US" dirty="0"/>
              <a:t>Essential components of the computer </a:t>
            </a:r>
            <a:r>
              <a:rPr lang="en-US" dirty="0" smtClean="0"/>
              <a:t>network – A computer network is </a:t>
            </a:r>
            <a:r>
              <a:rPr lang="en-US" dirty="0"/>
              <a:t>built from the four essential components; End </a:t>
            </a:r>
            <a:r>
              <a:rPr lang="en-US" dirty="0" smtClean="0"/>
              <a:t>devices, Media, </a:t>
            </a:r>
            <a:r>
              <a:rPr lang="en-US" dirty="0"/>
              <a:t>Protocols and Networking devices</a:t>
            </a:r>
            <a:r>
              <a:rPr lang="en-US" dirty="0" smtClean="0"/>
              <a:t>.</a:t>
            </a:r>
          </a:p>
          <a:p>
            <a:r>
              <a:rPr lang="en-IN" b="1" dirty="0"/>
              <a:t>End Devices</a:t>
            </a:r>
            <a:r>
              <a:rPr lang="en-IN" dirty="0"/>
              <a:t> </a:t>
            </a:r>
            <a:r>
              <a:rPr lang="en-IN" dirty="0" smtClean="0"/>
              <a:t>– like PC</a:t>
            </a:r>
            <a:r>
              <a:rPr lang="en-IN" dirty="0"/>
              <a:t>, Laptops, Desktops, Smart Terminals, Smart Phones etc.</a:t>
            </a:r>
          </a:p>
          <a:p>
            <a:r>
              <a:rPr lang="en-IN" b="1" dirty="0" smtClean="0"/>
              <a:t>Media</a:t>
            </a:r>
            <a:r>
              <a:rPr lang="en-IN" dirty="0" smtClean="0"/>
              <a:t> – </a:t>
            </a:r>
            <a:r>
              <a:rPr lang="en-US" dirty="0" smtClean="0"/>
              <a:t>The media </a:t>
            </a:r>
            <a:r>
              <a:rPr lang="en-US" dirty="0"/>
              <a:t>provides connectivity between the end devices</a:t>
            </a:r>
            <a:r>
              <a:rPr lang="en-US" dirty="0" smtClean="0"/>
              <a:t>. </a:t>
            </a:r>
            <a:r>
              <a:rPr lang="en-US" dirty="0"/>
              <a:t>Unless end devices are connected through the any kind of media, they cannot exchange the data or service. Mainly there are two types of media; Wireless media and wired media</a:t>
            </a:r>
            <a:r>
              <a:rPr lang="en-US" dirty="0" smtClean="0"/>
              <a:t>. </a:t>
            </a:r>
            <a:endParaRPr lang="en-IN" dirty="0" smtClean="0">
              <a:solidFill>
                <a:schemeClr val="tx1"/>
              </a:solidFill>
            </a:endParaRPr>
          </a:p>
          <a:p>
            <a:pPr lvl="1"/>
            <a:r>
              <a:rPr lang="en-IN" sz="1600" dirty="0" smtClean="0">
                <a:solidFill>
                  <a:schemeClr val="tx1"/>
                </a:solidFill>
              </a:rPr>
              <a:t>Wired – Coaxial</a:t>
            </a:r>
            <a:r>
              <a:rPr lang="en-IN" sz="1600" dirty="0" smtClean="0"/>
              <a:t>, Twisted Pair, Fiber Optic i.e. UTP cables (Cat5 Cat6 cables), Serial cables, Fiber Optic cables.</a:t>
            </a:r>
            <a:endParaRPr lang="en-IN" sz="1600" dirty="0">
              <a:solidFill>
                <a:schemeClr val="tx1"/>
              </a:solidFill>
            </a:endParaRPr>
          </a:p>
        </p:txBody>
      </p:sp>
      <p:pic>
        <p:nvPicPr>
          <p:cNvPr id="2" name="Picture 1"/>
          <p:cNvPicPr>
            <a:picLocks noChangeAspect="1"/>
          </p:cNvPicPr>
          <p:nvPr/>
        </p:nvPicPr>
        <p:blipFill>
          <a:blip r:embed="rId2"/>
          <a:stretch>
            <a:fillRect/>
          </a:stretch>
        </p:blipFill>
        <p:spPr>
          <a:xfrm>
            <a:off x="1505487" y="4818582"/>
            <a:ext cx="1714231" cy="1495751"/>
          </a:xfrm>
          <a:prstGeom prst="rect">
            <a:avLst/>
          </a:prstGeom>
        </p:spPr>
      </p:pic>
      <p:pic>
        <p:nvPicPr>
          <p:cNvPr id="3" name="Picture 2"/>
          <p:cNvPicPr>
            <a:picLocks noChangeAspect="1"/>
          </p:cNvPicPr>
          <p:nvPr/>
        </p:nvPicPr>
        <p:blipFill>
          <a:blip r:embed="rId3"/>
          <a:stretch>
            <a:fillRect/>
          </a:stretch>
        </p:blipFill>
        <p:spPr>
          <a:xfrm>
            <a:off x="3867150" y="4818582"/>
            <a:ext cx="2628900" cy="1492065"/>
          </a:xfrm>
          <a:prstGeom prst="rect">
            <a:avLst/>
          </a:prstGeom>
        </p:spPr>
      </p:pic>
      <p:pic>
        <p:nvPicPr>
          <p:cNvPr id="6" name="Picture 5"/>
          <p:cNvPicPr>
            <a:picLocks noChangeAspect="1"/>
          </p:cNvPicPr>
          <p:nvPr/>
        </p:nvPicPr>
        <p:blipFill>
          <a:blip r:embed="rId4"/>
          <a:stretch>
            <a:fillRect/>
          </a:stretch>
        </p:blipFill>
        <p:spPr>
          <a:xfrm>
            <a:off x="7143482" y="4824747"/>
            <a:ext cx="2733675" cy="1485900"/>
          </a:xfrm>
          <a:prstGeom prst="rect">
            <a:avLst/>
          </a:prstGeom>
        </p:spPr>
      </p:pic>
    </p:spTree>
    <p:extLst>
      <p:ext uri="{BB962C8B-B14F-4D97-AF65-F5344CB8AC3E}">
        <p14:creationId xmlns:p14="http://schemas.microsoft.com/office/powerpoint/2010/main" val="40781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Concepts and Fundamentals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smtClean="0"/>
              <a:t>Media</a:t>
            </a:r>
            <a:r>
              <a:rPr lang="en-IN" dirty="0" smtClean="0"/>
              <a:t> – </a:t>
            </a:r>
            <a:r>
              <a:rPr lang="en-US" dirty="0" smtClean="0"/>
              <a:t> </a:t>
            </a:r>
            <a:endParaRPr lang="en-IN" dirty="0" smtClean="0">
              <a:solidFill>
                <a:schemeClr val="tx1"/>
              </a:solidFill>
            </a:endParaRPr>
          </a:p>
          <a:p>
            <a:pPr lvl="1"/>
            <a:r>
              <a:rPr lang="en-IN" sz="1600" dirty="0" smtClean="0">
                <a:solidFill>
                  <a:schemeClr val="tx1"/>
                </a:solidFill>
              </a:rPr>
              <a:t>Types of Fiber Optic cable</a:t>
            </a:r>
            <a:r>
              <a:rPr lang="en-IN" sz="1600" dirty="0"/>
              <a:t> </a:t>
            </a:r>
            <a:r>
              <a:rPr lang="en-IN" sz="1600" dirty="0" smtClean="0"/>
              <a:t>– </a:t>
            </a:r>
            <a:r>
              <a:rPr lang="en-US" sz="1600" dirty="0" smtClean="0"/>
              <a:t>There are </a:t>
            </a:r>
            <a:r>
              <a:rPr lang="en-US" sz="1600" dirty="0"/>
              <a:t>three types of fiber optic cable commonly used: </a:t>
            </a:r>
            <a:r>
              <a:rPr lang="en-US" sz="1600" b="1" dirty="0"/>
              <a:t>S</a:t>
            </a:r>
            <a:r>
              <a:rPr lang="en-US" sz="1600" b="1" dirty="0" smtClean="0"/>
              <a:t>ingle </a:t>
            </a:r>
            <a:r>
              <a:rPr lang="en-US" sz="1600" b="1" dirty="0"/>
              <a:t>mode</a:t>
            </a:r>
            <a:r>
              <a:rPr lang="en-US" sz="1600" dirty="0"/>
              <a:t>, </a:t>
            </a:r>
            <a:r>
              <a:rPr lang="en-US" sz="1600" b="1" dirty="0"/>
              <a:t>M</a:t>
            </a:r>
            <a:r>
              <a:rPr lang="en-US" sz="1600" b="1" dirty="0" smtClean="0"/>
              <a:t>ultimode</a:t>
            </a:r>
            <a:r>
              <a:rPr lang="en-US" sz="1600" dirty="0"/>
              <a:t> and </a:t>
            </a:r>
            <a:r>
              <a:rPr lang="en-US" sz="1600" dirty="0" smtClean="0"/>
              <a:t>Plastic </a:t>
            </a:r>
            <a:r>
              <a:rPr lang="en-US" sz="1600" dirty="0"/>
              <a:t>O</a:t>
            </a:r>
            <a:r>
              <a:rPr lang="en-US" sz="1600" dirty="0" smtClean="0"/>
              <a:t>ptical </a:t>
            </a:r>
            <a:r>
              <a:rPr lang="en-US" sz="1600" dirty="0"/>
              <a:t>F</a:t>
            </a:r>
            <a:r>
              <a:rPr lang="en-US" sz="1600" dirty="0" smtClean="0"/>
              <a:t>iber </a:t>
            </a:r>
            <a:r>
              <a:rPr lang="en-US" sz="1600" dirty="0"/>
              <a:t>(POF). Transparent glass or plastic fibers which allow light to be guided from one end to the other with minimal loss</a:t>
            </a:r>
            <a:r>
              <a:rPr lang="en-US" sz="1600" dirty="0" smtClean="0"/>
              <a:t>. </a:t>
            </a:r>
          </a:p>
          <a:p>
            <a:pPr lvl="1"/>
            <a:endParaRPr lang="en-IN" sz="1600" dirty="0">
              <a:solidFill>
                <a:schemeClr val="tx1"/>
              </a:solidFill>
            </a:endParaRPr>
          </a:p>
        </p:txBody>
      </p:sp>
      <p:pic>
        <p:nvPicPr>
          <p:cNvPr id="7" name="Picture 6"/>
          <p:cNvPicPr>
            <a:picLocks noChangeAspect="1"/>
          </p:cNvPicPr>
          <p:nvPr/>
        </p:nvPicPr>
        <p:blipFill rotWithShape="1">
          <a:blip r:embed="rId2"/>
          <a:srcRect l="1453"/>
          <a:stretch/>
        </p:blipFill>
        <p:spPr>
          <a:xfrm>
            <a:off x="3759348" y="1946385"/>
            <a:ext cx="3407333" cy="1975524"/>
          </a:xfrm>
          <a:prstGeom prst="rect">
            <a:avLst/>
          </a:prstGeom>
        </p:spPr>
      </p:pic>
      <p:pic>
        <p:nvPicPr>
          <p:cNvPr id="8" name="Picture 7"/>
          <p:cNvPicPr>
            <a:picLocks noChangeAspect="1"/>
          </p:cNvPicPr>
          <p:nvPr/>
        </p:nvPicPr>
        <p:blipFill>
          <a:blip r:embed="rId3"/>
          <a:stretch>
            <a:fillRect/>
          </a:stretch>
        </p:blipFill>
        <p:spPr>
          <a:xfrm>
            <a:off x="232339" y="1946385"/>
            <a:ext cx="3400425" cy="1975524"/>
          </a:xfrm>
          <a:prstGeom prst="rect">
            <a:avLst/>
          </a:prstGeom>
        </p:spPr>
      </p:pic>
      <p:pic>
        <p:nvPicPr>
          <p:cNvPr id="9" name="Picture 8"/>
          <p:cNvPicPr>
            <a:picLocks noChangeAspect="1"/>
          </p:cNvPicPr>
          <p:nvPr/>
        </p:nvPicPr>
        <p:blipFill>
          <a:blip r:embed="rId4"/>
          <a:stretch>
            <a:fillRect/>
          </a:stretch>
        </p:blipFill>
        <p:spPr>
          <a:xfrm>
            <a:off x="1521551" y="4125294"/>
            <a:ext cx="4222426" cy="2185353"/>
          </a:xfrm>
          <a:prstGeom prst="rect">
            <a:avLst/>
          </a:prstGeom>
        </p:spPr>
      </p:pic>
      <p:pic>
        <p:nvPicPr>
          <p:cNvPr id="10" name="Picture 9"/>
          <p:cNvPicPr>
            <a:picLocks noChangeAspect="1"/>
          </p:cNvPicPr>
          <p:nvPr/>
        </p:nvPicPr>
        <p:blipFill>
          <a:blip r:embed="rId5"/>
          <a:stretch>
            <a:fillRect/>
          </a:stretch>
        </p:blipFill>
        <p:spPr>
          <a:xfrm>
            <a:off x="7210425" y="1952822"/>
            <a:ext cx="4766927" cy="3791155"/>
          </a:xfrm>
          <a:prstGeom prst="rect">
            <a:avLst/>
          </a:prstGeom>
        </p:spPr>
      </p:pic>
    </p:spTree>
    <p:extLst>
      <p:ext uri="{BB962C8B-B14F-4D97-AF65-F5344CB8AC3E}">
        <p14:creationId xmlns:p14="http://schemas.microsoft.com/office/powerpoint/2010/main" val="91359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Concepts and Fundamentals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4" y="705661"/>
            <a:ext cx="11568448" cy="5501955"/>
          </a:xfrm>
        </p:spPr>
        <p:txBody>
          <a:bodyPr/>
          <a:lstStyle/>
          <a:p>
            <a:r>
              <a:rPr lang="en-IN" b="1" dirty="0" smtClean="0"/>
              <a:t>Media</a:t>
            </a:r>
            <a:r>
              <a:rPr lang="en-IN" dirty="0" smtClean="0"/>
              <a:t> – </a:t>
            </a:r>
            <a:r>
              <a:rPr lang="en-US" dirty="0" smtClean="0"/>
              <a:t> </a:t>
            </a:r>
            <a:endParaRPr lang="en-IN" dirty="0" smtClean="0">
              <a:solidFill>
                <a:schemeClr val="tx1"/>
              </a:solidFill>
            </a:endParaRPr>
          </a:p>
          <a:p>
            <a:pPr lvl="1"/>
            <a:r>
              <a:rPr lang="en-IN" sz="1800" b="1" dirty="0"/>
              <a:t>Types of </a:t>
            </a:r>
            <a:r>
              <a:rPr lang="en-IN" sz="1800" b="1" dirty="0" smtClean="0"/>
              <a:t>connectors</a:t>
            </a:r>
            <a:r>
              <a:rPr lang="en-US" sz="1600" dirty="0" smtClean="0"/>
              <a:t> </a:t>
            </a:r>
            <a:endParaRPr lang="en-US" sz="1600" dirty="0"/>
          </a:p>
          <a:p>
            <a:pPr lvl="2"/>
            <a:r>
              <a:rPr lang="en-IN" sz="1600" dirty="0" smtClean="0"/>
              <a:t>Unshielded </a:t>
            </a:r>
            <a:r>
              <a:rPr lang="en-IN" sz="1600" dirty="0"/>
              <a:t>Twisted Pair (UTP) ...</a:t>
            </a:r>
          </a:p>
          <a:p>
            <a:pPr lvl="2"/>
            <a:r>
              <a:rPr lang="en-IN" sz="1600" dirty="0"/>
              <a:t>Shielded Twisted Pair (STP) ...</a:t>
            </a:r>
          </a:p>
          <a:p>
            <a:pPr lvl="2"/>
            <a:r>
              <a:rPr lang="en-IN" sz="1600" dirty="0"/>
              <a:t>Multi-Mode Fiber (MMF) ...</a:t>
            </a:r>
          </a:p>
          <a:p>
            <a:pPr lvl="2"/>
            <a:r>
              <a:rPr lang="en-IN" sz="1600" dirty="0"/>
              <a:t>Single Mode Fiber (SMF) ...</a:t>
            </a:r>
          </a:p>
          <a:p>
            <a:pPr lvl="2"/>
            <a:r>
              <a:rPr lang="en-IN" sz="1600" dirty="0"/>
              <a:t>Registered Jack 45 (RJ45) ...</a:t>
            </a:r>
          </a:p>
          <a:p>
            <a:pPr lvl="2"/>
            <a:r>
              <a:rPr lang="en-IN" sz="1600" dirty="0"/>
              <a:t>Straight Tip (ST) ...</a:t>
            </a:r>
          </a:p>
          <a:p>
            <a:pPr lvl="2"/>
            <a:r>
              <a:rPr lang="en-IN" sz="1600" dirty="0"/>
              <a:t>Subscriber Connector (SC) ...</a:t>
            </a:r>
          </a:p>
          <a:p>
            <a:pPr lvl="2"/>
            <a:r>
              <a:rPr lang="en-IN" sz="1600" dirty="0"/>
              <a:t>Lucent Connector (LC)</a:t>
            </a:r>
          </a:p>
          <a:p>
            <a:pPr lvl="1"/>
            <a:endParaRPr lang="en-IN" sz="1600" dirty="0">
              <a:solidFill>
                <a:schemeClr val="tx1"/>
              </a:solidFill>
            </a:endParaRPr>
          </a:p>
        </p:txBody>
      </p:sp>
      <p:pic>
        <p:nvPicPr>
          <p:cNvPr id="6" name="Picture 5"/>
          <p:cNvPicPr>
            <a:picLocks noChangeAspect="1"/>
          </p:cNvPicPr>
          <p:nvPr/>
        </p:nvPicPr>
        <p:blipFill>
          <a:blip r:embed="rId2"/>
          <a:stretch>
            <a:fillRect/>
          </a:stretch>
        </p:blipFill>
        <p:spPr>
          <a:xfrm>
            <a:off x="4354736" y="1088611"/>
            <a:ext cx="2755476" cy="4205365"/>
          </a:xfrm>
          <a:prstGeom prst="rect">
            <a:avLst/>
          </a:prstGeom>
        </p:spPr>
      </p:pic>
      <p:pic>
        <p:nvPicPr>
          <p:cNvPr id="11" name="Picture 10"/>
          <p:cNvPicPr>
            <a:picLocks noChangeAspect="1"/>
          </p:cNvPicPr>
          <p:nvPr/>
        </p:nvPicPr>
        <p:blipFill>
          <a:blip r:embed="rId3"/>
          <a:stretch>
            <a:fillRect/>
          </a:stretch>
        </p:blipFill>
        <p:spPr>
          <a:xfrm>
            <a:off x="7237928" y="1088611"/>
            <a:ext cx="4560485" cy="4205365"/>
          </a:xfrm>
          <a:prstGeom prst="rect">
            <a:avLst/>
          </a:prstGeom>
        </p:spPr>
      </p:pic>
    </p:spTree>
    <p:extLst>
      <p:ext uri="{BB962C8B-B14F-4D97-AF65-F5344CB8AC3E}">
        <p14:creationId xmlns:p14="http://schemas.microsoft.com/office/powerpoint/2010/main" val="3875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Concepts and Fundamentals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4" y="705661"/>
            <a:ext cx="11568448" cy="5501955"/>
          </a:xfrm>
        </p:spPr>
        <p:txBody>
          <a:bodyPr/>
          <a:lstStyle/>
          <a:p>
            <a:r>
              <a:rPr lang="en-IN" b="1" dirty="0" smtClean="0"/>
              <a:t>Media</a:t>
            </a:r>
            <a:r>
              <a:rPr lang="en-IN" dirty="0" smtClean="0"/>
              <a:t> – </a:t>
            </a:r>
            <a:r>
              <a:rPr lang="en-US" dirty="0" smtClean="0"/>
              <a:t> </a:t>
            </a:r>
            <a:endParaRPr lang="en-IN" dirty="0" smtClean="0">
              <a:solidFill>
                <a:schemeClr val="tx1"/>
              </a:solidFill>
            </a:endParaRPr>
          </a:p>
          <a:p>
            <a:pPr lvl="1"/>
            <a:r>
              <a:rPr lang="en-IN" sz="1800" b="1" dirty="0" smtClean="0"/>
              <a:t>Crimping of Ethernet Cable with Crimping Tool</a:t>
            </a:r>
            <a:r>
              <a:rPr lang="en-US" sz="1600" dirty="0" smtClean="0"/>
              <a:t> </a:t>
            </a:r>
            <a:endParaRPr lang="en-US" sz="1600" dirty="0"/>
          </a:p>
          <a:p>
            <a:pPr lvl="1"/>
            <a:endParaRPr lang="en-IN" sz="1600" dirty="0">
              <a:solidFill>
                <a:schemeClr val="tx1"/>
              </a:solidFill>
            </a:endParaRPr>
          </a:p>
        </p:txBody>
      </p:sp>
      <p:pic>
        <p:nvPicPr>
          <p:cNvPr id="2" name="Picture 1"/>
          <p:cNvPicPr>
            <a:picLocks noChangeAspect="1"/>
          </p:cNvPicPr>
          <p:nvPr/>
        </p:nvPicPr>
        <p:blipFill>
          <a:blip r:embed="rId2"/>
          <a:stretch>
            <a:fillRect/>
          </a:stretch>
        </p:blipFill>
        <p:spPr>
          <a:xfrm>
            <a:off x="335572" y="1420367"/>
            <a:ext cx="5493007" cy="3216027"/>
          </a:xfrm>
          <a:prstGeom prst="rect">
            <a:avLst/>
          </a:prstGeom>
        </p:spPr>
      </p:pic>
      <p:pic>
        <p:nvPicPr>
          <p:cNvPr id="3" name="Picture 2"/>
          <p:cNvPicPr>
            <a:picLocks noChangeAspect="1"/>
          </p:cNvPicPr>
          <p:nvPr/>
        </p:nvPicPr>
        <p:blipFill>
          <a:blip r:embed="rId3"/>
          <a:stretch>
            <a:fillRect/>
          </a:stretch>
        </p:blipFill>
        <p:spPr>
          <a:xfrm>
            <a:off x="5974187" y="1375425"/>
            <a:ext cx="2314575" cy="4162425"/>
          </a:xfrm>
          <a:prstGeom prst="rect">
            <a:avLst/>
          </a:prstGeom>
        </p:spPr>
      </p:pic>
      <p:pic>
        <p:nvPicPr>
          <p:cNvPr id="7" name="Picture 6"/>
          <p:cNvPicPr>
            <a:picLocks noChangeAspect="1"/>
          </p:cNvPicPr>
          <p:nvPr/>
        </p:nvPicPr>
        <p:blipFill>
          <a:blip r:embed="rId4"/>
          <a:stretch>
            <a:fillRect/>
          </a:stretch>
        </p:blipFill>
        <p:spPr>
          <a:xfrm>
            <a:off x="8272262" y="1264544"/>
            <a:ext cx="3486150" cy="3371850"/>
          </a:xfrm>
          <a:prstGeom prst="rect">
            <a:avLst/>
          </a:prstGeom>
        </p:spPr>
      </p:pic>
    </p:spTree>
    <p:extLst>
      <p:ext uri="{BB962C8B-B14F-4D97-AF65-F5344CB8AC3E}">
        <p14:creationId xmlns:p14="http://schemas.microsoft.com/office/powerpoint/2010/main" val="133082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54547"/>
            <a:ext cx="11555569" cy="515154"/>
          </a:xfrm>
        </p:spPr>
        <p:txBody>
          <a:bodyPr>
            <a:normAutofit/>
          </a:bodyPr>
          <a:lstStyle/>
          <a:p>
            <a:r>
              <a:rPr lang="en-IN" sz="2800" dirty="0"/>
              <a:t>Introduction of </a:t>
            </a:r>
            <a:r>
              <a:rPr lang="en-IN" sz="2800" dirty="0" smtClean="0"/>
              <a:t>SSM Office IT Network Diagram</a:t>
            </a:r>
            <a:endParaRPr lang="en-IN" sz="2800" i="1" u="sng" dirty="0">
              <a:solidFill>
                <a:schemeClr val="accent5">
                  <a:lumMod val="50000"/>
                </a:schemeClr>
              </a:solidFill>
            </a:endParaRPr>
          </a:p>
        </p:txBody>
      </p:sp>
      <p:sp>
        <p:nvSpPr>
          <p:cNvPr id="5" name="Content Placeholder 2"/>
          <p:cNvSpPr>
            <a:spLocks noGrp="1"/>
          </p:cNvSpPr>
          <p:nvPr>
            <p:ph idx="1"/>
          </p:nvPr>
        </p:nvSpPr>
        <p:spPr>
          <a:xfrm>
            <a:off x="189963" y="808692"/>
            <a:ext cx="11555569" cy="5501955"/>
          </a:xfrm>
        </p:spPr>
        <p:txBody>
          <a:bodyPr/>
          <a:lstStyle/>
          <a:p>
            <a:endParaRPr lang="en-IN" dirty="0" smtClean="0"/>
          </a:p>
          <a:p>
            <a:endParaRPr lang="en-IN" sz="2000" dirty="0" smtClean="0">
              <a:solidFill>
                <a:schemeClr val="tx1"/>
              </a:solidFill>
            </a:endParaRPr>
          </a:p>
          <a:p>
            <a:endParaRPr lang="en-IN" sz="2000" dirty="0" smtClean="0">
              <a:solidFill>
                <a:schemeClr val="tx1"/>
              </a:solidFill>
            </a:endParaRPr>
          </a:p>
          <a:p>
            <a:endParaRPr lang="en-IN" sz="2000" dirty="0">
              <a:solidFill>
                <a:schemeClr val="tx1"/>
              </a:solidFill>
            </a:endParaRPr>
          </a:p>
        </p:txBody>
      </p:sp>
      <p:pic>
        <p:nvPicPr>
          <p:cNvPr id="6" name="Picture 5"/>
          <p:cNvPicPr>
            <a:picLocks noChangeAspect="1"/>
          </p:cNvPicPr>
          <p:nvPr/>
        </p:nvPicPr>
        <p:blipFill>
          <a:blip r:embed="rId2"/>
          <a:stretch>
            <a:fillRect/>
          </a:stretch>
        </p:blipFill>
        <p:spPr>
          <a:xfrm>
            <a:off x="399245" y="669702"/>
            <a:ext cx="11346287" cy="5640946"/>
          </a:xfrm>
          <a:prstGeom prst="rect">
            <a:avLst/>
          </a:prstGeom>
        </p:spPr>
      </p:pic>
    </p:spTree>
    <p:extLst>
      <p:ext uri="{BB962C8B-B14F-4D97-AF65-F5344CB8AC3E}">
        <p14:creationId xmlns:p14="http://schemas.microsoft.com/office/powerpoint/2010/main" val="343834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Concepts and Fundamentals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smtClean="0"/>
              <a:t>Media</a:t>
            </a:r>
            <a:r>
              <a:rPr lang="en-IN" dirty="0" smtClean="0"/>
              <a:t> – </a:t>
            </a:r>
            <a:r>
              <a:rPr lang="en-US" dirty="0" smtClean="0"/>
              <a:t> </a:t>
            </a:r>
            <a:endParaRPr lang="en-IN" dirty="0" smtClean="0">
              <a:solidFill>
                <a:schemeClr val="tx1"/>
              </a:solidFill>
            </a:endParaRPr>
          </a:p>
          <a:p>
            <a:pPr lvl="1"/>
            <a:r>
              <a:rPr lang="en-IN" sz="1600" dirty="0" smtClean="0">
                <a:solidFill>
                  <a:schemeClr val="tx1"/>
                </a:solidFill>
              </a:rPr>
              <a:t>Cable tester for </a:t>
            </a:r>
            <a:r>
              <a:rPr lang="en-IN" sz="1600" dirty="0" smtClean="0"/>
              <a:t>Ethern</a:t>
            </a:r>
            <a:r>
              <a:rPr lang="en-IN" sz="1600" dirty="0" smtClean="0">
                <a:solidFill>
                  <a:schemeClr val="tx1"/>
                </a:solidFill>
              </a:rPr>
              <a:t>et cables</a:t>
            </a:r>
            <a:r>
              <a:rPr lang="en-US" sz="1600" dirty="0" smtClean="0"/>
              <a:t>. </a:t>
            </a:r>
          </a:p>
          <a:p>
            <a:pPr lvl="1"/>
            <a:endParaRPr lang="en-IN" sz="1600" dirty="0">
              <a:solidFill>
                <a:schemeClr val="tx1"/>
              </a:solidFill>
            </a:endParaRPr>
          </a:p>
        </p:txBody>
      </p:sp>
      <p:pic>
        <p:nvPicPr>
          <p:cNvPr id="2" name="Picture 1"/>
          <p:cNvPicPr>
            <a:picLocks noChangeAspect="1"/>
          </p:cNvPicPr>
          <p:nvPr/>
        </p:nvPicPr>
        <p:blipFill>
          <a:blip r:embed="rId2"/>
          <a:stretch>
            <a:fillRect/>
          </a:stretch>
        </p:blipFill>
        <p:spPr>
          <a:xfrm>
            <a:off x="1236774" y="1587456"/>
            <a:ext cx="2446584" cy="4543656"/>
          </a:xfrm>
          <a:prstGeom prst="rect">
            <a:avLst/>
          </a:prstGeom>
        </p:spPr>
      </p:pic>
      <p:pic>
        <p:nvPicPr>
          <p:cNvPr id="3" name="Picture 2"/>
          <p:cNvPicPr>
            <a:picLocks noChangeAspect="1"/>
          </p:cNvPicPr>
          <p:nvPr/>
        </p:nvPicPr>
        <p:blipFill>
          <a:blip r:embed="rId3"/>
          <a:stretch>
            <a:fillRect/>
          </a:stretch>
        </p:blipFill>
        <p:spPr>
          <a:xfrm>
            <a:off x="4420472" y="1587455"/>
            <a:ext cx="3350856" cy="2611057"/>
          </a:xfrm>
          <a:prstGeom prst="rect">
            <a:avLst/>
          </a:prstGeom>
        </p:spPr>
      </p:pic>
    </p:spTree>
    <p:extLst>
      <p:ext uri="{BB962C8B-B14F-4D97-AF65-F5344CB8AC3E}">
        <p14:creationId xmlns:p14="http://schemas.microsoft.com/office/powerpoint/2010/main" val="27363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0"/>
            <a:ext cx="11568449" cy="489397"/>
          </a:xfrm>
        </p:spPr>
        <p:txBody>
          <a:bodyPr>
            <a:normAutofit fontScale="90000"/>
          </a:bodyPr>
          <a:lstStyle/>
          <a:p>
            <a:r>
              <a:rPr lang="en-IN" sz="3100" dirty="0" smtClean="0"/>
              <a:t>Introduction of Basic Networking Concept</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4" y="489397"/>
            <a:ext cx="11568448" cy="5911403"/>
          </a:xfrm>
        </p:spPr>
        <p:txBody>
          <a:bodyPr/>
          <a:lstStyle/>
          <a:p>
            <a:pPr marL="0" indent="0">
              <a:buNone/>
            </a:pPr>
            <a:r>
              <a:rPr lang="en-US" dirty="0"/>
              <a:t>Types of Networks </a:t>
            </a:r>
          </a:p>
          <a:p>
            <a:r>
              <a:rPr lang="en-US" dirty="0"/>
              <a:t>There are two principle kinds of networks: </a:t>
            </a:r>
          </a:p>
          <a:p>
            <a:pPr lvl="1"/>
            <a:r>
              <a:rPr lang="en-US" dirty="0"/>
              <a:t>Wide Area Networks (WANs) and </a:t>
            </a:r>
          </a:p>
          <a:p>
            <a:pPr lvl="1"/>
            <a:r>
              <a:rPr lang="en-US" dirty="0"/>
              <a:t>Local Area Networks (LANs). </a:t>
            </a:r>
          </a:p>
          <a:p>
            <a:r>
              <a:rPr lang="en-US" dirty="0"/>
              <a:t>WANs </a:t>
            </a:r>
          </a:p>
          <a:p>
            <a:pPr lvl="1"/>
            <a:r>
              <a:rPr lang="en-US" dirty="0"/>
              <a:t>Cover cities, countries, and continents. </a:t>
            </a:r>
          </a:p>
          <a:p>
            <a:pPr lvl="1"/>
            <a:r>
              <a:rPr lang="en-US" dirty="0"/>
              <a:t>Based on packet switching technology </a:t>
            </a:r>
          </a:p>
          <a:p>
            <a:pPr lvl="1"/>
            <a:r>
              <a:rPr lang="en-US" dirty="0"/>
              <a:t>Examples of WAN technology: Asynchronous Transfer Mode (ATM), Integrated Services Digital Network (ISDN) </a:t>
            </a:r>
          </a:p>
          <a:p>
            <a:r>
              <a:rPr lang="en-US" dirty="0"/>
              <a:t>LANs </a:t>
            </a:r>
          </a:p>
          <a:p>
            <a:pPr lvl="1"/>
            <a:r>
              <a:rPr lang="en-US" dirty="0"/>
              <a:t>Cover buildings or a set of closely related buildings. </a:t>
            </a:r>
          </a:p>
          <a:p>
            <a:pPr lvl="1"/>
            <a:r>
              <a:rPr lang="en-US" dirty="0"/>
              <a:t>Examples of LAN technology: Ethernet, Token Ring, and Fibber Distributed Data Interconnect (FDDI). </a:t>
            </a:r>
          </a:p>
          <a:p>
            <a:pPr lvl="1"/>
            <a:r>
              <a:rPr lang="en-US" dirty="0"/>
              <a:t>Ethernet LANs: based on a bus topology and broadcast communication </a:t>
            </a:r>
          </a:p>
          <a:p>
            <a:pPr lvl="1"/>
            <a:r>
              <a:rPr lang="en-US" dirty="0"/>
              <a:t>Token ring LANs: based on ring topology </a:t>
            </a:r>
          </a:p>
          <a:p>
            <a:pPr lvl="1"/>
            <a:r>
              <a:rPr lang="en-US" dirty="0"/>
              <a:t>FDDI LANs: use optical fibbers and an improved token ring mechanism based on two rings flowing in opposite directions.</a:t>
            </a:r>
          </a:p>
          <a:p>
            <a:endParaRPr lang="en-IN" sz="2000" dirty="0">
              <a:solidFill>
                <a:schemeClr val="tx1"/>
              </a:solidFill>
            </a:endParaRPr>
          </a:p>
        </p:txBody>
      </p:sp>
    </p:spTree>
    <p:extLst>
      <p:ext uri="{BB962C8B-B14F-4D97-AF65-F5344CB8AC3E}">
        <p14:creationId xmlns:p14="http://schemas.microsoft.com/office/powerpoint/2010/main" val="311542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dirty="0"/>
              <a:t>Network Interface Card (NIC)</a:t>
            </a:r>
          </a:p>
          <a:p>
            <a:pPr lvl="1"/>
            <a:r>
              <a:rPr lang="en-US" dirty="0"/>
              <a:t>In the list of the networking devices, NIC stands on the first place. Without this device, networking cannot be done. </a:t>
            </a:r>
            <a:endParaRPr lang="en-US" dirty="0" smtClean="0"/>
          </a:p>
          <a:p>
            <a:pPr lvl="1"/>
            <a:r>
              <a:rPr lang="en-US" dirty="0" smtClean="0"/>
              <a:t>This </a:t>
            </a:r>
            <a:r>
              <a:rPr lang="en-US" dirty="0"/>
              <a:t>is also known as network adapter card, Ethernet Card and LAN card. NIC allows a networking device to communicate with the other networking device. </a:t>
            </a:r>
            <a:endParaRPr lang="en-US" dirty="0" smtClean="0"/>
          </a:p>
          <a:p>
            <a:pPr lvl="1"/>
            <a:r>
              <a:rPr lang="en-US" dirty="0" smtClean="0"/>
              <a:t>NIC </a:t>
            </a:r>
            <a:r>
              <a:rPr lang="en-US" dirty="0"/>
              <a:t>converts the data packets between two different data transmission technologies</a:t>
            </a:r>
            <a:r>
              <a:rPr lang="en-US" dirty="0" smtClean="0"/>
              <a:t>.</a:t>
            </a:r>
          </a:p>
          <a:p>
            <a:pPr lvl="1"/>
            <a:r>
              <a:rPr lang="en-US" dirty="0"/>
              <a:t>A PC uses parallel data transmission technology to transmit the data between its internal parts while the media that provides connectivity between different PCs uses serial data transmission technology.</a:t>
            </a:r>
            <a:endParaRPr lang="en-US" dirty="0" smtClean="0"/>
          </a:p>
          <a:p>
            <a:pPr lvl="1"/>
            <a:endParaRPr lang="en-US" dirty="0" smtClean="0"/>
          </a:p>
        </p:txBody>
      </p:sp>
      <p:pic>
        <p:nvPicPr>
          <p:cNvPr id="2" name="Picture 1"/>
          <p:cNvPicPr>
            <a:picLocks noChangeAspect="1"/>
          </p:cNvPicPr>
          <p:nvPr/>
        </p:nvPicPr>
        <p:blipFill>
          <a:blip r:embed="rId2"/>
          <a:stretch>
            <a:fillRect/>
          </a:stretch>
        </p:blipFill>
        <p:spPr>
          <a:xfrm>
            <a:off x="4214041" y="3387703"/>
            <a:ext cx="3520292" cy="2922944"/>
          </a:xfrm>
          <a:prstGeom prst="rect">
            <a:avLst/>
          </a:prstGeom>
        </p:spPr>
      </p:pic>
    </p:spTree>
    <p:extLst>
      <p:ext uri="{BB962C8B-B14F-4D97-AF65-F5344CB8AC3E}">
        <p14:creationId xmlns:p14="http://schemas.microsoft.com/office/powerpoint/2010/main" val="409769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dirty="0"/>
              <a:t>Hub</a:t>
            </a:r>
          </a:p>
          <a:p>
            <a:pPr lvl="1"/>
            <a:r>
              <a:rPr lang="en-US" dirty="0"/>
              <a:t>Hub is a centralized device that connects multiple devices in a single LAN network. </a:t>
            </a:r>
            <a:endParaRPr lang="en-US" dirty="0" smtClean="0"/>
          </a:p>
          <a:p>
            <a:pPr lvl="1"/>
            <a:r>
              <a:rPr lang="en-US" b="1" dirty="0"/>
              <a:t>Passive Hub</a:t>
            </a:r>
            <a:r>
              <a:rPr lang="en-US" dirty="0"/>
              <a:t>: - It forwards data signals in the same format in which it receives them. It does not change the data signal in any manner</a:t>
            </a:r>
            <a:r>
              <a:rPr lang="en-US" dirty="0" smtClean="0"/>
              <a:t>.</a:t>
            </a:r>
          </a:p>
          <a:p>
            <a:pPr lvl="1"/>
            <a:r>
              <a:rPr lang="en-US" b="1" dirty="0"/>
              <a:t>Active Hub</a:t>
            </a:r>
            <a:r>
              <a:rPr lang="en-US" dirty="0"/>
              <a:t>: - It also works same as the passive Hub works. But before forwarding the data signals, it amplifies them. Due to this added feature, the active Hub is also known as the repeater</a:t>
            </a:r>
            <a:r>
              <a:rPr lang="en-US" dirty="0" smtClean="0"/>
              <a:t>.</a:t>
            </a:r>
          </a:p>
          <a:p>
            <a:pPr lvl="1"/>
            <a:endParaRPr lang="en-US" dirty="0" smtClean="0"/>
          </a:p>
          <a:p>
            <a:pPr lvl="1"/>
            <a:endParaRPr lang="en-US" dirty="0" smtClean="0"/>
          </a:p>
        </p:txBody>
      </p:sp>
      <p:pic>
        <p:nvPicPr>
          <p:cNvPr id="6" name="Picture 5"/>
          <p:cNvPicPr>
            <a:picLocks noChangeAspect="1"/>
          </p:cNvPicPr>
          <p:nvPr/>
        </p:nvPicPr>
        <p:blipFill>
          <a:blip r:embed="rId2"/>
          <a:stretch>
            <a:fillRect/>
          </a:stretch>
        </p:blipFill>
        <p:spPr>
          <a:xfrm>
            <a:off x="2903373" y="3166996"/>
            <a:ext cx="6141628" cy="2538345"/>
          </a:xfrm>
          <a:prstGeom prst="rect">
            <a:avLst/>
          </a:prstGeom>
        </p:spPr>
      </p:pic>
    </p:spTree>
    <p:extLst>
      <p:ext uri="{BB962C8B-B14F-4D97-AF65-F5344CB8AC3E}">
        <p14:creationId xmlns:p14="http://schemas.microsoft.com/office/powerpoint/2010/main" val="88975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dirty="0" smtClean="0"/>
              <a:t>Bridge</a:t>
            </a:r>
          </a:p>
          <a:p>
            <a:pPr lvl="1"/>
            <a:r>
              <a:rPr lang="en-US" dirty="0"/>
              <a:t>Bridges improve network throughput and operate at a more intelligent level than do hubs. </a:t>
            </a:r>
            <a:endParaRPr lang="en-US" dirty="0" smtClean="0"/>
          </a:p>
          <a:p>
            <a:pPr lvl="1"/>
            <a:r>
              <a:rPr lang="en-US" dirty="0" smtClean="0"/>
              <a:t>A </a:t>
            </a:r>
            <a:r>
              <a:rPr lang="en-US" dirty="0"/>
              <a:t>bridge is considered to be a store and forward device that uses unique hardware addresses to filter traffic that would otherwise travel from one segment to </a:t>
            </a:r>
            <a:r>
              <a:rPr lang="en-US" dirty="0" smtClean="0"/>
              <a:t>another.</a:t>
            </a:r>
          </a:p>
          <a:p>
            <a:pPr lvl="1"/>
            <a:endParaRPr lang="en-US" dirty="0" smtClean="0"/>
          </a:p>
          <a:p>
            <a:pPr lvl="1"/>
            <a:endParaRPr lang="en-US" dirty="0" smtClean="0"/>
          </a:p>
        </p:txBody>
      </p:sp>
      <p:pic>
        <p:nvPicPr>
          <p:cNvPr id="2" name="Picture 1"/>
          <p:cNvPicPr>
            <a:picLocks noChangeAspect="1"/>
          </p:cNvPicPr>
          <p:nvPr/>
        </p:nvPicPr>
        <p:blipFill>
          <a:blip r:embed="rId2"/>
          <a:stretch>
            <a:fillRect/>
          </a:stretch>
        </p:blipFill>
        <p:spPr>
          <a:xfrm>
            <a:off x="2819369" y="2281675"/>
            <a:ext cx="6309636" cy="2555987"/>
          </a:xfrm>
          <a:prstGeom prst="rect">
            <a:avLst/>
          </a:prstGeom>
        </p:spPr>
      </p:pic>
    </p:spTree>
    <p:extLst>
      <p:ext uri="{BB962C8B-B14F-4D97-AF65-F5344CB8AC3E}">
        <p14:creationId xmlns:p14="http://schemas.microsoft.com/office/powerpoint/2010/main" val="144728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dirty="0" smtClean="0"/>
              <a:t>Switches</a:t>
            </a:r>
          </a:p>
          <a:p>
            <a:pPr lvl="1"/>
            <a:r>
              <a:rPr lang="en-US" dirty="0"/>
              <a:t>Switches use bridging technology to forward traffic between ports. They provide full dedicated transmission rates between two stations that are directly connected to the switch </a:t>
            </a:r>
            <a:r>
              <a:rPr lang="en-US" dirty="0" smtClean="0"/>
              <a:t>ports. </a:t>
            </a:r>
          </a:p>
          <a:p>
            <a:pPr lvl="1"/>
            <a:r>
              <a:rPr lang="en-US" dirty="0"/>
              <a:t>Replacing the two hubs and the bridge with an Ethernet switch provides the users with dedicated bandwidth. Each station has a full 10Mbps “pipe” to the switch. With a switch at the center of the network, combined with the 100Mbps links, users have greater access to the network</a:t>
            </a:r>
            <a:r>
              <a:rPr lang="en-US" dirty="0" smtClean="0"/>
              <a:t>.</a:t>
            </a:r>
          </a:p>
          <a:p>
            <a:pPr lvl="1"/>
            <a:endParaRPr lang="en-US" dirty="0" smtClean="0"/>
          </a:p>
          <a:p>
            <a:pPr lvl="1"/>
            <a:endParaRPr lang="en-US" dirty="0" smtClean="0"/>
          </a:p>
        </p:txBody>
      </p:sp>
      <p:pic>
        <p:nvPicPr>
          <p:cNvPr id="3" name="Picture 2"/>
          <p:cNvPicPr>
            <a:picLocks noChangeAspect="1"/>
          </p:cNvPicPr>
          <p:nvPr/>
        </p:nvPicPr>
        <p:blipFill>
          <a:blip r:embed="rId2"/>
          <a:stretch>
            <a:fillRect/>
          </a:stretch>
        </p:blipFill>
        <p:spPr>
          <a:xfrm>
            <a:off x="2834635" y="2939938"/>
            <a:ext cx="6279104" cy="2636614"/>
          </a:xfrm>
          <a:prstGeom prst="rect">
            <a:avLst/>
          </a:prstGeom>
        </p:spPr>
      </p:pic>
    </p:spTree>
    <p:extLst>
      <p:ext uri="{BB962C8B-B14F-4D97-AF65-F5344CB8AC3E}">
        <p14:creationId xmlns:p14="http://schemas.microsoft.com/office/powerpoint/2010/main" val="108597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smtClean="0"/>
              <a:t>Routers</a:t>
            </a:r>
          </a:p>
          <a:p>
            <a:pPr lvl="1"/>
            <a:r>
              <a:rPr lang="en-US" dirty="0"/>
              <a:t>A router has two basic functions, path determination using a variety of metrics, and forwarding packets from one network to another. </a:t>
            </a:r>
            <a:endParaRPr lang="en-US" dirty="0" smtClean="0"/>
          </a:p>
          <a:p>
            <a:pPr lvl="1"/>
            <a:r>
              <a:rPr lang="en-US" dirty="0" smtClean="0"/>
              <a:t>Routing </a:t>
            </a:r>
            <a:r>
              <a:rPr lang="en-US" dirty="0"/>
              <a:t>metrics can include load on the link between devices, delay, bandwidth, and reliability, or even hop count (i.e. the number of devices a packet must go through in order to reach its destination</a:t>
            </a:r>
            <a:r>
              <a:rPr lang="en-US" dirty="0" smtClean="0"/>
              <a:t>).</a:t>
            </a:r>
          </a:p>
          <a:p>
            <a:pPr lvl="1"/>
            <a:r>
              <a:rPr lang="en-US" dirty="0"/>
              <a:t>In essence, routers will do all that bridges and switches will do, plus more. The router connects the different network segments. It switches the data packets between those networks which are either located in the different logical segments or built with the different network layer protocols</a:t>
            </a:r>
            <a:r>
              <a:rPr lang="en-US" dirty="0" smtClean="0"/>
              <a:t>.</a:t>
            </a:r>
          </a:p>
          <a:p>
            <a:pPr lvl="1"/>
            <a:endParaRPr lang="en-US" dirty="0" smtClean="0"/>
          </a:p>
          <a:p>
            <a:pPr lvl="1"/>
            <a:endParaRPr lang="en-US" dirty="0" smtClean="0"/>
          </a:p>
          <a:p>
            <a:pPr lvl="1"/>
            <a:endParaRPr lang="en-US" dirty="0" smtClean="0"/>
          </a:p>
        </p:txBody>
      </p:sp>
      <p:pic>
        <p:nvPicPr>
          <p:cNvPr id="2" name="Picture 1"/>
          <p:cNvPicPr>
            <a:picLocks noChangeAspect="1"/>
          </p:cNvPicPr>
          <p:nvPr/>
        </p:nvPicPr>
        <p:blipFill>
          <a:blip r:embed="rId2"/>
          <a:stretch>
            <a:fillRect/>
          </a:stretch>
        </p:blipFill>
        <p:spPr>
          <a:xfrm>
            <a:off x="2887115" y="3764148"/>
            <a:ext cx="6174144" cy="2546499"/>
          </a:xfrm>
          <a:prstGeom prst="rect">
            <a:avLst/>
          </a:prstGeom>
        </p:spPr>
      </p:pic>
    </p:spTree>
    <p:extLst>
      <p:ext uri="{BB962C8B-B14F-4D97-AF65-F5344CB8AC3E}">
        <p14:creationId xmlns:p14="http://schemas.microsoft.com/office/powerpoint/2010/main" val="404340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smtClean="0"/>
              <a:t>Wi-Fi Routers</a:t>
            </a:r>
          </a:p>
          <a:p>
            <a:pPr lvl="1"/>
            <a:r>
              <a:rPr lang="en-US" dirty="0" smtClean="0"/>
              <a:t>What is Wi-Fi Router and How Does it works? – </a:t>
            </a:r>
          </a:p>
          <a:p>
            <a:pPr lvl="1"/>
            <a:r>
              <a:rPr lang="en-US" dirty="0"/>
              <a:t>A wireless router connects directly to a modem by a cable. This allows it to receive information from — and transmit information to — the internet. The router then creates and communicates with your home Wi-Fi network using built-in antennas. As a result, all of the devices on your home network have internet access</a:t>
            </a:r>
            <a:r>
              <a:rPr lang="en-US" dirty="0" smtClean="0"/>
              <a:t>.</a:t>
            </a:r>
          </a:p>
          <a:p>
            <a:pPr lvl="1"/>
            <a:r>
              <a:rPr lang="en-US" b="1" dirty="0" smtClean="0"/>
              <a:t>Wi-Fi routers are also used for NAT and Port Forwarding</a:t>
            </a:r>
            <a:r>
              <a:rPr lang="en-US" dirty="0" smtClean="0"/>
              <a:t> i.e. </a:t>
            </a:r>
            <a:r>
              <a:rPr lang="en-US" dirty="0"/>
              <a:t>In computer networking, port</a:t>
            </a:r>
            <a:r>
              <a:rPr lang="en-US" b="1" dirty="0"/>
              <a:t> </a:t>
            </a:r>
            <a:r>
              <a:rPr lang="en-US" dirty="0"/>
              <a:t>forwarding or port mapping is an application of network address translation (NAT) that redirects a communication request from one address and port number combination to another while the packets are traversing a network gateway, such as a router or firewall.</a:t>
            </a:r>
            <a:endParaRPr lang="en-US" dirty="0" smtClean="0"/>
          </a:p>
          <a:p>
            <a:pPr lvl="1"/>
            <a:endParaRPr lang="en-US" dirty="0" smtClean="0"/>
          </a:p>
          <a:p>
            <a:pPr lvl="1"/>
            <a:endParaRPr lang="en-US" dirty="0" smtClean="0"/>
          </a:p>
          <a:p>
            <a:pPr lvl="1"/>
            <a:endParaRPr lang="en-US" dirty="0" smtClean="0"/>
          </a:p>
        </p:txBody>
      </p:sp>
      <p:pic>
        <p:nvPicPr>
          <p:cNvPr id="3" name="Picture 2"/>
          <p:cNvPicPr>
            <a:picLocks noChangeAspect="1"/>
          </p:cNvPicPr>
          <p:nvPr/>
        </p:nvPicPr>
        <p:blipFill>
          <a:blip r:embed="rId2"/>
          <a:stretch>
            <a:fillRect/>
          </a:stretch>
        </p:blipFill>
        <p:spPr>
          <a:xfrm>
            <a:off x="3000785" y="3941539"/>
            <a:ext cx="5946803" cy="2369108"/>
          </a:xfrm>
          <a:prstGeom prst="rect">
            <a:avLst/>
          </a:prstGeom>
        </p:spPr>
      </p:pic>
    </p:spTree>
    <p:extLst>
      <p:ext uri="{BB962C8B-B14F-4D97-AF65-F5344CB8AC3E}">
        <p14:creationId xmlns:p14="http://schemas.microsoft.com/office/powerpoint/2010/main" val="377639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05661"/>
            <a:ext cx="11568448" cy="5501955"/>
          </a:xfrm>
        </p:spPr>
        <p:txBody>
          <a:bodyPr/>
          <a:lstStyle/>
          <a:p>
            <a:r>
              <a:rPr lang="en-IN" b="1" dirty="0" smtClean="0"/>
              <a:t>Router Basics – </a:t>
            </a:r>
          </a:p>
          <a:p>
            <a:pPr lvl="1"/>
            <a:r>
              <a:rPr lang="en-US" dirty="0"/>
              <a:t>A router is a Network layer device, so it can work with the network packets at a higher level. In particular, a router can examine the IP address of the packets that pass through it. And because IP addresses have both a network and a host address, a router can determine what network a message is coming from and going to</a:t>
            </a:r>
            <a:r>
              <a:rPr lang="en-US" dirty="0" smtClean="0"/>
              <a:t>.</a:t>
            </a:r>
          </a:p>
          <a:p>
            <a:pPr lvl="1"/>
            <a:r>
              <a:rPr lang="en-US" dirty="0"/>
              <a:t>The functional distinctions between bridges and routers — and switches and hubs, for that matter — get blurrier all the time. As bridges, hubs, and switches become more sophisticated, they’re able to take on some of the chores that used to require a router, thus putting many routers out of work</a:t>
            </a:r>
            <a:r>
              <a:rPr lang="en-US" dirty="0" smtClean="0"/>
              <a:t>.</a:t>
            </a:r>
          </a:p>
          <a:p>
            <a:pPr lvl="1"/>
            <a:r>
              <a:rPr lang="en-US" dirty="0"/>
              <a:t>Some routers are nothing more than computers with several network interface cards and special software to perform the router functions</a:t>
            </a:r>
            <a:r>
              <a:rPr lang="en-US" dirty="0" smtClean="0"/>
              <a:t>.</a:t>
            </a:r>
          </a:p>
          <a:p>
            <a:pPr lvl="1"/>
            <a:r>
              <a:rPr lang="en-US" dirty="0"/>
              <a:t>Routers can also connect networks that are geographically </a:t>
            </a:r>
            <a:endParaRPr lang="en-US" dirty="0" smtClean="0"/>
          </a:p>
          <a:p>
            <a:pPr marL="457200" lvl="1" indent="0">
              <a:buNone/>
            </a:pPr>
            <a:r>
              <a:rPr lang="en-US" dirty="0" smtClean="0"/>
              <a:t>   distant </a:t>
            </a:r>
            <a:r>
              <a:rPr lang="en-US" dirty="0"/>
              <a:t>from each other via a phone line (using modems) </a:t>
            </a:r>
            <a:endParaRPr lang="en-US" dirty="0" smtClean="0"/>
          </a:p>
          <a:p>
            <a:pPr marL="457200" lvl="1" indent="0">
              <a:buNone/>
            </a:pPr>
            <a:r>
              <a:rPr lang="en-US" dirty="0"/>
              <a:t> </a:t>
            </a:r>
            <a:r>
              <a:rPr lang="en-US" dirty="0" smtClean="0"/>
              <a:t>  or ISDN or Leased Lines.</a:t>
            </a:r>
          </a:p>
          <a:p>
            <a:pPr lvl="1"/>
            <a:r>
              <a:rPr lang="en-US" dirty="0"/>
              <a:t>You can also use a router to join your LAN to the Internet.</a:t>
            </a:r>
            <a:endParaRPr lang="en-IN" b="1" dirty="0" smtClean="0"/>
          </a:p>
          <a:p>
            <a:pPr lvl="1"/>
            <a:endParaRPr lang="en-US" dirty="0" smtClean="0"/>
          </a:p>
          <a:p>
            <a:pPr lvl="1"/>
            <a:endParaRPr lang="en-US" dirty="0" smtClean="0"/>
          </a:p>
          <a:p>
            <a:pPr lvl="1"/>
            <a:endParaRPr lang="en-US" dirty="0" smtClean="0"/>
          </a:p>
        </p:txBody>
      </p:sp>
      <p:pic>
        <p:nvPicPr>
          <p:cNvPr id="2" name="Picture 1"/>
          <p:cNvPicPr>
            <a:picLocks noChangeAspect="1"/>
          </p:cNvPicPr>
          <p:nvPr/>
        </p:nvPicPr>
        <p:blipFill>
          <a:blip r:embed="rId2"/>
          <a:stretch>
            <a:fillRect/>
          </a:stretch>
        </p:blipFill>
        <p:spPr>
          <a:xfrm>
            <a:off x="7624292" y="3823599"/>
            <a:ext cx="3528811" cy="2384017"/>
          </a:xfrm>
          <a:prstGeom prst="rect">
            <a:avLst/>
          </a:prstGeom>
        </p:spPr>
      </p:pic>
    </p:spTree>
    <p:extLst>
      <p:ext uri="{BB962C8B-B14F-4D97-AF65-F5344CB8AC3E}">
        <p14:creationId xmlns:p14="http://schemas.microsoft.com/office/powerpoint/2010/main" val="191057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smtClean="0"/>
              <a:t>Firewall</a:t>
            </a:r>
          </a:p>
          <a:p>
            <a:pPr lvl="1"/>
            <a:r>
              <a:rPr lang="en-US" dirty="0"/>
              <a:t>A firewall is a network security device that monitors incoming and outgoing network traffic and decides whether to allow or block specific traffic based on a defined set of security rules. </a:t>
            </a:r>
            <a:endParaRPr lang="en-US" dirty="0" smtClean="0"/>
          </a:p>
          <a:p>
            <a:pPr lvl="1"/>
            <a:r>
              <a:rPr lang="en-US" dirty="0" smtClean="0"/>
              <a:t>Firewalls</a:t>
            </a:r>
            <a:r>
              <a:rPr lang="en-US" dirty="0"/>
              <a:t> have been a first line of defense in network security for over 25 years. </a:t>
            </a:r>
            <a:endParaRPr lang="en-US" dirty="0" smtClean="0"/>
          </a:p>
          <a:p>
            <a:pPr lvl="1"/>
            <a:r>
              <a:rPr lang="en-US" dirty="0" smtClean="0"/>
              <a:t>A</a:t>
            </a:r>
            <a:r>
              <a:rPr lang="en-US" dirty="0"/>
              <a:t> firewall can be hardware, software, or both.</a:t>
            </a:r>
          </a:p>
          <a:p>
            <a:pPr lvl="1"/>
            <a:endParaRPr lang="en-US" dirty="0" smtClean="0"/>
          </a:p>
          <a:p>
            <a:pPr lvl="1"/>
            <a:endParaRPr lang="en-US" dirty="0" smtClean="0"/>
          </a:p>
          <a:p>
            <a:pPr lvl="1"/>
            <a:endParaRPr lang="en-US" dirty="0" smtClean="0"/>
          </a:p>
        </p:txBody>
      </p:sp>
      <p:pic>
        <p:nvPicPr>
          <p:cNvPr id="6" name="Picture 5"/>
          <p:cNvPicPr>
            <a:picLocks noChangeAspect="1"/>
          </p:cNvPicPr>
          <p:nvPr/>
        </p:nvPicPr>
        <p:blipFill>
          <a:blip r:embed="rId2"/>
          <a:stretch>
            <a:fillRect/>
          </a:stretch>
        </p:blipFill>
        <p:spPr>
          <a:xfrm>
            <a:off x="948540" y="2766677"/>
            <a:ext cx="5037039" cy="2510575"/>
          </a:xfrm>
          <a:prstGeom prst="rect">
            <a:avLst/>
          </a:prstGeom>
        </p:spPr>
      </p:pic>
      <p:pic>
        <p:nvPicPr>
          <p:cNvPr id="7" name="Picture 6"/>
          <p:cNvPicPr>
            <a:picLocks noChangeAspect="1"/>
          </p:cNvPicPr>
          <p:nvPr/>
        </p:nvPicPr>
        <p:blipFill>
          <a:blip r:embed="rId3"/>
          <a:stretch>
            <a:fillRect/>
          </a:stretch>
        </p:blipFill>
        <p:spPr>
          <a:xfrm>
            <a:off x="6568024" y="2766677"/>
            <a:ext cx="4301746" cy="2510575"/>
          </a:xfrm>
          <a:prstGeom prst="rect">
            <a:avLst/>
          </a:prstGeom>
        </p:spPr>
      </p:pic>
    </p:spTree>
    <p:extLst>
      <p:ext uri="{BB962C8B-B14F-4D97-AF65-F5344CB8AC3E}">
        <p14:creationId xmlns:p14="http://schemas.microsoft.com/office/powerpoint/2010/main" val="271809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54547"/>
            <a:ext cx="11555569" cy="515154"/>
          </a:xfrm>
        </p:spPr>
        <p:txBody>
          <a:bodyPr>
            <a:normAutofit/>
          </a:bodyPr>
          <a:lstStyle/>
          <a:p>
            <a:r>
              <a:rPr lang="en-IN" sz="2800" dirty="0"/>
              <a:t>Introduction of </a:t>
            </a:r>
            <a:r>
              <a:rPr lang="en-IN" sz="2800" dirty="0" smtClean="0"/>
              <a:t>SSM Office Data Centre Diagram</a:t>
            </a:r>
            <a:endParaRPr lang="en-IN" sz="2800" i="1" u="sng" dirty="0">
              <a:solidFill>
                <a:schemeClr val="accent5">
                  <a:lumMod val="50000"/>
                </a:schemeClr>
              </a:solidFill>
            </a:endParaRPr>
          </a:p>
        </p:txBody>
      </p:sp>
      <p:sp>
        <p:nvSpPr>
          <p:cNvPr id="5" name="Content Placeholder 2"/>
          <p:cNvSpPr>
            <a:spLocks noGrp="1"/>
          </p:cNvSpPr>
          <p:nvPr>
            <p:ph idx="1"/>
          </p:nvPr>
        </p:nvSpPr>
        <p:spPr>
          <a:xfrm>
            <a:off x="189963" y="566670"/>
            <a:ext cx="11555569" cy="5743977"/>
          </a:xfrm>
        </p:spPr>
        <p:txBody>
          <a:bodyPr/>
          <a:lstStyle/>
          <a:p>
            <a:endParaRPr lang="en-IN" dirty="0" smtClean="0"/>
          </a:p>
          <a:p>
            <a:endParaRPr lang="en-IN" sz="2000" dirty="0" smtClean="0">
              <a:solidFill>
                <a:schemeClr val="tx1"/>
              </a:solidFill>
            </a:endParaRPr>
          </a:p>
          <a:p>
            <a:endParaRPr lang="en-IN" sz="2000" dirty="0" smtClean="0">
              <a:solidFill>
                <a:schemeClr val="tx1"/>
              </a:solidFill>
            </a:endParaRPr>
          </a:p>
          <a:p>
            <a:endParaRPr lang="en-IN" sz="2000" dirty="0">
              <a:solidFill>
                <a:schemeClr val="tx1"/>
              </a:solidFill>
            </a:endParaRPr>
          </a:p>
        </p:txBody>
      </p:sp>
      <p:pic>
        <p:nvPicPr>
          <p:cNvPr id="3" name="Picture 2"/>
          <p:cNvPicPr>
            <a:picLocks noChangeAspect="1"/>
          </p:cNvPicPr>
          <p:nvPr/>
        </p:nvPicPr>
        <p:blipFill>
          <a:blip r:embed="rId2"/>
          <a:stretch>
            <a:fillRect/>
          </a:stretch>
        </p:blipFill>
        <p:spPr>
          <a:xfrm>
            <a:off x="6143218" y="669702"/>
            <a:ext cx="5602313" cy="2846228"/>
          </a:xfrm>
          <a:prstGeom prst="rect">
            <a:avLst/>
          </a:prstGeom>
        </p:spPr>
      </p:pic>
      <p:pic>
        <p:nvPicPr>
          <p:cNvPr id="7" name="Picture 6"/>
          <p:cNvPicPr>
            <a:picLocks noChangeAspect="1"/>
          </p:cNvPicPr>
          <p:nvPr/>
        </p:nvPicPr>
        <p:blipFill>
          <a:blip r:embed="rId3"/>
          <a:stretch>
            <a:fillRect/>
          </a:stretch>
        </p:blipFill>
        <p:spPr>
          <a:xfrm>
            <a:off x="267235" y="669701"/>
            <a:ext cx="5747199" cy="2846231"/>
          </a:xfrm>
          <a:prstGeom prst="rect">
            <a:avLst/>
          </a:prstGeom>
        </p:spPr>
      </p:pic>
      <p:pic>
        <p:nvPicPr>
          <p:cNvPr id="8" name="Picture 7"/>
          <p:cNvPicPr>
            <a:picLocks noChangeAspect="1"/>
          </p:cNvPicPr>
          <p:nvPr/>
        </p:nvPicPr>
        <p:blipFill>
          <a:blip r:embed="rId4"/>
          <a:stretch>
            <a:fillRect/>
          </a:stretch>
        </p:blipFill>
        <p:spPr>
          <a:xfrm>
            <a:off x="3387144" y="3515931"/>
            <a:ext cx="5872766" cy="2794715"/>
          </a:xfrm>
          <a:prstGeom prst="rect">
            <a:avLst/>
          </a:prstGeom>
        </p:spPr>
      </p:pic>
    </p:spTree>
    <p:extLst>
      <p:ext uri="{BB962C8B-B14F-4D97-AF65-F5344CB8AC3E}">
        <p14:creationId xmlns:p14="http://schemas.microsoft.com/office/powerpoint/2010/main" val="426124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smtClean="0"/>
              <a:t>Firewall Basics</a:t>
            </a:r>
            <a:r>
              <a:rPr lang="en-IN" dirty="0" smtClean="0"/>
              <a:t> – </a:t>
            </a:r>
          </a:p>
          <a:p>
            <a:r>
              <a:rPr lang="en-IN" dirty="0" smtClean="0"/>
              <a:t>Hardware Firewall</a:t>
            </a:r>
          </a:p>
          <a:p>
            <a:pPr lvl="1"/>
            <a:r>
              <a:rPr lang="en-US" dirty="0"/>
              <a:t>In this type of firewall, firewall is installed in a dedicated device. This device only runs the firewall. Since all resources of the device are available only for the firewall, it filters the traffic blazingly fast and accurate. It also offers several additional security features such as encryption and logging</a:t>
            </a:r>
            <a:r>
              <a:rPr lang="en-US" dirty="0" smtClean="0"/>
              <a:t>.</a:t>
            </a:r>
            <a:r>
              <a:rPr lang="en-US" dirty="0"/>
              <a:t> </a:t>
            </a:r>
            <a:endParaRPr lang="en-US" dirty="0" smtClean="0"/>
          </a:p>
          <a:p>
            <a:pPr lvl="1"/>
            <a:r>
              <a:rPr lang="en-US" dirty="0"/>
              <a:t>Hardware firewalls are complex in configuration</a:t>
            </a:r>
            <a:r>
              <a:rPr lang="en-US" dirty="0" smtClean="0"/>
              <a:t>. </a:t>
            </a:r>
          </a:p>
          <a:p>
            <a:pPr lvl="1"/>
            <a:r>
              <a:rPr lang="en-US" dirty="0"/>
              <a:t>Fast speed and max accuracy are the advantages of the hardware firewall while high cost and complex configuration are the disadvantages of this firewall</a:t>
            </a:r>
            <a:r>
              <a:rPr lang="en-US" dirty="0" smtClean="0"/>
              <a:t>.</a:t>
            </a:r>
          </a:p>
          <a:p>
            <a:r>
              <a:rPr lang="en-US" dirty="0" smtClean="0"/>
              <a:t>Software Firewall</a:t>
            </a:r>
          </a:p>
          <a:p>
            <a:pPr lvl="1"/>
            <a:r>
              <a:rPr lang="en-US" dirty="0"/>
              <a:t>In this type of firewall, firewall is installed in a regular device. This device runs the firewall as the application software. Since this firewall accesses device resources in shared environment through the base system, it provides less speed and accuracy than the hardware firewall. Unlike hardware firewall, it provides limited features and functions</a:t>
            </a:r>
            <a:r>
              <a:rPr lang="en-US" dirty="0" smtClean="0"/>
              <a:t>.</a:t>
            </a:r>
          </a:p>
          <a:p>
            <a:pPr lvl="1"/>
            <a:r>
              <a:rPr lang="en-US" dirty="0"/>
              <a:t>Software firewalls are easier in configuration</a:t>
            </a:r>
            <a:r>
              <a:rPr lang="en-US" dirty="0" smtClean="0"/>
              <a:t>.</a:t>
            </a:r>
          </a:p>
          <a:p>
            <a:pPr lvl="1"/>
            <a:r>
              <a:rPr lang="en-US" dirty="0"/>
              <a:t>Low cost and easier configuration are the advantages of the software firewall while slow speed, less accuracy and lack of additional features are the disadvantages of this firewall.</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50028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smtClean="0"/>
              <a:t>Windows Firewall</a:t>
            </a:r>
          </a:p>
          <a:p>
            <a:pPr lvl="1"/>
            <a:r>
              <a:rPr lang="en-US" b="1" dirty="0"/>
              <a:t>Windows Firewall</a:t>
            </a:r>
            <a:r>
              <a:rPr lang="en-US" dirty="0"/>
              <a:t> is a </a:t>
            </a:r>
            <a:r>
              <a:rPr lang="en-US" b="1" dirty="0"/>
              <a:t>Microsoft Windows</a:t>
            </a:r>
            <a:r>
              <a:rPr lang="en-US" dirty="0"/>
              <a:t> application that filters information coming to your system from the Internet and blocking potentially harmful programs. The software blocks most programs from communicating through the </a:t>
            </a:r>
            <a:r>
              <a:rPr lang="en-US" b="1" dirty="0"/>
              <a:t>firewall</a:t>
            </a:r>
            <a:r>
              <a:rPr lang="en-US" dirty="0" smtClean="0"/>
              <a:t>.</a:t>
            </a:r>
          </a:p>
          <a:p>
            <a:pPr lvl="1"/>
            <a:r>
              <a:rPr lang="en-US" dirty="0"/>
              <a:t>The Windows Firewall is used to protect your Windows system from network-based threats. You can control who has access to your system and what access is granted. The Windows Firewall applet allows you to configure these firewall settings.</a:t>
            </a:r>
            <a:endParaRPr lang="en-US" dirty="0" smtClean="0"/>
          </a:p>
          <a:p>
            <a:r>
              <a:rPr lang="en-US" dirty="0" smtClean="0"/>
              <a:t>What is Firewall Policies and Rules?</a:t>
            </a:r>
          </a:p>
          <a:p>
            <a:pPr lvl="1"/>
            <a:r>
              <a:rPr lang="en-US" b="1" dirty="0"/>
              <a:t>Firewall Rules</a:t>
            </a:r>
            <a:r>
              <a:rPr lang="en-US" dirty="0"/>
              <a:t> examine the control information in individual packets. The </a:t>
            </a:r>
            <a:r>
              <a:rPr lang="en-US" b="1" dirty="0"/>
              <a:t>Rules</a:t>
            </a:r>
            <a:r>
              <a:rPr lang="en-US" dirty="0"/>
              <a:t> either block or allow those packets based on </a:t>
            </a:r>
            <a:r>
              <a:rPr lang="en-US" b="1" dirty="0"/>
              <a:t>rules</a:t>
            </a:r>
            <a:r>
              <a:rPr lang="en-US" dirty="0"/>
              <a:t> that are defined on these pages. </a:t>
            </a:r>
            <a:r>
              <a:rPr lang="en-US" b="1" dirty="0"/>
              <a:t>Firewall Rules</a:t>
            </a:r>
            <a:r>
              <a:rPr lang="en-US" dirty="0"/>
              <a:t> are assigned directly to computers or to </a:t>
            </a:r>
            <a:r>
              <a:rPr lang="en-US" b="1" dirty="0"/>
              <a:t>policies</a:t>
            </a:r>
            <a:r>
              <a:rPr lang="en-US" dirty="0"/>
              <a:t> that are in turn assigned to a computer or collection of computers</a:t>
            </a:r>
            <a:r>
              <a:rPr lang="en-US" dirty="0" smtClean="0"/>
              <a:t>.</a:t>
            </a:r>
          </a:p>
          <a:p>
            <a:r>
              <a:rPr lang="en-US" dirty="0" smtClean="0"/>
              <a:t>What is Firewall Security Policies?</a:t>
            </a:r>
          </a:p>
          <a:p>
            <a:pPr lvl="1"/>
            <a:r>
              <a:rPr lang="en-US" dirty="0"/>
              <a:t>A </a:t>
            </a:r>
            <a:r>
              <a:rPr lang="en-US" b="1" dirty="0"/>
              <a:t>firewall policy</a:t>
            </a:r>
            <a:r>
              <a:rPr lang="en-US" dirty="0"/>
              <a:t> defines how an organization's </a:t>
            </a:r>
            <a:r>
              <a:rPr lang="en-US" b="1" dirty="0"/>
              <a:t>firewalls</a:t>
            </a:r>
            <a:r>
              <a:rPr lang="en-US" dirty="0"/>
              <a:t> should handle inbound and outbound network traffic for specific IP addresses and address ranges, protocols, applications, and content types based on the organization's information </a:t>
            </a:r>
            <a:r>
              <a:rPr lang="en-US" b="1" dirty="0"/>
              <a:t>security policies</a:t>
            </a:r>
            <a:r>
              <a:rPr lang="en-US" dirty="0" smtClean="0"/>
              <a:t>.</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1065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Devices with Function</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What is Firewall Access Control list?</a:t>
            </a:r>
          </a:p>
          <a:p>
            <a:pPr lvl="1"/>
            <a:r>
              <a:rPr lang="en-US" b="1" dirty="0"/>
              <a:t>Access Control Lists</a:t>
            </a:r>
            <a:r>
              <a:rPr lang="en-US" dirty="0"/>
              <a:t> (</a:t>
            </a:r>
            <a:r>
              <a:rPr lang="en-US" b="1" dirty="0"/>
              <a:t>ACLs</a:t>
            </a:r>
            <a:r>
              <a:rPr lang="en-US" dirty="0"/>
              <a:t>) are a collection of permit and deny conditions, called rules, that provide </a:t>
            </a:r>
            <a:r>
              <a:rPr lang="en-US" b="1" dirty="0"/>
              <a:t>security</a:t>
            </a:r>
            <a:r>
              <a:rPr lang="en-US" dirty="0"/>
              <a:t> by blocking unauthorized users and allowing authorized users to </a:t>
            </a:r>
            <a:r>
              <a:rPr lang="en-US" b="1" dirty="0"/>
              <a:t>access</a:t>
            </a:r>
            <a:r>
              <a:rPr lang="en-US" dirty="0"/>
              <a:t> specific resources. ... Normally </a:t>
            </a:r>
            <a:r>
              <a:rPr lang="en-US" b="1" dirty="0"/>
              <a:t>ACLs</a:t>
            </a:r>
            <a:r>
              <a:rPr lang="en-US" dirty="0"/>
              <a:t> reside in a </a:t>
            </a:r>
            <a:r>
              <a:rPr lang="en-US" b="1" dirty="0"/>
              <a:t>firewall</a:t>
            </a:r>
            <a:r>
              <a:rPr lang="en-US" dirty="0"/>
              <a:t> router or in a router connecting two internal networks.</a:t>
            </a:r>
          </a:p>
          <a:p>
            <a:r>
              <a:rPr lang="en-US" dirty="0" smtClean="0"/>
              <a:t>NAT and Port Forwarding</a:t>
            </a:r>
          </a:p>
          <a:p>
            <a:pPr lvl="1"/>
            <a:r>
              <a:rPr lang="en-US" dirty="0" smtClean="0"/>
              <a:t>What is </a:t>
            </a:r>
            <a:r>
              <a:rPr lang="en-US" dirty="0" err="1" smtClean="0"/>
              <a:t>NATing</a:t>
            </a:r>
            <a:r>
              <a:rPr lang="en-US" dirty="0" smtClean="0"/>
              <a:t> and Port Forwarding?</a:t>
            </a:r>
          </a:p>
          <a:p>
            <a:pPr lvl="1"/>
            <a:r>
              <a:rPr lang="en-US" b="1" dirty="0"/>
              <a:t>NAT and port forwarding</a:t>
            </a:r>
            <a:r>
              <a:rPr lang="en-US" dirty="0"/>
              <a:t> are different, but they are often used in conjunction with each other. </a:t>
            </a:r>
            <a:endParaRPr lang="en-US" dirty="0" smtClean="0"/>
          </a:p>
          <a:p>
            <a:pPr lvl="1"/>
            <a:r>
              <a:rPr lang="en-US" b="1" dirty="0" smtClean="0"/>
              <a:t>NAT</a:t>
            </a:r>
            <a:r>
              <a:rPr lang="en-US" dirty="0"/>
              <a:t> is network address translation. It translates traffic from one IP address to another. </a:t>
            </a:r>
            <a:endParaRPr lang="en-US" dirty="0" smtClean="0"/>
          </a:p>
          <a:p>
            <a:pPr lvl="1"/>
            <a:r>
              <a:rPr lang="en-US" b="1" dirty="0" smtClean="0"/>
              <a:t>Port </a:t>
            </a:r>
            <a:r>
              <a:rPr lang="en-US" b="1" dirty="0"/>
              <a:t>F</a:t>
            </a:r>
            <a:r>
              <a:rPr lang="en-US" b="1" dirty="0" smtClean="0"/>
              <a:t>orwarding</a:t>
            </a:r>
            <a:r>
              <a:rPr lang="en-US" dirty="0"/>
              <a:t> (sometimes called PAT - </a:t>
            </a:r>
            <a:r>
              <a:rPr lang="en-US" b="1" dirty="0"/>
              <a:t>Port</a:t>
            </a:r>
            <a:r>
              <a:rPr lang="en-US" dirty="0"/>
              <a:t> Address Translation) is similar, but it functions on the </a:t>
            </a:r>
            <a:r>
              <a:rPr lang="en-US" b="1" dirty="0"/>
              <a:t>port</a:t>
            </a:r>
            <a:r>
              <a:rPr lang="en-US" dirty="0"/>
              <a:t> level</a:t>
            </a:r>
            <a:r>
              <a:rPr lang="en-US" dirty="0" smtClean="0"/>
              <a:t>.</a:t>
            </a:r>
          </a:p>
          <a:p>
            <a:pPr lvl="1"/>
            <a:r>
              <a:rPr lang="en-US" dirty="0"/>
              <a:t>In computer networking, </a:t>
            </a:r>
            <a:r>
              <a:rPr lang="en-US" b="1" dirty="0"/>
              <a:t>port forwarding</a:t>
            </a:r>
            <a:r>
              <a:rPr lang="en-US" dirty="0"/>
              <a:t> or </a:t>
            </a:r>
            <a:r>
              <a:rPr lang="en-US" b="1" dirty="0"/>
              <a:t>port</a:t>
            </a:r>
            <a:r>
              <a:rPr lang="en-US" dirty="0"/>
              <a:t> mapping is an </a:t>
            </a:r>
            <a:r>
              <a:rPr lang="en-US" b="1" dirty="0"/>
              <a:t>application</a:t>
            </a:r>
            <a:r>
              <a:rPr lang="en-US" dirty="0"/>
              <a:t> of network address translation (</a:t>
            </a:r>
            <a:r>
              <a:rPr lang="en-US" b="1" dirty="0"/>
              <a:t>NAT</a:t>
            </a:r>
            <a:r>
              <a:rPr lang="en-US" dirty="0"/>
              <a:t>) that redirects a communication request from one address and </a:t>
            </a:r>
            <a:r>
              <a:rPr lang="en-US" b="1" dirty="0"/>
              <a:t>port</a:t>
            </a:r>
            <a:r>
              <a:rPr lang="en-US" dirty="0"/>
              <a:t> number combination to another while the packets are traversing a network gateway, such as a router or firewall.</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3819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Commands Explained with Examples</a:t>
            </a:r>
          </a:p>
          <a:p>
            <a:r>
              <a:rPr lang="en-IN" dirty="0" smtClean="0"/>
              <a:t>Ping –</a:t>
            </a:r>
          </a:p>
          <a:p>
            <a:pPr lvl="1"/>
            <a:r>
              <a:rPr lang="en-US" dirty="0"/>
              <a:t>Verifies IP-level connectivity to another TCP/IP computer by sending Internet Control Message Protocol (ICMP) Echo Request messages. The receipt of corresponding Echo Reply messages are displayed, along with round-trip times. Ping is the primary TCP/IP command used to troubleshoot connectivity, reachability, and name resolution</a:t>
            </a:r>
            <a:r>
              <a:rPr lang="en-US" dirty="0" smtClean="0"/>
              <a:t>.</a:t>
            </a:r>
          </a:p>
          <a:p>
            <a:pPr lvl="1"/>
            <a:r>
              <a:rPr lang="en-US" dirty="0"/>
              <a:t>You can use ping to test both the computer name and the IP address of the computer. If pinging the IP address is successful, but pinging the computer name is not, you might have a name resolution problem</a:t>
            </a:r>
            <a:r>
              <a:rPr lang="en-US" dirty="0" smtClean="0"/>
              <a:t>.</a:t>
            </a:r>
          </a:p>
          <a:p>
            <a:pPr lvl="1"/>
            <a:endParaRPr lang="en-IN" dirty="0"/>
          </a:p>
          <a:p>
            <a:endParaRPr lang="en-US" dirty="0" smtClean="0"/>
          </a:p>
          <a:p>
            <a:pPr lvl="1"/>
            <a:endParaRPr lang="en-US" dirty="0" smtClean="0"/>
          </a:p>
          <a:p>
            <a:pPr lvl="1"/>
            <a:endParaRPr lang="en-US" dirty="0" smtClean="0"/>
          </a:p>
          <a:p>
            <a:pPr lvl="1"/>
            <a:endParaRPr lang="en-US" dirty="0" smtClean="0"/>
          </a:p>
        </p:txBody>
      </p:sp>
      <p:pic>
        <p:nvPicPr>
          <p:cNvPr id="2" name="Picture 1"/>
          <p:cNvPicPr>
            <a:picLocks noChangeAspect="1"/>
          </p:cNvPicPr>
          <p:nvPr/>
        </p:nvPicPr>
        <p:blipFill>
          <a:blip r:embed="rId2"/>
          <a:stretch>
            <a:fillRect/>
          </a:stretch>
        </p:blipFill>
        <p:spPr>
          <a:xfrm>
            <a:off x="2983337" y="3709452"/>
            <a:ext cx="5981700" cy="2601196"/>
          </a:xfrm>
          <a:prstGeom prst="rect">
            <a:avLst/>
          </a:prstGeom>
        </p:spPr>
      </p:pic>
    </p:spTree>
    <p:extLst>
      <p:ext uri="{BB962C8B-B14F-4D97-AF65-F5344CB8AC3E}">
        <p14:creationId xmlns:p14="http://schemas.microsoft.com/office/powerpoint/2010/main" val="30059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782934"/>
            <a:ext cx="11568448" cy="5501955"/>
          </a:xfrm>
        </p:spPr>
        <p:txBody>
          <a:bodyPr/>
          <a:lstStyle/>
          <a:p>
            <a:r>
              <a:rPr lang="en-US" dirty="0"/>
              <a:t>Basic Networking Commands Explained with Examples</a:t>
            </a:r>
          </a:p>
          <a:p>
            <a:r>
              <a:rPr lang="en-IN" dirty="0" smtClean="0"/>
              <a:t>Ping –</a:t>
            </a:r>
          </a:p>
          <a:p>
            <a:pPr lvl="1"/>
            <a:r>
              <a:rPr lang="en-US" dirty="0"/>
              <a:t>Verifies IP-level connectivity to another TCP/IP computer by sending Internet Control Message Protocol (ICMP) Echo Request messages. The receipt of corresponding Echo Reply messages are displayed, along with round-trip times. Ping is the primary TCP/IP command used to troubleshoot connectivity, reachability, and name resolution</a:t>
            </a:r>
            <a:r>
              <a:rPr lang="en-US" dirty="0" smtClean="0"/>
              <a:t>.</a:t>
            </a:r>
          </a:p>
          <a:p>
            <a:pPr lvl="1"/>
            <a:r>
              <a:rPr lang="en-US" dirty="0"/>
              <a:t>You can use ping to test both the computer name and the IP address of the computer. If pinging the IP address is successful, but pinging the computer name is not, you might have a name resolution problem</a:t>
            </a:r>
            <a:r>
              <a:rPr lang="en-US" dirty="0" smtClean="0"/>
              <a:t>.</a:t>
            </a:r>
          </a:p>
          <a:p>
            <a:pPr lvl="1"/>
            <a:r>
              <a:rPr lang="en-US" b="1" dirty="0" smtClean="0"/>
              <a:t>Syntax</a:t>
            </a:r>
            <a:r>
              <a:rPr lang="en-US" dirty="0" smtClean="0"/>
              <a:t> : Ping –t google.com</a:t>
            </a:r>
          </a:p>
          <a:p>
            <a:r>
              <a:rPr lang="en-IN" dirty="0" err="1"/>
              <a:t>Tracert</a:t>
            </a:r>
            <a:r>
              <a:rPr lang="en-IN" dirty="0"/>
              <a:t> / </a:t>
            </a:r>
            <a:r>
              <a:rPr lang="en-IN" dirty="0" err="1"/>
              <a:t>traceroute</a:t>
            </a:r>
            <a:endParaRPr lang="en-IN" dirty="0"/>
          </a:p>
          <a:p>
            <a:pPr lvl="1"/>
            <a:r>
              <a:rPr lang="en-IN" dirty="0"/>
              <a:t>This diagnostic </a:t>
            </a:r>
            <a:r>
              <a:rPr lang="en-IN" dirty="0" smtClean="0"/>
              <a:t>tool </a:t>
            </a:r>
            <a:r>
              <a:rPr lang="en-US" dirty="0" smtClean="0"/>
              <a:t>Determines </a:t>
            </a:r>
            <a:r>
              <a:rPr lang="en-US" dirty="0"/>
              <a:t>the path taken to a destination by sending Internet Control Message Protocol (ICMP) Echo Request messages to the destination with incrementally increasing Time to Live (TTL) field values. </a:t>
            </a:r>
            <a:endParaRPr lang="en-US" dirty="0" smtClean="0"/>
          </a:p>
          <a:p>
            <a:pPr lvl="1"/>
            <a:r>
              <a:rPr lang="en-US" b="1" dirty="0"/>
              <a:t>Examples:</a:t>
            </a:r>
            <a:endParaRPr lang="en-US" dirty="0"/>
          </a:p>
          <a:p>
            <a:pPr lvl="1"/>
            <a:r>
              <a:rPr lang="en-US" dirty="0"/>
              <a:t>To trace the path to the host named www.google.co.in use following command</a:t>
            </a:r>
          </a:p>
          <a:p>
            <a:pPr lvl="1"/>
            <a:r>
              <a:rPr lang="en-IN" dirty="0" err="1"/>
              <a:t>t</a:t>
            </a:r>
            <a:r>
              <a:rPr lang="en-IN" dirty="0" err="1" smtClean="0"/>
              <a:t>racert</a:t>
            </a:r>
            <a:r>
              <a:rPr lang="en-IN" dirty="0" smtClean="0"/>
              <a:t> www.google.co.in </a:t>
            </a:r>
            <a:endParaRPr lang="en-IN" dirty="0"/>
          </a:p>
          <a:p>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99839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Commands Explained with Examples</a:t>
            </a:r>
          </a:p>
          <a:p>
            <a:r>
              <a:rPr lang="en-IN" dirty="0" err="1" smtClean="0"/>
              <a:t>Tracert</a:t>
            </a:r>
            <a:r>
              <a:rPr lang="en-IN" dirty="0" smtClean="0"/>
              <a:t> </a:t>
            </a:r>
            <a:r>
              <a:rPr lang="en-IN" dirty="0"/>
              <a:t>/ </a:t>
            </a:r>
            <a:r>
              <a:rPr lang="en-IN" dirty="0" err="1" smtClean="0"/>
              <a:t>traceroute</a:t>
            </a:r>
            <a:endParaRPr lang="en-IN" dirty="0" smtClean="0"/>
          </a:p>
          <a:p>
            <a:pPr lvl="1"/>
            <a:r>
              <a:rPr lang="en-IN" b="1" dirty="0" smtClean="0"/>
              <a:t>Syntax</a:t>
            </a:r>
            <a:r>
              <a:rPr lang="en-IN" dirty="0" smtClean="0"/>
              <a:t> – </a:t>
            </a:r>
          </a:p>
          <a:p>
            <a:pPr lvl="1"/>
            <a:r>
              <a:rPr lang="en-IN" dirty="0" err="1"/>
              <a:t>tracert</a:t>
            </a:r>
            <a:r>
              <a:rPr lang="en-IN" dirty="0"/>
              <a:t> [-d] [-h </a:t>
            </a:r>
            <a:r>
              <a:rPr lang="en-IN" dirty="0" err="1"/>
              <a:t>MaximumHops</a:t>
            </a:r>
            <a:r>
              <a:rPr lang="en-IN" dirty="0"/>
              <a:t>] [-j </a:t>
            </a:r>
            <a:r>
              <a:rPr lang="en-IN" dirty="0" err="1"/>
              <a:t>HostList</a:t>
            </a:r>
            <a:r>
              <a:rPr lang="en-IN" dirty="0"/>
              <a:t>] [-w Timeout] [</a:t>
            </a:r>
            <a:r>
              <a:rPr lang="en-IN" dirty="0" err="1"/>
              <a:t>TargetName</a:t>
            </a:r>
            <a:r>
              <a:rPr lang="en-IN" dirty="0"/>
              <a:t>]</a:t>
            </a:r>
          </a:p>
          <a:p>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pic>
        <p:nvPicPr>
          <p:cNvPr id="2" name="Picture 1"/>
          <p:cNvPicPr>
            <a:picLocks noChangeAspect="1"/>
          </p:cNvPicPr>
          <p:nvPr/>
        </p:nvPicPr>
        <p:blipFill>
          <a:blip r:embed="rId2"/>
          <a:stretch>
            <a:fillRect/>
          </a:stretch>
        </p:blipFill>
        <p:spPr>
          <a:xfrm>
            <a:off x="2788074" y="2593416"/>
            <a:ext cx="6372225" cy="3190875"/>
          </a:xfrm>
          <a:prstGeom prst="rect">
            <a:avLst/>
          </a:prstGeom>
        </p:spPr>
      </p:pic>
    </p:spTree>
    <p:extLst>
      <p:ext uri="{BB962C8B-B14F-4D97-AF65-F5344CB8AC3E}">
        <p14:creationId xmlns:p14="http://schemas.microsoft.com/office/powerpoint/2010/main" val="245773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Commands Explained with Examples</a:t>
            </a:r>
          </a:p>
          <a:p>
            <a:r>
              <a:rPr lang="en-IN" dirty="0" smtClean="0"/>
              <a:t>Arp</a:t>
            </a:r>
            <a:endParaRPr lang="en-IN" dirty="0"/>
          </a:p>
          <a:p>
            <a:pPr lvl="1"/>
            <a:r>
              <a:rPr lang="en-US" dirty="0"/>
              <a:t>Displays and modifies entries in the Address Resolution Protocol (ARP) cache, which contains one or more tables that are used to store IP addresses and their resolved Ethernet or Token Ring physical addresses</a:t>
            </a:r>
            <a:r>
              <a:rPr lang="en-US" dirty="0" smtClean="0"/>
              <a:t>.</a:t>
            </a:r>
          </a:p>
          <a:p>
            <a:pPr lvl="1"/>
            <a:r>
              <a:rPr lang="en-US" b="1" dirty="0" smtClean="0"/>
              <a:t>Syntax</a:t>
            </a:r>
            <a:r>
              <a:rPr lang="en-US" dirty="0" smtClean="0"/>
              <a:t> – </a:t>
            </a:r>
          </a:p>
          <a:p>
            <a:pPr lvl="1"/>
            <a:r>
              <a:rPr lang="en-IN" dirty="0" err="1"/>
              <a:t>arp</a:t>
            </a:r>
            <a:r>
              <a:rPr lang="en-IN" dirty="0"/>
              <a:t> [-a [</a:t>
            </a:r>
            <a:r>
              <a:rPr lang="en-IN" dirty="0" err="1"/>
              <a:t>InetAddr</a:t>
            </a:r>
            <a:r>
              <a:rPr lang="en-IN" dirty="0"/>
              <a:t>] [-N </a:t>
            </a:r>
            <a:r>
              <a:rPr lang="en-IN" dirty="0" err="1"/>
              <a:t>IfaceAddr</a:t>
            </a:r>
            <a:r>
              <a:rPr lang="en-IN" dirty="0"/>
              <a:t>]] [-g [</a:t>
            </a:r>
            <a:r>
              <a:rPr lang="en-IN" dirty="0" err="1"/>
              <a:t>InetAddr</a:t>
            </a:r>
            <a:r>
              <a:rPr lang="en-IN" dirty="0"/>
              <a:t>] [-N </a:t>
            </a:r>
            <a:r>
              <a:rPr lang="en-IN" dirty="0" err="1"/>
              <a:t>IfaceAddr</a:t>
            </a:r>
            <a:r>
              <a:rPr lang="en-IN" dirty="0"/>
              <a:t>]] [-d </a:t>
            </a:r>
            <a:r>
              <a:rPr lang="en-IN" dirty="0" err="1"/>
              <a:t>InetAddr</a:t>
            </a:r>
            <a:r>
              <a:rPr lang="en-IN" dirty="0"/>
              <a:t> [</a:t>
            </a:r>
            <a:r>
              <a:rPr lang="en-IN" dirty="0" err="1"/>
              <a:t>IfaceAddr</a:t>
            </a:r>
            <a:r>
              <a:rPr lang="en-IN" dirty="0"/>
              <a:t>]] [-s </a:t>
            </a:r>
            <a:r>
              <a:rPr lang="en-IN" dirty="0" err="1"/>
              <a:t>InetAddr</a:t>
            </a:r>
            <a:r>
              <a:rPr lang="en-IN" dirty="0"/>
              <a:t> </a:t>
            </a:r>
            <a:r>
              <a:rPr lang="en-IN" dirty="0" err="1"/>
              <a:t>EtherAddr</a:t>
            </a:r>
            <a:r>
              <a:rPr lang="en-IN" dirty="0"/>
              <a:t> [</a:t>
            </a:r>
            <a:r>
              <a:rPr lang="en-IN" dirty="0" err="1"/>
              <a:t>IfaceAddr</a:t>
            </a:r>
            <a:r>
              <a:rPr lang="en-IN" dirty="0"/>
              <a:t>]]</a:t>
            </a:r>
            <a:endParaRPr lang="en-US" dirty="0" smtClean="0"/>
          </a:p>
        </p:txBody>
      </p:sp>
      <p:pic>
        <p:nvPicPr>
          <p:cNvPr id="3" name="Picture 2"/>
          <p:cNvPicPr>
            <a:picLocks noChangeAspect="1"/>
          </p:cNvPicPr>
          <p:nvPr/>
        </p:nvPicPr>
        <p:blipFill>
          <a:blip r:embed="rId2"/>
          <a:stretch>
            <a:fillRect/>
          </a:stretch>
        </p:blipFill>
        <p:spPr>
          <a:xfrm>
            <a:off x="2992862" y="3559669"/>
            <a:ext cx="5962650" cy="2750978"/>
          </a:xfrm>
          <a:prstGeom prst="rect">
            <a:avLst/>
          </a:prstGeom>
        </p:spPr>
      </p:pic>
    </p:spTree>
    <p:extLst>
      <p:ext uri="{BB962C8B-B14F-4D97-AF65-F5344CB8AC3E}">
        <p14:creationId xmlns:p14="http://schemas.microsoft.com/office/powerpoint/2010/main" val="55381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Commands Explained with Examples</a:t>
            </a:r>
          </a:p>
          <a:p>
            <a:r>
              <a:rPr lang="en-IN" dirty="0" err="1"/>
              <a:t>Netstat</a:t>
            </a:r>
            <a:endParaRPr lang="en-IN" dirty="0"/>
          </a:p>
          <a:p>
            <a:pPr lvl="1"/>
            <a:r>
              <a:rPr lang="en-IN" dirty="0"/>
              <a:t>Displays active TCP connections, ports on which the computer is listening, Ethernet statistics, the IP routing table, IPv4 statistics (for the IP, ICMP, TCP, and UDP protocols), and IPv6 statistics (for the IPv6, ICMPv6, TCP over IPv6, and UDP over IPv6 protocols</a:t>
            </a:r>
            <a:r>
              <a:rPr lang="en-IN" dirty="0" smtClean="0"/>
              <a:t>).</a:t>
            </a:r>
          </a:p>
          <a:p>
            <a:pPr lvl="1"/>
            <a:r>
              <a:rPr lang="en-US" b="1" dirty="0" err="1"/>
              <a:t>Netstat</a:t>
            </a:r>
            <a:r>
              <a:rPr lang="en-US" b="1" dirty="0"/>
              <a:t> provides statistics for the following:</a:t>
            </a:r>
            <a:endParaRPr lang="en-US" dirty="0"/>
          </a:p>
          <a:p>
            <a:pPr lvl="1"/>
            <a:r>
              <a:rPr lang="en-US" dirty="0"/>
              <a:t>Proto - The name of the protocol (TCP or UDP).</a:t>
            </a:r>
          </a:p>
          <a:p>
            <a:pPr lvl="1"/>
            <a:r>
              <a:rPr lang="en-US" dirty="0"/>
              <a:t>Local Address - The IP address of the local computer and the port number being used. The name of the local computer that corresponds to the IP address and the name of the port is shown unless the -n parameter is specified. If the port is not yet established, the port number is shown as an asterisk (*).</a:t>
            </a:r>
          </a:p>
          <a:p>
            <a:pPr lvl="1"/>
            <a:r>
              <a:rPr lang="en-US" dirty="0"/>
              <a:t>Foreign Address - The IP address and port number of the remote computer to which the socket is connected. The names that corresponds to the IP address and the port are shown unless the -n parameter is specified. If the port is not yet established, the port number is shown as an asterisk (*).</a:t>
            </a:r>
          </a:p>
          <a:p>
            <a:pPr lvl="1"/>
            <a:endParaRPr lang="en-IN" dirty="0"/>
          </a:p>
        </p:txBody>
      </p:sp>
    </p:spTree>
    <p:extLst>
      <p:ext uri="{BB962C8B-B14F-4D97-AF65-F5344CB8AC3E}">
        <p14:creationId xmlns:p14="http://schemas.microsoft.com/office/powerpoint/2010/main" val="244162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Commands Explained with Examples</a:t>
            </a:r>
          </a:p>
          <a:p>
            <a:r>
              <a:rPr lang="en-IN" dirty="0" err="1"/>
              <a:t>Netstat</a:t>
            </a:r>
            <a:endParaRPr lang="en-IN" dirty="0"/>
          </a:p>
          <a:p>
            <a:pPr lvl="1"/>
            <a:r>
              <a:rPr lang="en-US" b="1" dirty="0"/>
              <a:t>(state) Indicates the state of a TCP connection. The possible states are as follows:</a:t>
            </a:r>
            <a:endParaRPr lang="en-US" dirty="0"/>
          </a:p>
          <a:p>
            <a:pPr lvl="1"/>
            <a:r>
              <a:rPr lang="en-US" dirty="0"/>
              <a:t>CLOSE_WAIT</a:t>
            </a:r>
          </a:p>
          <a:p>
            <a:pPr lvl="1"/>
            <a:r>
              <a:rPr lang="en-US" dirty="0"/>
              <a:t>CLOSED</a:t>
            </a:r>
          </a:p>
          <a:p>
            <a:pPr lvl="1"/>
            <a:r>
              <a:rPr lang="en-US" dirty="0"/>
              <a:t>ESTABLISHED</a:t>
            </a:r>
          </a:p>
          <a:p>
            <a:pPr lvl="1"/>
            <a:r>
              <a:rPr lang="en-US" dirty="0"/>
              <a:t>FIN_WAIT_1</a:t>
            </a:r>
          </a:p>
          <a:p>
            <a:pPr lvl="1"/>
            <a:r>
              <a:rPr lang="en-US" dirty="0"/>
              <a:t>FIN_WAIT_2</a:t>
            </a:r>
          </a:p>
          <a:p>
            <a:pPr lvl="1"/>
            <a:r>
              <a:rPr lang="en-US" dirty="0"/>
              <a:t>LAST_ACK</a:t>
            </a:r>
          </a:p>
          <a:p>
            <a:pPr lvl="1"/>
            <a:r>
              <a:rPr lang="en-US" dirty="0"/>
              <a:t>LISTEN</a:t>
            </a:r>
          </a:p>
          <a:p>
            <a:pPr lvl="1"/>
            <a:r>
              <a:rPr lang="en-US" dirty="0"/>
              <a:t>SYN_RECEIVED</a:t>
            </a:r>
          </a:p>
          <a:p>
            <a:pPr lvl="1"/>
            <a:r>
              <a:rPr lang="en-US" dirty="0"/>
              <a:t>SYN_SEND</a:t>
            </a:r>
          </a:p>
          <a:p>
            <a:pPr lvl="1"/>
            <a:r>
              <a:rPr lang="en-US" dirty="0" smtClean="0"/>
              <a:t>TIMED_WAIT</a:t>
            </a:r>
            <a:endParaRPr lang="en-US" dirty="0"/>
          </a:p>
          <a:p>
            <a:pPr lvl="1"/>
            <a:r>
              <a:rPr lang="en-IN" b="1" dirty="0" smtClean="0"/>
              <a:t>Syntax</a:t>
            </a:r>
            <a:r>
              <a:rPr lang="en-IN" dirty="0" smtClean="0"/>
              <a:t> : </a:t>
            </a:r>
            <a:r>
              <a:rPr lang="en-IN" dirty="0" err="1"/>
              <a:t>netstat</a:t>
            </a:r>
            <a:r>
              <a:rPr lang="en-IN" dirty="0"/>
              <a:t> [-a] [-e] [-n] [-o] [-p Protocol] [-r] [-s] [Interval]</a:t>
            </a:r>
          </a:p>
        </p:txBody>
      </p:sp>
      <p:pic>
        <p:nvPicPr>
          <p:cNvPr id="2" name="Picture 1"/>
          <p:cNvPicPr>
            <a:picLocks noChangeAspect="1"/>
          </p:cNvPicPr>
          <p:nvPr/>
        </p:nvPicPr>
        <p:blipFill>
          <a:blip r:embed="rId2"/>
          <a:stretch>
            <a:fillRect/>
          </a:stretch>
        </p:blipFill>
        <p:spPr>
          <a:xfrm>
            <a:off x="5732575" y="2001157"/>
            <a:ext cx="4879617" cy="3395091"/>
          </a:xfrm>
          <a:prstGeom prst="rect">
            <a:avLst/>
          </a:prstGeom>
        </p:spPr>
      </p:pic>
    </p:spTree>
    <p:extLst>
      <p:ext uri="{BB962C8B-B14F-4D97-AF65-F5344CB8AC3E}">
        <p14:creationId xmlns:p14="http://schemas.microsoft.com/office/powerpoint/2010/main" val="47833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Commands Explained with Examples</a:t>
            </a:r>
          </a:p>
          <a:p>
            <a:r>
              <a:rPr lang="en-IN" dirty="0" err="1" smtClean="0"/>
              <a:t>Nbtstat</a:t>
            </a:r>
            <a:endParaRPr lang="en-IN" dirty="0" smtClean="0"/>
          </a:p>
          <a:p>
            <a:pPr lvl="1"/>
            <a:r>
              <a:rPr lang="en-IN" dirty="0"/>
              <a:t>Displays NetBIOS over </a:t>
            </a:r>
            <a:r>
              <a:rPr lang="en-IN" dirty="0" smtClean="0"/>
              <a:t>TCP/IP </a:t>
            </a:r>
            <a:r>
              <a:rPr lang="en-IN" dirty="0"/>
              <a:t>(</a:t>
            </a:r>
            <a:r>
              <a:rPr lang="en-IN" dirty="0" err="1"/>
              <a:t>NetBT</a:t>
            </a:r>
            <a:r>
              <a:rPr lang="en-IN" dirty="0"/>
              <a:t>) protocol </a:t>
            </a:r>
            <a:r>
              <a:rPr lang="en-IN" dirty="0" smtClean="0"/>
              <a:t>statistics</a:t>
            </a:r>
          </a:p>
          <a:p>
            <a:pPr lvl="1"/>
            <a:r>
              <a:rPr lang="en-US" dirty="0"/>
              <a:t>NetBIOS name tables for both the local computer and remote computers, and the NetBIOS name cache. </a:t>
            </a:r>
            <a:r>
              <a:rPr lang="en-US" dirty="0" err="1"/>
              <a:t>Nbtstat</a:t>
            </a:r>
            <a:r>
              <a:rPr lang="en-US" dirty="0"/>
              <a:t> allows a refresh of the NetBIOS name cache and the names registered with Windows Internet Name Service (WINS</a:t>
            </a:r>
            <a:r>
              <a:rPr lang="en-US" dirty="0" smtClean="0"/>
              <a:t>).</a:t>
            </a:r>
          </a:p>
          <a:p>
            <a:pPr lvl="1"/>
            <a:r>
              <a:rPr lang="en-US" b="1" dirty="0" smtClean="0"/>
              <a:t>Syntax</a:t>
            </a:r>
            <a:r>
              <a:rPr lang="en-US" dirty="0" smtClean="0"/>
              <a:t> : </a:t>
            </a:r>
            <a:r>
              <a:rPr lang="en-IN" dirty="0" err="1"/>
              <a:t>nbtstat</a:t>
            </a:r>
            <a:r>
              <a:rPr lang="en-IN" dirty="0"/>
              <a:t> [-a </a:t>
            </a:r>
            <a:r>
              <a:rPr lang="en-IN" dirty="0" err="1"/>
              <a:t>RemoteName</a:t>
            </a:r>
            <a:r>
              <a:rPr lang="en-IN" dirty="0"/>
              <a:t>] [-A </a:t>
            </a:r>
            <a:r>
              <a:rPr lang="en-IN" dirty="0" err="1"/>
              <a:t>IPAddress</a:t>
            </a:r>
            <a:r>
              <a:rPr lang="en-IN" dirty="0"/>
              <a:t>] [-c] [-n] [-r] [-R] [-RR] [-s] [-S] [Interval]</a:t>
            </a:r>
          </a:p>
        </p:txBody>
      </p:sp>
      <p:pic>
        <p:nvPicPr>
          <p:cNvPr id="3" name="Picture 2"/>
          <p:cNvPicPr>
            <a:picLocks noChangeAspect="1"/>
          </p:cNvPicPr>
          <p:nvPr/>
        </p:nvPicPr>
        <p:blipFill>
          <a:blip r:embed="rId2"/>
          <a:stretch>
            <a:fillRect/>
          </a:stretch>
        </p:blipFill>
        <p:spPr>
          <a:xfrm>
            <a:off x="2921424" y="3214150"/>
            <a:ext cx="6105525" cy="3096497"/>
          </a:xfrm>
          <a:prstGeom prst="rect">
            <a:avLst/>
          </a:prstGeom>
        </p:spPr>
      </p:pic>
    </p:spTree>
    <p:extLst>
      <p:ext uri="{BB962C8B-B14F-4D97-AF65-F5344CB8AC3E}">
        <p14:creationId xmlns:p14="http://schemas.microsoft.com/office/powerpoint/2010/main" val="199398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Server Hardware Types and Operating System</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b="1" dirty="0" smtClean="0"/>
              <a:t>What is Server Hardware</a:t>
            </a:r>
            <a:r>
              <a:rPr lang="en-US" dirty="0" smtClean="0"/>
              <a:t> – A server</a:t>
            </a:r>
            <a:r>
              <a:rPr lang="en-US" dirty="0"/>
              <a:t> is a computer that provides data to other computers. While any computer can be configured as a </a:t>
            </a:r>
            <a:r>
              <a:rPr lang="en-US" b="1" dirty="0"/>
              <a:t>server</a:t>
            </a:r>
            <a:r>
              <a:rPr lang="en-US" dirty="0"/>
              <a:t>, most large businesses use rack-mountable </a:t>
            </a:r>
            <a:r>
              <a:rPr lang="en-US" b="1" dirty="0"/>
              <a:t>hardware</a:t>
            </a:r>
            <a:r>
              <a:rPr lang="en-US" dirty="0"/>
              <a:t> designed specifically for </a:t>
            </a:r>
            <a:r>
              <a:rPr lang="en-US" b="1" dirty="0"/>
              <a:t>server</a:t>
            </a:r>
            <a:r>
              <a:rPr lang="en-US" dirty="0"/>
              <a:t> functionality</a:t>
            </a:r>
            <a:r>
              <a:rPr lang="en-US" dirty="0" smtClean="0"/>
              <a:t>. </a:t>
            </a:r>
          </a:p>
          <a:p>
            <a:r>
              <a:rPr lang="en-US" dirty="0"/>
              <a:t>Servers are generally utilized to manage a network’s resources and provide services to the users in that network. The type of server hardware may depend on the dedicated service that server provides, as some hardware is better suited for certain purposes.</a:t>
            </a:r>
            <a:endParaRPr lang="en-IN" dirty="0"/>
          </a:p>
          <a:p>
            <a:r>
              <a:rPr lang="en-IN" b="1" dirty="0"/>
              <a:t>Types of Server Hardware </a:t>
            </a:r>
            <a:r>
              <a:rPr lang="en-IN" b="1" dirty="0" smtClean="0"/>
              <a:t>–</a:t>
            </a:r>
            <a:r>
              <a:rPr lang="en-IN" sz="2000" dirty="0" smtClean="0">
                <a:solidFill>
                  <a:schemeClr val="tx1"/>
                </a:solidFill>
              </a:rPr>
              <a:t> </a:t>
            </a:r>
            <a:r>
              <a:rPr lang="en-US" sz="2000" dirty="0" smtClean="0"/>
              <a:t>Tower Servers</a:t>
            </a:r>
            <a:r>
              <a:rPr lang="en-US" sz="2000" dirty="0"/>
              <a:t>, </a:t>
            </a:r>
            <a:r>
              <a:rPr lang="en-US" sz="2000" dirty="0" smtClean="0"/>
              <a:t>Rack </a:t>
            </a:r>
            <a:r>
              <a:rPr lang="en-US" sz="2000" dirty="0"/>
              <a:t>S</a:t>
            </a:r>
            <a:r>
              <a:rPr lang="en-US" sz="2000" dirty="0" smtClean="0"/>
              <a:t>ervers</a:t>
            </a:r>
            <a:r>
              <a:rPr lang="en-US" sz="2000" dirty="0"/>
              <a:t>, </a:t>
            </a:r>
            <a:r>
              <a:rPr lang="en-US" sz="2000" dirty="0" smtClean="0"/>
              <a:t>Blade </a:t>
            </a:r>
            <a:r>
              <a:rPr lang="en-US" sz="2000" dirty="0"/>
              <a:t>S</a:t>
            </a:r>
            <a:r>
              <a:rPr lang="en-US" sz="2000" dirty="0" smtClean="0"/>
              <a:t>ervers </a:t>
            </a:r>
            <a:r>
              <a:rPr lang="en-US" sz="2000" dirty="0"/>
              <a:t>and </a:t>
            </a:r>
            <a:r>
              <a:rPr lang="en-US" sz="2000" dirty="0" smtClean="0"/>
              <a:t>Mainframes </a:t>
            </a:r>
            <a:r>
              <a:rPr lang="en-US" sz="2000" dirty="0"/>
              <a:t>each provide different </a:t>
            </a:r>
            <a:r>
              <a:rPr lang="en-US" sz="2000" dirty="0" smtClean="0"/>
              <a:t>advantages. </a:t>
            </a:r>
            <a:endParaRPr lang="en-IN" sz="2000" dirty="0" smtClean="0">
              <a:solidFill>
                <a:schemeClr val="tx1"/>
              </a:solidFill>
            </a:endParaRPr>
          </a:p>
          <a:p>
            <a:r>
              <a:rPr lang="en-IN" sz="2000" b="1" dirty="0"/>
              <a:t>Introduction to Server </a:t>
            </a:r>
            <a:r>
              <a:rPr lang="en-IN" sz="2000" b="1" dirty="0" smtClean="0"/>
              <a:t>components</a:t>
            </a:r>
            <a:r>
              <a:rPr lang="en-IN" sz="2000" dirty="0" smtClean="0"/>
              <a:t> </a:t>
            </a:r>
            <a:r>
              <a:rPr lang="en-IN" sz="2000" dirty="0"/>
              <a:t>like </a:t>
            </a:r>
            <a:r>
              <a:rPr lang="en-IN" sz="2000" dirty="0" smtClean="0"/>
              <a:t>types </a:t>
            </a:r>
            <a:r>
              <a:rPr lang="en-IN" sz="2000" dirty="0"/>
              <a:t>of HDD, ISA and PCI Cards, UPS, </a:t>
            </a:r>
            <a:r>
              <a:rPr lang="en-IN" sz="2000" dirty="0" smtClean="0"/>
              <a:t>Motherboard</a:t>
            </a:r>
          </a:p>
          <a:p>
            <a:r>
              <a:rPr lang="en-IN" sz="2000" b="1" dirty="0" smtClean="0"/>
              <a:t>Introduction of various </a:t>
            </a:r>
            <a:r>
              <a:rPr lang="en-IN" sz="2000" b="1" dirty="0"/>
              <a:t>ports on PC</a:t>
            </a:r>
            <a:r>
              <a:rPr lang="en-IN" sz="2000" dirty="0"/>
              <a:t> like </a:t>
            </a:r>
            <a:r>
              <a:rPr lang="en-IN" sz="2000" dirty="0" smtClean="0"/>
              <a:t>Serial</a:t>
            </a:r>
            <a:r>
              <a:rPr lang="en-IN" sz="2000" dirty="0"/>
              <a:t>, </a:t>
            </a:r>
            <a:r>
              <a:rPr lang="en-IN" sz="2000" dirty="0" smtClean="0"/>
              <a:t>Parallel</a:t>
            </a:r>
            <a:r>
              <a:rPr lang="en-IN" sz="2000" dirty="0"/>
              <a:t>, </a:t>
            </a:r>
            <a:r>
              <a:rPr lang="en-IN" sz="2000" dirty="0" smtClean="0"/>
              <a:t>Ethernet</a:t>
            </a:r>
            <a:r>
              <a:rPr lang="en-IN" sz="2000" dirty="0"/>
              <a:t>, </a:t>
            </a:r>
            <a:r>
              <a:rPr lang="en-IN" sz="2000" dirty="0" smtClean="0"/>
              <a:t>USB, VGA, HDMI, </a:t>
            </a:r>
            <a:r>
              <a:rPr lang="en-IN" sz="2000" dirty="0"/>
              <a:t>dvi </a:t>
            </a:r>
            <a:r>
              <a:rPr lang="en-IN" sz="2000" dirty="0" smtClean="0"/>
              <a:t>etc.</a:t>
            </a:r>
            <a:endParaRPr lang="en-IN" sz="2000" dirty="0">
              <a:solidFill>
                <a:schemeClr val="tx1"/>
              </a:solidFill>
            </a:endParaRPr>
          </a:p>
        </p:txBody>
      </p:sp>
    </p:spTree>
    <p:extLst>
      <p:ext uri="{BB962C8B-B14F-4D97-AF65-F5344CB8AC3E}">
        <p14:creationId xmlns:p14="http://schemas.microsoft.com/office/powerpoint/2010/main" val="65617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Commands Explained with Examples</a:t>
            </a:r>
          </a:p>
          <a:p>
            <a:r>
              <a:rPr lang="en-IN" dirty="0" err="1"/>
              <a:t>Ipconfig</a:t>
            </a:r>
            <a:endParaRPr lang="en-IN" dirty="0"/>
          </a:p>
          <a:p>
            <a:pPr lvl="1"/>
            <a:r>
              <a:rPr lang="en-US" dirty="0"/>
              <a:t>Displays all current TCP/IP network configuration values and refreshes Dynamic Host Configuration Protocol (DHCP) and Domain Name System (DNS) settings. </a:t>
            </a:r>
            <a:endParaRPr lang="en-US" dirty="0" smtClean="0"/>
          </a:p>
          <a:p>
            <a:pPr lvl="1"/>
            <a:r>
              <a:rPr lang="en-US" dirty="0" smtClean="0"/>
              <a:t>This </a:t>
            </a:r>
            <a:r>
              <a:rPr lang="en-US" dirty="0"/>
              <a:t>command is most useful on computers that are configured to obtain an IP address automatically. </a:t>
            </a:r>
            <a:endParaRPr lang="en-US" dirty="0" smtClean="0"/>
          </a:p>
          <a:p>
            <a:pPr lvl="1"/>
            <a:r>
              <a:rPr lang="en-US" dirty="0" smtClean="0"/>
              <a:t>This </a:t>
            </a:r>
            <a:r>
              <a:rPr lang="en-US" dirty="0"/>
              <a:t>enables users to determine which TCP/IP configuration values have been configured by DHCP, Automatic Private IP Addressing (APIPA), or an alternate configuration</a:t>
            </a:r>
            <a:r>
              <a:rPr lang="en-US" dirty="0" smtClean="0"/>
              <a:t>.</a:t>
            </a:r>
          </a:p>
          <a:p>
            <a:pPr lvl="1"/>
            <a:r>
              <a:rPr lang="en-US" b="1" dirty="0" smtClean="0"/>
              <a:t>Syntax</a:t>
            </a:r>
            <a:r>
              <a:rPr lang="en-US" dirty="0" smtClean="0"/>
              <a:t> : </a:t>
            </a:r>
            <a:r>
              <a:rPr lang="en-IN" dirty="0" err="1"/>
              <a:t>ipconfig</a:t>
            </a:r>
            <a:r>
              <a:rPr lang="en-IN" dirty="0"/>
              <a:t> [/all] [/renew [Adapter]] [/release [Adapter]] [/</a:t>
            </a:r>
            <a:r>
              <a:rPr lang="en-IN" dirty="0" err="1"/>
              <a:t>flushdns</a:t>
            </a:r>
            <a:r>
              <a:rPr lang="en-IN" dirty="0"/>
              <a:t>] [/</a:t>
            </a:r>
            <a:r>
              <a:rPr lang="en-IN" dirty="0" err="1"/>
              <a:t>displaydns</a:t>
            </a:r>
            <a:r>
              <a:rPr lang="en-IN" dirty="0"/>
              <a:t>] [/</a:t>
            </a:r>
            <a:r>
              <a:rPr lang="en-IN" dirty="0" err="1"/>
              <a:t>registerdns</a:t>
            </a:r>
            <a:r>
              <a:rPr lang="en-IN" dirty="0"/>
              <a:t>] [/</a:t>
            </a:r>
            <a:r>
              <a:rPr lang="en-IN" dirty="0" err="1"/>
              <a:t>showclassid</a:t>
            </a:r>
            <a:r>
              <a:rPr lang="en-IN" dirty="0"/>
              <a:t> Adapter] [/</a:t>
            </a:r>
            <a:r>
              <a:rPr lang="en-IN" dirty="0" err="1"/>
              <a:t>setclassid</a:t>
            </a:r>
            <a:r>
              <a:rPr lang="en-IN" dirty="0"/>
              <a:t> Adapter [</a:t>
            </a:r>
            <a:r>
              <a:rPr lang="en-IN" dirty="0" err="1"/>
              <a:t>ClassID</a:t>
            </a:r>
            <a:r>
              <a:rPr lang="en-IN" dirty="0"/>
              <a:t>]]</a:t>
            </a:r>
            <a:endParaRPr lang="en-IN" dirty="0" smtClean="0"/>
          </a:p>
        </p:txBody>
      </p:sp>
    </p:spTree>
    <p:extLst>
      <p:ext uri="{BB962C8B-B14F-4D97-AF65-F5344CB8AC3E}">
        <p14:creationId xmlns:p14="http://schemas.microsoft.com/office/powerpoint/2010/main" val="182649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a:t>
            </a:r>
            <a:r>
              <a:rPr lang="en-US" dirty="0" smtClean="0"/>
              <a:t>Tools </a:t>
            </a:r>
          </a:p>
          <a:p>
            <a:r>
              <a:rPr lang="en-IN" dirty="0"/>
              <a:t>IP </a:t>
            </a:r>
            <a:r>
              <a:rPr lang="en-IN" dirty="0" smtClean="0"/>
              <a:t>Scanner</a:t>
            </a:r>
          </a:p>
          <a:p>
            <a:pPr lvl="1"/>
            <a:r>
              <a:rPr lang="en-US" dirty="0"/>
              <a:t>IP Scanner is a tool that is quite useful in the field of networking. The IP Scanner is, as its name indicates, a scanner that scans for IP addresses and various other information of the devices on your network. So, in short, the IP scanner scans your network for devices and information relevant to them.</a:t>
            </a:r>
          </a:p>
        </p:txBody>
      </p:sp>
      <p:pic>
        <p:nvPicPr>
          <p:cNvPr id="2" name="Picture 1"/>
          <p:cNvPicPr>
            <a:picLocks noChangeAspect="1"/>
          </p:cNvPicPr>
          <p:nvPr/>
        </p:nvPicPr>
        <p:blipFill>
          <a:blip r:embed="rId2"/>
          <a:stretch>
            <a:fillRect/>
          </a:stretch>
        </p:blipFill>
        <p:spPr>
          <a:xfrm>
            <a:off x="978794" y="2836223"/>
            <a:ext cx="4493183" cy="3474424"/>
          </a:xfrm>
          <a:prstGeom prst="rect">
            <a:avLst/>
          </a:prstGeom>
        </p:spPr>
      </p:pic>
      <p:pic>
        <p:nvPicPr>
          <p:cNvPr id="3" name="Picture 2"/>
          <p:cNvPicPr>
            <a:picLocks noChangeAspect="1"/>
          </p:cNvPicPr>
          <p:nvPr/>
        </p:nvPicPr>
        <p:blipFill>
          <a:blip r:embed="rId3"/>
          <a:stretch>
            <a:fillRect/>
          </a:stretch>
        </p:blipFill>
        <p:spPr>
          <a:xfrm>
            <a:off x="5614753" y="2836224"/>
            <a:ext cx="5615624" cy="3478076"/>
          </a:xfrm>
          <a:prstGeom prst="rect">
            <a:avLst/>
          </a:prstGeom>
        </p:spPr>
      </p:pic>
    </p:spTree>
    <p:extLst>
      <p:ext uri="{BB962C8B-B14F-4D97-AF65-F5344CB8AC3E}">
        <p14:creationId xmlns:p14="http://schemas.microsoft.com/office/powerpoint/2010/main" val="289347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Basic Networking Commands</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US" dirty="0"/>
              <a:t>Basic Networking </a:t>
            </a:r>
            <a:r>
              <a:rPr lang="en-US" dirty="0" smtClean="0"/>
              <a:t>Tools </a:t>
            </a:r>
          </a:p>
          <a:p>
            <a:r>
              <a:rPr lang="en-IN" dirty="0" err="1" smtClean="0"/>
              <a:t>Wireshark</a:t>
            </a:r>
            <a:endParaRPr lang="en-IN" dirty="0" smtClean="0"/>
          </a:p>
          <a:p>
            <a:pPr lvl="1"/>
            <a:r>
              <a:rPr lang="en-US" dirty="0" err="1"/>
              <a:t>Wireshark</a:t>
            </a:r>
            <a:r>
              <a:rPr lang="en-US" dirty="0"/>
              <a:t> is the world’s foremost and widely-used network protocol analyzer. It lets you see what’s happening on your network at a microscopic </a:t>
            </a:r>
            <a:r>
              <a:rPr lang="en-US" dirty="0" smtClean="0"/>
              <a:t>level.</a:t>
            </a:r>
            <a:endParaRPr lang="en-IN" dirty="0" smtClean="0"/>
          </a:p>
          <a:p>
            <a:pPr lvl="1"/>
            <a:r>
              <a:rPr lang="en-IN" dirty="0" err="1" smtClean="0"/>
              <a:t>Wireshark</a:t>
            </a:r>
            <a:r>
              <a:rPr lang="en-IN" dirty="0" smtClean="0"/>
              <a:t> </a:t>
            </a:r>
            <a:r>
              <a:rPr lang="en-IN" dirty="0"/>
              <a:t>is a packet sniffer and analysis tool. It captures network traffic on the local network and stores that data for offline analysis. </a:t>
            </a:r>
            <a:r>
              <a:rPr lang="en-IN" dirty="0" err="1"/>
              <a:t>Wireshark</a:t>
            </a:r>
            <a:r>
              <a:rPr lang="en-IN" dirty="0"/>
              <a:t> captures network traffic from Ethernet, Bluetooth, Wireless (IEEE.802.11), Token Ring, Frame Relay connections, and more.</a:t>
            </a:r>
            <a:endParaRPr lang="en-IN" dirty="0" smtClean="0"/>
          </a:p>
        </p:txBody>
      </p:sp>
      <p:pic>
        <p:nvPicPr>
          <p:cNvPr id="6" name="Picture 5"/>
          <p:cNvPicPr>
            <a:picLocks noChangeAspect="1"/>
          </p:cNvPicPr>
          <p:nvPr/>
        </p:nvPicPr>
        <p:blipFill>
          <a:blip r:embed="rId2"/>
          <a:stretch>
            <a:fillRect/>
          </a:stretch>
        </p:blipFill>
        <p:spPr>
          <a:xfrm>
            <a:off x="2253803" y="3142445"/>
            <a:ext cx="7173532" cy="3168202"/>
          </a:xfrm>
          <a:prstGeom prst="rect">
            <a:avLst/>
          </a:prstGeom>
        </p:spPr>
      </p:pic>
    </p:spTree>
    <p:extLst>
      <p:ext uri="{BB962C8B-B14F-4D97-AF65-F5344CB8AC3E}">
        <p14:creationId xmlns:p14="http://schemas.microsoft.com/office/powerpoint/2010/main" val="412650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 y="914400"/>
            <a:ext cx="11247783" cy="5319742"/>
          </a:xfrm>
        </p:spPr>
        <p:txBody>
          <a:bodyPr/>
          <a:lstStyle/>
          <a:p>
            <a:endParaRPr lang="en-IN" sz="1800" dirty="0"/>
          </a:p>
          <a:p>
            <a:endParaRPr lang="en-IN" sz="1800" dirty="0"/>
          </a:p>
          <a:p>
            <a:endParaRPr lang="en-IN" sz="1800" dirty="0"/>
          </a:p>
        </p:txBody>
      </p:sp>
      <p:sp>
        <p:nvSpPr>
          <p:cNvPr id="5" name="TextBox 1"/>
          <p:cNvSpPr txBox="1">
            <a:spLocks noGrp="1"/>
          </p:cNvSpPr>
          <p:nvPr>
            <p:ph type="title"/>
          </p:nvPr>
        </p:nvSpPr>
        <p:spPr>
          <a:xfrm>
            <a:off x="838200" y="365125"/>
            <a:ext cx="1051560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dirty="0" smtClean="0">
                <a:solidFill>
                  <a:srgbClr val="0CB6AE"/>
                </a:solidFill>
              </a:rPr>
              <a:t/>
            </a:r>
            <a:br>
              <a:rPr lang="en-US" sz="8000" dirty="0" smtClean="0">
                <a:solidFill>
                  <a:srgbClr val="0CB6AE"/>
                </a:solidFill>
              </a:rPr>
            </a:br>
            <a:r>
              <a:rPr lang="en-US" sz="8000" dirty="0">
                <a:solidFill>
                  <a:srgbClr val="0CB6AE"/>
                </a:solidFill>
              </a:rPr>
              <a:t/>
            </a:r>
            <a:br>
              <a:rPr lang="en-US" sz="8000" dirty="0">
                <a:solidFill>
                  <a:srgbClr val="0CB6AE"/>
                </a:solidFill>
              </a:rPr>
            </a:br>
            <a:r>
              <a:rPr lang="en-US" sz="8000" dirty="0" smtClean="0">
                <a:solidFill>
                  <a:schemeClr val="accent6">
                    <a:lumMod val="50000"/>
                  </a:schemeClr>
                </a:solidFill>
              </a:rPr>
              <a:t>Thank </a:t>
            </a:r>
            <a:r>
              <a:rPr lang="en-US" sz="8000" dirty="0">
                <a:solidFill>
                  <a:schemeClr val="accent6">
                    <a:lumMod val="50000"/>
                  </a:schemeClr>
                </a:solidFill>
              </a:rPr>
              <a:t>Y</a:t>
            </a:r>
            <a:r>
              <a:rPr lang="en-US" sz="8000" dirty="0" smtClean="0">
                <a:solidFill>
                  <a:schemeClr val="accent6">
                    <a:lumMod val="50000"/>
                  </a:schemeClr>
                </a:solidFill>
              </a:rPr>
              <a:t>ou </a:t>
            </a:r>
            <a:endParaRPr lang="en-US" sz="8000" dirty="0">
              <a:solidFill>
                <a:schemeClr val="accent6">
                  <a:lumMod val="50000"/>
                </a:schemeClr>
              </a:solidFill>
            </a:endParaRPr>
          </a:p>
        </p:txBody>
      </p:sp>
    </p:spTree>
    <p:extLst>
      <p:ext uri="{BB962C8B-B14F-4D97-AF65-F5344CB8AC3E}">
        <p14:creationId xmlns:p14="http://schemas.microsoft.com/office/powerpoint/2010/main" val="2666168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Server Hardware Types and Operating System</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a:t>Tower Servers</a:t>
            </a:r>
            <a:r>
              <a:rPr lang="en-US" dirty="0" smtClean="0"/>
              <a:t> – </a:t>
            </a:r>
          </a:p>
          <a:p>
            <a:pPr lvl="1"/>
            <a:r>
              <a:rPr lang="en-US" sz="1600" dirty="0" smtClean="0"/>
              <a:t>Tower </a:t>
            </a:r>
            <a:r>
              <a:rPr lang="en-US" sz="1600" dirty="0"/>
              <a:t>servers are singular computers with the dedicated purpose of a server – they are housed in a standalone upright cabinet, or “tower”, much like the tower of a personal desktop computer</a:t>
            </a:r>
            <a:r>
              <a:rPr lang="en-US" sz="1600" dirty="0" smtClean="0"/>
              <a:t>. </a:t>
            </a:r>
          </a:p>
          <a:p>
            <a:pPr lvl="1"/>
            <a:r>
              <a:rPr lang="en-US" sz="1600" dirty="0"/>
              <a:t>Towers provide their own unique advantages. Because of the low interior component density, they are easier to cool than rack or blade servers. The encased design allows room for more hardware or drive installation if necessary</a:t>
            </a:r>
            <a:r>
              <a:rPr lang="en-US" sz="1600" dirty="0" smtClean="0"/>
              <a:t>.</a:t>
            </a:r>
          </a:p>
          <a:p>
            <a:pPr lvl="1"/>
            <a:r>
              <a:rPr lang="en-US" sz="1600" dirty="0"/>
              <a:t>T</a:t>
            </a:r>
            <a:r>
              <a:rPr lang="en-US" sz="1600" dirty="0" smtClean="0"/>
              <a:t>ower </a:t>
            </a:r>
            <a:r>
              <a:rPr lang="en-US" sz="1600" dirty="0"/>
              <a:t>servers are much less space efficient. A set of tower servers will be much heavier and space-consuming than their thinner counterparts. Cable management can be complicated and bulky, and the air cooling from tower fans can be noisy</a:t>
            </a:r>
            <a:r>
              <a:rPr lang="en-US" sz="1600" dirty="0" smtClean="0"/>
              <a:t>. </a:t>
            </a:r>
          </a:p>
          <a:p>
            <a:pPr lvl="1"/>
            <a:endParaRPr lang="en-IN" sz="1600" dirty="0" smtClean="0">
              <a:solidFill>
                <a:schemeClr val="tx1"/>
              </a:solidFill>
            </a:endParaRPr>
          </a:p>
          <a:p>
            <a:endParaRPr lang="en-IN" sz="2000" dirty="0">
              <a:solidFill>
                <a:schemeClr val="tx1"/>
              </a:solidFill>
            </a:endParaRPr>
          </a:p>
        </p:txBody>
      </p:sp>
      <p:pic>
        <p:nvPicPr>
          <p:cNvPr id="2" name="Picture 1"/>
          <p:cNvPicPr>
            <a:picLocks noChangeAspect="1"/>
          </p:cNvPicPr>
          <p:nvPr/>
        </p:nvPicPr>
        <p:blipFill>
          <a:blip r:embed="rId2"/>
          <a:stretch>
            <a:fillRect/>
          </a:stretch>
        </p:blipFill>
        <p:spPr>
          <a:xfrm>
            <a:off x="4257372" y="2968983"/>
            <a:ext cx="3433629" cy="3204720"/>
          </a:xfrm>
          <a:prstGeom prst="rect">
            <a:avLst/>
          </a:prstGeom>
        </p:spPr>
      </p:pic>
    </p:spTree>
    <p:extLst>
      <p:ext uri="{BB962C8B-B14F-4D97-AF65-F5344CB8AC3E}">
        <p14:creationId xmlns:p14="http://schemas.microsoft.com/office/powerpoint/2010/main" val="143134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Server Hardware Types and Operating System</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a:t>Rack Servers</a:t>
            </a:r>
            <a:r>
              <a:rPr lang="en-US" dirty="0" smtClean="0"/>
              <a:t> – </a:t>
            </a:r>
          </a:p>
          <a:p>
            <a:pPr lvl="1"/>
            <a:r>
              <a:rPr lang="en-US" sz="1600" dirty="0"/>
              <a:t>Just as the title implies, rack servers are designed to be mounted in a modular rack design for efficient management and storage</a:t>
            </a:r>
            <a:r>
              <a:rPr lang="en-US" sz="1600" dirty="0" smtClean="0"/>
              <a:t>. </a:t>
            </a:r>
          </a:p>
          <a:p>
            <a:pPr lvl="1"/>
            <a:r>
              <a:rPr lang="en-US" sz="1600" dirty="0"/>
              <a:t>Rack servers are very versatile in their ability to manage different tasks and workloads, and they can maximize utility in one dedicated location</a:t>
            </a:r>
            <a:r>
              <a:rPr lang="en-US" sz="1600" dirty="0" smtClean="0"/>
              <a:t>.</a:t>
            </a:r>
          </a:p>
          <a:p>
            <a:pPr lvl="1"/>
            <a:r>
              <a:rPr lang="en-US" sz="1600" dirty="0"/>
              <a:t>A major advantage to rack servers is the ease with which server components can be removed if necessary. Some businesses may desire a more modular design for ease of replacement – especially if that business is running a large operation with servers that may become defunct at different times</a:t>
            </a:r>
            <a:r>
              <a:rPr lang="en-US" sz="1600" dirty="0" smtClean="0"/>
              <a:t>.</a:t>
            </a:r>
          </a:p>
          <a:p>
            <a:pPr lvl="1"/>
            <a:r>
              <a:rPr lang="en-US" sz="1600" dirty="0"/>
              <a:t>Because rack server bays are generally stacked tightly, efficient cooling can be a challenge. A dedicated cooling system is necessary to ensure no functionality is lost from overheating</a:t>
            </a:r>
            <a:r>
              <a:rPr lang="en-US" sz="1600" dirty="0" smtClean="0"/>
              <a:t>. </a:t>
            </a:r>
          </a:p>
          <a:p>
            <a:pPr lvl="1"/>
            <a:endParaRPr lang="en-US" sz="1600" dirty="0" smtClean="0"/>
          </a:p>
          <a:p>
            <a:pPr lvl="1"/>
            <a:endParaRPr lang="en-IN" sz="1600" dirty="0" smtClean="0">
              <a:solidFill>
                <a:schemeClr val="tx1"/>
              </a:solidFill>
            </a:endParaRPr>
          </a:p>
          <a:p>
            <a:endParaRPr lang="en-IN" sz="2000" dirty="0">
              <a:solidFill>
                <a:schemeClr val="tx1"/>
              </a:solidFill>
            </a:endParaRPr>
          </a:p>
        </p:txBody>
      </p:sp>
      <p:pic>
        <p:nvPicPr>
          <p:cNvPr id="3" name="Picture 2"/>
          <p:cNvPicPr>
            <a:picLocks noChangeAspect="1"/>
          </p:cNvPicPr>
          <p:nvPr/>
        </p:nvPicPr>
        <p:blipFill>
          <a:blip r:embed="rId2"/>
          <a:stretch>
            <a:fillRect/>
          </a:stretch>
        </p:blipFill>
        <p:spPr>
          <a:xfrm>
            <a:off x="4193682" y="3430881"/>
            <a:ext cx="3561009" cy="2750651"/>
          </a:xfrm>
          <a:prstGeom prst="rect">
            <a:avLst/>
          </a:prstGeom>
        </p:spPr>
      </p:pic>
    </p:spTree>
    <p:extLst>
      <p:ext uri="{BB962C8B-B14F-4D97-AF65-F5344CB8AC3E}">
        <p14:creationId xmlns:p14="http://schemas.microsoft.com/office/powerpoint/2010/main" val="141138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63" y="115910"/>
            <a:ext cx="11568449" cy="489397"/>
          </a:xfrm>
        </p:spPr>
        <p:txBody>
          <a:bodyPr>
            <a:normAutofit fontScale="90000"/>
          </a:bodyPr>
          <a:lstStyle/>
          <a:p>
            <a:r>
              <a:rPr lang="en-IN" sz="3100" dirty="0" smtClean="0"/>
              <a:t>Introduction of Server Hardware Types and Operating System</a:t>
            </a:r>
            <a:r>
              <a:rPr lang="en-IN" sz="2000" i="1" u="sng" dirty="0" smtClean="0">
                <a:solidFill>
                  <a:schemeClr val="accent5">
                    <a:lumMod val="50000"/>
                  </a:schemeClr>
                </a:solidFill>
              </a:rPr>
              <a:t/>
            </a:r>
            <a:br>
              <a:rPr lang="en-IN" sz="2000" i="1" u="sng" dirty="0" smtClean="0">
                <a:solidFill>
                  <a:schemeClr val="accent5">
                    <a:lumMod val="50000"/>
                  </a:schemeClr>
                </a:solidFill>
              </a:rPr>
            </a:br>
            <a:endParaRPr lang="en-IN" sz="3200" i="1" u="sng" dirty="0">
              <a:solidFill>
                <a:schemeClr val="accent5">
                  <a:lumMod val="50000"/>
                </a:schemeClr>
              </a:solidFill>
            </a:endParaRPr>
          </a:p>
        </p:txBody>
      </p:sp>
      <p:sp>
        <p:nvSpPr>
          <p:cNvPr id="5" name="Content Placeholder 2"/>
          <p:cNvSpPr>
            <a:spLocks noGrp="1"/>
          </p:cNvSpPr>
          <p:nvPr>
            <p:ph idx="1"/>
          </p:nvPr>
        </p:nvSpPr>
        <p:spPr>
          <a:xfrm>
            <a:off x="189963" y="808692"/>
            <a:ext cx="11568448" cy="5501955"/>
          </a:xfrm>
        </p:spPr>
        <p:txBody>
          <a:bodyPr/>
          <a:lstStyle/>
          <a:p>
            <a:r>
              <a:rPr lang="en-IN" b="1" dirty="0"/>
              <a:t>Blade Servers</a:t>
            </a:r>
            <a:r>
              <a:rPr lang="en-US" dirty="0" smtClean="0"/>
              <a:t> – </a:t>
            </a:r>
          </a:p>
          <a:p>
            <a:pPr lvl="1"/>
            <a:r>
              <a:rPr lang="en-US" sz="1600" dirty="0"/>
              <a:t>Blade servers are chassis-based servers similar to rack servers, but the more stripped-down design allows for even more space efficiency than rack servers, among other key advantages. </a:t>
            </a:r>
          </a:p>
          <a:p>
            <a:pPr lvl="1"/>
            <a:r>
              <a:rPr lang="en-US" sz="1600" dirty="0"/>
              <a:t>These server systems are comprised of individual server “blades”, thin dedicated server boards that each have individual processing power, memory capacity and a simple modular design that allows for easy configurability</a:t>
            </a:r>
            <a:r>
              <a:rPr lang="en-US" sz="1600" dirty="0" smtClean="0"/>
              <a:t>.</a:t>
            </a:r>
          </a:p>
          <a:p>
            <a:pPr lvl="1"/>
            <a:r>
              <a:rPr lang="en-US" sz="1600" dirty="0"/>
              <a:t>Blade servers offer more processing power and ease of cable management than rack servers, but these advantages come with a larger price tag</a:t>
            </a:r>
            <a:r>
              <a:rPr lang="en-US" sz="1600" dirty="0" smtClean="0"/>
              <a:t>.</a:t>
            </a:r>
          </a:p>
          <a:p>
            <a:pPr lvl="1"/>
            <a:endParaRPr lang="en-US" sz="1600" dirty="0" smtClean="0"/>
          </a:p>
          <a:p>
            <a:pPr lvl="1"/>
            <a:endParaRPr lang="en-IN" sz="1600" dirty="0" smtClean="0">
              <a:solidFill>
                <a:schemeClr val="tx1"/>
              </a:solidFill>
            </a:endParaRPr>
          </a:p>
          <a:p>
            <a:endParaRPr lang="en-IN" sz="2000" dirty="0">
              <a:solidFill>
                <a:schemeClr val="tx1"/>
              </a:solidFill>
            </a:endParaRPr>
          </a:p>
        </p:txBody>
      </p:sp>
      <p:pic>
        <p:nvPicPr>
          <p:cNvPr id="2" name="Picture 1"/>
          <p:cNvPicPr>
            <a:picLocks noChangeAspect="1"/>
          </p:cNvPicPr>
          <p:nvPr/>
        </p:nvPicPr>
        <p:blipFill>
          <a:blip r:embed="rId2"/>
          <a:stretch>
            <a:fillRect/>
          </a:stretch>
        </p:blipFill>
        <p:spPr>
          <a:xfrm>
            <a:off x="3870934" y="2797800"/>
            <a:ext cx="4206506" cy="3229511"/>
          </a:xfrm>
          <a:prstGeom prst="rect">
            <a:avLst/>
          </a:prstGeom>
        </p:spPr>
      </p:pic>
    </p:spTree>
    <p:extLst>
      <p:ext uri="{BB962C8B-B14F-4D97-AF65-F5344CB8AC3E}">
        <p14:creationId xmlns:p14="http://schemas.microsoft.com/office/powerpoint/2010/main" val="427472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33034</TotalTime>
  <Words>4097</Words>
  <Application>Microsoft Office PowerPoint</Application>
  <PresentationFormat>Widescreen</PresentationFormat>
  <Paragraphs>486</Paragraphs>
  <Slides>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Segoe UI</vt:lpstr>
      <vt:lpstr>Office Theme</vt:lpstr>
      <vt:lpstr>Introduction to IT &amp; Networking Basics</vt:lpstr>
      <vt:lpstr>Introduction of IT Activities          </vt:lpstr>
      <vt:lpstr>Introduction of IT Activities </vt:lpstr>
      <vt:lpstr>Introduction of SSM Office IT Network Diagram</vt:lpstr>
      <vt:lpstr>Introduction of SSM Office Data Centre Diagram</vt:lpstr>
      <vt:lpstr>Introduction of Server Hardware Types and Operating System </vt:lpstr>
      <vt:lpstr>Introduction of Server Hardware Types and Operating System </vt:lpstr>
      <vt:lpstr>Introduction of Server Hardware Types and Operating System </vt:lpstr>
      <vt:lpstr>Introduction of Server Hardware Types and Operating System </vt:lpstr>
      <vt:lpstr>Introduction of Server Hardware Types and Operating System </vt:lpstr>
      <vt:lpstr>Introduction of Server Hardware Types and Operating System </vt:lpstr>
      <vt:lpstr>Introduction of Server Hardware Types and Operating System </vt:lpstr>
      <vt:lpstr>Introduction of Active Directory and Domain Policies </vt:lpstr>
      <vt:lpstr>Introduction of Active Directory and Domain Policies </vt:lpstr>
      <vt:lpstr>Introduction of Active Directory and Domain Policies </vt:lpstr>
      <vt:lpstr>Introduction of Active Directory and Domain Policies </vt:lpstr>
      <vt:lpstr>Introduction of Application Layer Protocols </vt:lpstr>
      <vt:lpstr>Introduction of Application Layer Protocols </vt:lpstr>
      <vt:lpstr>Introduction of Application Layer Protocols </vt:lpstr>
      <vt:lpstr>Introduction of Application Layer Protocols </vt:lpstr>
      <vt:lpstr>Introduction of Application Layer Protocols </vt:lpstr>
      <vt:lpstr>Introduction of Application Layer Protocols </vt:lpstr>
      <vt:lpstr>Introduction of Application Layer Protocols </vt:lpstr>
      <vt:lpstr>Introduction of IP Address Classes and Subnet Mask </vt:lpstr>
      <vt:lpstr>Introduction of IP Address Classes and Subnet Mask </vt:lpstr>
      <vt:lpstr>Introduction of IP Address Classes and Subnet Mask </vt:lpstr>
      <vt:lpstr>Introduction of IP Routing and Forwarding </vt:lpstr>
      <vt:lpstr>Introduction of IP Routing and Forwarding </vt:lpstr>
      <vt:lpstr>Introduction of IP Routing and Forwarding </vt:lpstr>
      <vt:lpstr>Introduction of IP Routing and Forwarding </vt:lpstr>
      <vt:lpstr>Introduction of IP Routing and Forwarding </vt:lpstr>
      <vt:lpstr>Introduction of System Utilities </vt:lpstr>
      <vt:lpstr>Introduction of System Utilities </vt:lpstr>
      <vt:lpstr>Introduction of System Utilities </vt:lpstr>
      <vt:lpstr>Introduction of Networking Concepts </vt:lpstr>
      <vt:lpstr>Introduction of Basic Networking Concepts and Fundamentals </vt:lpstr>
      <vt:lpstr>Introduction of Basic Networking Concepts and Fundamentals </vt:lpstr>
      <vt:lpstr>Introduction of Basic Networking Concepts and Fundamentals </vt:lpstr>
      <vt:lpstr>Introduction of Basic Networking Concepts and Fundamentals </vt:lpstr>
      <vt:lpstr>Introduction of Basic Networking Concepts and Fundamentals </vt:lpstr>
      <vt:lpstr>Introduction of Basic Networking Concept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Devices with Function </vt:lpstr>
      <vt:lpstr>Introduction of Basic Networking Commands </vt:lpstr>
      <vt:lpstr>Introduction of Basic Networking Commands </vt:lpstr>
      <vt:lpstr>Introduction of Basic Networking Commands </vt:lpstr>
      <vt:lpstr>Introduction of Basic Networking Commands </vt:lpstr>
      <vt:lpstr>Introduction of Basic Networking Commands </vt:lpstr>
      <vt:lpstr>Introduction of Basic Networking Commands </vt:lpstr>
      <vt:lpstr>Introduction of Basic Networking Commands </vt:lpstr>
      <vt:lpstr>Introduction of Basic Networking Commands </vt:lpstr>
      <vt:lpstr>Introduction of Basic Networking Commands </vt:lpstr>
      <vt:lpstr>Introduction of Basic Networking Commands </vt:lpstr>
      <vt:lpstr>  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 Sawant</dc:creator>
  <cp:lastModifiedBy>Admin</cp:lastModifiedBy>
  <cp:revision>1140</cp:revision>
  <dcterms:created xsi:type="dcterms:W3CDTF">2019-06-06T05:13:21Z</dcterms:created>
  <dcterms:modified xsi:type="dcterms:W3CDTF">2020-10-24T06:51:27Z</dcterms:modified>
</cp:coreProperties>
</file>