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4034" r:id="rId6"/>
    <p:sldMasterId id="2147484046" r:id="rId7"/>
    <p:sldMasterId id="2147484058" r:id="rId8"/>
    <p:sldMasterId id="2147484070" r:id="rId9"/>
    <p:sldMasterId id="2147484082" r:id="rId10"/>
    <p:sldMasterId id="2147484163" r:id="rId11"/>
    <p:sldMasterId id="2147484174" r:id="rId12"/>
    <p:sldMasterId id="2147484185" r:id="rId13"/>
  </p:sldMasterIdLst>
  <p:notesMasterIdLst>
    <p:notesMasterId r:id="rId44"/>
  </p:notesMasterIdLst>
  <p:handoutMasterIdLst>
    <p:handoutMasterId r:id="rId45"/>
  </p:handoutMasterIdLst>
  <p:sldIdLst>
    <p:sldId id="312" r:id="rId14"/>
    <p:sldId id="316" r:id="rId15"/>
    <p:sldId id="350" r:id="rId16"/>
    <p:sldId id="351" r:id="rId17"/>
    <p:sldId id="349" r:id="rId18"/>
    <p:sldId id="348" r:id="rId19"/>
    <p:sldId id="352" r:id="rId20"/>
    <p:sldId id="353" r:id="rId21"/>
    <p:sldId id="354" r:id="rId22"/>
    <p:sldId id="335" r:id="rId23"/>
    <p:sldId id="356" r:id="rId24"/>
    <p:sldId id="355" r:id="rId25"/>
    <p:sldId id="357" r:id="rId26"/>
    <p:sldId id="336" r:id="rId27"/>
    <p:sldId id="358" r:id="rId28"/>
    <p:sldId id="337" r:id="rId29"/>
    <p:sldId id="359" r:id="rId30"/>
    <p:sldId id="360" r:id="rId31"/>
    <p:sldId id="361" r:id="rId32"/>
    <p:sldId id="338" r:id="rId33"/>
    <p:sldId id="339" r:id="rId34"/>
    <p:sldId id="363" r:id="rId35"/>
    <p:sldId id="367" r:id="rId36"/>
    <p:sldId id="368" r:id="rId37"/>
    <p:sldId id="369" r:id="rId38"/>
    <p:sldId id="364" r:id="rId39"/>
    <p:sldId id="365" r:id="rId40"/>
    <p:sldId id="366" r:id="rId41"/>
    <p:sldId id="370" r:id="rId42"/>
    <p:sldId id="340" r:id="rId4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8">
          <p15:clr>
            <a:srgbClr val="A4A3A4"/>
          </p15:clr>
        </p15:guide>
        <p15:guide id="3" orient="horz" pos="1014">
          <p15:clr>
            <a:srgbClr val="A4A3A4"/>
          </p15:clr>
        </p15:guide>
        <p15:guide id="4" orient="horz" pos="3620">
          <p15:clr>
            <a:srgbClr val="A4A3A4"/>
          </p15:clr>
        </p15:guide>
        <p15:guide id="5" orient="horz" pos="4110">
          <p15:clr>
            <a:srgbClr val="A4A3A4"/>
          </p15:clr>
        </p15:guide>
        <p15:guide id="6" pos="2789">
          <p15:clr>
            <a:srgbClr val="A4A3A4"/>
          </p15:clr>
        </p15:guide>
        <p15:guide id="7" pos="281">
          <p15:clr>
            <a:srgbClr val="A4A3A4"/>
          </p15:clr>
        </p15:guide>
        <p15:guide id="8" pos="5485">
          <p15:clr>
            <a:srgbClr val="A4A3A4"/>
          </p15:clr>
        </p15:guide>
        <p15:guide id="9" pos="29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Stapleton" initials="B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F0F"/>
    <a:srgbClr val="FFFFFF"/>
    <a:srgbClr val="C3D603"/>
    <a:srgbClr val="0065BD"/>
    <a:srgbClr val="000000"/>
    <a:srgbClr val="E0E0DD"/>
    <a:srgbClr val="ADAFAF"/>
    <a:srgbClr val="747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0276" autoAdjust="0"/>
  </p:normalViewPr>
  <p:slideViewPr>
    <p:cSldViewPr>
      <p:cViewPr varScale="1">
        <p:scale>
          <a:sx n="96" d="100"/>
          <a:sy n="96" d="100"/>
        </p:scale>
        <p:origin x="2040" y="84"/>
      </p:cViewPr>
      <p:guideLst>
        <p:guide orient="horz" pos="2160"/>
        <p:guide orient="horz" pos="308"/>
        <p:guide orient="horz" pos="1014"/>
        <p:guide orient="horz" pos="3620"/>
        <p:guide orient="horz" pos="4110"/>
        <p:guide pos="2789"/>
        <p:guide pos="281"/>
        <p:guide pos="5485"/>
        <p:guide pos="2972"/>
      </p:guideLst>
    </p:cSldViewPr>
  </p:slideViewPr>
  <p:notesTextViewPr>
    <p:cViewPr>
      <p:scale>
        <a:sx n="100" d="100"/>
        <a:sy n="100" d="100"/>
      </p:scale>
      <p:origin x="0" y="0"/>
    </p:cViewPr>
  </p:notesTextViewPr>
  <p:sorterViewPr>
    <p:cViewPr>
      <p:scale>
        <a:sx n="100" d="100"/>
        <a:sy n="100" d="100"/>
      </p:scale>
      <p:origin x="0" y="54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commentAuthors" Target="commentAuthor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900">
                <a:latin typeface="Verdana" pitchFamily="34" charset="0"/>
              </a:defRPr>
            </a:lvl1pPr>
          </a:lstStyle>
          <a:p>
            <a:pPr>
              <a:defRPr/>
            </a:pPr>
            <a:endParaRPr lang="en-US"/>
          </a:p>
        </p:txBody>
      </p:sp>
      <p:sp>
        <p:nvSpPr>
          <p:cNvPr id="8397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900">
                <a:latin typeface="Verdana" pitchFamily="34" charset="0"/>
              </a:defRPr>
            </a:lvl1pPr>
          </a:lstStyle>
          <a:p>
            <a:pPr>
              <a:defRPr/>
            </a:pPr>
            <a:endParaRPr lang="en-US"/>
          </a:p>
        </p:txBody>
      </p:sp>
      <p:sp>
        <p:nvSpPr>
          <p:cNvPr id="83972" name="Rectangle 4"/>
          <p:cNvSpPr>
            <a:spLocks noGrp="1" noChangeArrowheads="1"/>
          </p:cNvSpPr>
          <p:nvPr>
            <p:ph type="ftr" sz="quarter" idx="2"/>
          </p:nvPr>
        </p:nvSpPr>
        <p:spPr bwMode="auto">
          <a:xfrm>
            <a:off x="0"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900">
                <a:latin typeface="Verdana" pitchFamily="34" charset="0"/>
              </a:defRPr>
            </a:lvl1pPr>
          </a:lstStyle>
          <a:p>
            <a:pPr>
              <a:defRPr/>
            </a:pPr>
            <a:endParaRPr lang="en-US"/>
          </a:p>
        </p:txBody>
      </p:sp>
      <p:sp>
        <p:nvSpPr>
          <p:cNvPr id="83973" name="Rectangle 5"/>
          <p:cNvSpPr>
            <a:spLocks noGrp="1" noChangeArrowheads="1"/>
          </p:cNvSpPr>
          <p:nvPr>
            <p:ph type="sldNum" sz="quarter" idx="3"/>
          </p:nvPr>
        </p:nvSpPr>
        <p:spPr bwMode="auto">
          <a:xfrm>
            <a:off x="4021138"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900">
                <a:latin typeface="Verdana" pitchFamily="34" charset="0"/>
              </a:defRPr>
            </a:lvl1pPr>
          </a:lstStyle>
          <a:p>
            <a:pPr>
              <a:defRPr/>
            </a:pPr>
            <a:fld id="{CB30EDB4-9C79-432E-9928-293D463601CA}" type="slidenum">
              <a:rPr lang="en-US"/>
              <a:pPr>
                <a:defRPr/>
              </a:pPr>
              <a:t>‹#›</a:t>
            </a:fld>
            <a:endParaRPr lang="en-US"/>
          </a:p>
        </p:txBody>
      </p:sp>
      <p:pic>
        <p:nvPicPr>
          <p:cNvPr id="43014" name="Picture 6" descr="Bottom right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5088" y="9629775"/>
            <a:ext cx="19081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503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900">
                <a:latin typeface="Verdana" pitchFamily="34" charset="0"/>
              </a:defRPr>
            </a:lvl1pPr>
          </a:lstStyle>
          <a:p>
            <a:pPr>
              <a:defRPr/>
            </a:pPr>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900">
                <a:latin typeface="Verdana" pitchFamily="34"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613" y="4860925"/>
            <a:ext cx="5680075" cy="4448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900">
                <a:latin typeface="Verdana"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4021138"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900">
                <a:latin typeface="Verdana" pitchFamily="34" charset="0"/>
              </a:defRPr>
            </a:lvl1pPr>
          </a:lstStyle>
          <a:p>
            <a:pPr>
              <a:defRPr/>
            </a:pPr>
            <a:fld id="{7C0EB30F-E66B-424E-8D20-A3CE1C92E3CA}" type="slidenum">
              <a:rPr lang="en-US"/>
              <a:pPr>
                <a:defRPr/>
              </a:pPr>
              <a:t>‹#›</a:t>
            </a:fld>
            <a:endParaRPr lang="en-US"/>
          </a:p>
        </p:txBody>
      </p:sp>
      <p:pic>
        <p:nvPicPr>
          <p:cNvPr id="24584" name="Picture 8" descr="Bottom righ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088" y="9550400"/>
            <a:ext cx="1908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988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7081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7081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7081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7081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7081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370819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grpSp>
      <p:pic>
        <p:nvPicPr>
          <p:cNvPr id="8" name="Picture 13" descr="Title graphi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a:lnSpc>
                <a:spcPct val="95000"/>
              </a:lnSpc>
              <a:defRPr/>
            </a:pPr>
            <a:r>
              <a:rPr lang="en-US" sz="800" dirty="0">
                <a:solidFill>
                  <a:schemeClr val="tx1">
                    <a:lumMod val="75000"/>
                    <a:lumOff val="25000"/>
                  </a:schemeClr>
                </a:solidFill>
              </a:rPr>
              <a:t>© 2010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dirty="0"/>
              <a:t>Click to edit Master title style</a:t>
            </a:r>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dirty="0"/>
              <a:t>Click to edit Master subtitle style</a:t>
            </a:r>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a:defRPr/>
            </a:pPr>
            <a:r>
              <a:rPr lang="en-US"/>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a:defRPr/>
            </a:pPr>
            <a:r>
              <a:rPr lang="en-US"/>
              <a:t>Invensys proprietary &amp; confidential</a:t>
            </a:r>
            <a:endParaRPr lang="en-US" dirty="0"/>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t>Slide </a:t>
            </a:r>
            <a:fld id="{941C1859-D72E-42E2-85FB-0C593DA305F2}" type="slidenum">
              <a:rPr lang="en-US"/>
              <a:pPr>
                <a:defRPr/>
              </a:pPr>
              <a:t>‹#›</a:t>
            </a:fld>
            <a:endParaRPr lang="en-US"/>
          </a:p>
        </p:txBody>
      </p:sp>
    </p:spTree>
    <p:extLst>
      <p:ext uri="{BB962C8B-B14F-4D97-AF65-F5344CB8AC3E}">
        <p14:creationId xmlns:p14="http://schemas.microsoft.com/office/powerpoint/2010/main" val="251693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31800" y="1600200"/>
            <a:ext cx="4135438" cy="413385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1600200"/>
            <a:ext cx="4137025" cy="413385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191205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429462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31800" y="1600200"/>
            <a:ext cx="8424863" cy="413385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225609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AE1FCD77-A5B4-4365-83F0-5C8F092E5D49}" type="slidenum">
              <a:rPr lang="en-US"/>
              <a:pPr>
                <a:defRPr/>
              </a:pPr>
              <a:t>‹#›</a:t>
            </a:fld>
            <a:endParaRPr lang="en-US"/>
          </a:p>
        </p:txBody>
      </p:sp>
    </p:spTree>
    <p:extLst>
      <p:ext uri="{BB962C8B-B14F-4D97-AF65-F5344CB8AC3E}">
        <p14:creationId xmlns:p14="http://schemas.microsoft.com/office/powerpoint/2010/main" val="9429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6F3A443E-0D0D-4AF4-8940-89352C1085BC}" type="slidenum">
              <a:rPr lang="en-US"/>
              <a:pPr>
                <a:defRPr/>
              </a:pPr>
              <a:t>‹#›</a:t>
            </a:fld>
            <a:endParaRPr lang="en-US"/>
          </a:p>
        </p:txBody>
      </p:sp>
    </p:spTree>
    <p:extLst>
      <p:ext uri="{BB962C8B-B14F-4D97-AF65-F5344CB8AC3E}">
        <p14:creationId xmlns:p14="http://schemas.microsoft.com/office/powerpoint/2010/main" val="213870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DC1C0B3B-7C09-4826-9B4A-3BE7CE188FD4}" type="slidenum">
              <a:rPr lang="en-US"/>
              <a:pPr>
                <a:defRPr/>
              </a:pPr>
              <a:t>‹#›</a:t>
            </a:fld>
            <a:endParaRPr lang="en-US"/>
          </a:p>
        </p:txBody>
      </p:sp>
    </p:spTree>
    <p:extLst>
      <p:ext uri="{BB962C8B-B14F-4D97-AF65-F5344CB8AC3E}">
        <p14:creationId xmlns:p14="http://schemas.microsoft.com/office/powerpoint/2010/main" val="68738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331A94AF-924F-4D75-B900-4A92B4115213}" type="slidenum">
              <a:rPr lang="en-US"/>
              <a:pPr>
                <a:defRPr/>
              </a:pPr>
              <a:t>‹#›</a:t>
            </a:fld>
            <a:endParaRPr lang="en-US"/>
          </a:p>
        </p:txBody>
      </p:sp>
    </p:spTree>
    <p:extLst>
      <p:ext uri="{BB962C8B-B14F-4D97-AF65-F5344CB8AC3E}">
        <p14:creationId xmlns:p14="http://schemas.microsoft.com/office/powerpoint/2010/main" val="2848290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B8DD687D-4DFF-4DB7-AA99-C450E782873B}" type="slidenum">
              <a:rPr lang="en-US"/>
              <a:pPr>
                <a:defRPr/>
              </a:pPr>
              <a:t>‹#›</a:t>
            </a:fld>
            <a:endParaRPr lang="en-US"/>
          </a:p>
        </p:txBody>
      </p:sp>
    </p:spTree>
    <p:extLst>
      <p:ext uri="{BB962C8B-B14F-4D97-AF65-F5344CB8AC3E}">
        <p14:creationId xmlns:p14="http://schemas.microsoft.com/office/powerpoint/2010/main" val="395335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75823F21-F2A8-42F8-8772-F4FB2A0267CE}" type="slidenum">
              <a:rPr lang="en-US"/>
              <a:pPr>
                <a:defRPr/>
              </a:pPr>
              <a:t>‹#›</a:t>
            </a:fld>
            <a:endParaRPr lang="en-US"/>
          </a:p>
        </p:txBody>
      </p:sp>
    </p:spTree>
    <p:extLst>
      <p:ext uri="{BB962C8B-B14F-4D97-AF65-F5344CB8AC3E}">
        <p14:creationId xmlns:p14="http://schemas.microsoft.com/office/powerpoint/2010/main" val="329709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42E6FB86-D7C2-4F3B-9D7D-3D498BD8E02A}" type="slidenum">
              <a:rPr lang="en-US"/>
              <a:pPr>
                <a:defRPr/>
              </a:pPr>
              <a:t>‹#›</a:t>
            </a:fld>
            <a:endParaRPr lang="en-US"/>
          </a:p>
        </p:txBody>
      </p:sp>
    </p:spTree>
    <p:extLst>
      <p:ext uri="{BB962C8B-B14F-4D97-AF65-F5344CB8AC3E}">
        <p14:creationId xmlns:p14="http://schemas.microsoft.com/office/powerpoint/2010/main" val="212174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A6CFD3A5-D2F6-4CF3-A2F1-22D550C6E651}" type="slidenum">
              <a:rPr lang="en-US"/>
              <a:pPr>
                <a:defRPr/>
              </a:pPr>
              <a:t>‹#›</a:t>
            </a:fld>
            <a:endParaRPr lang="en-US"/>
          </a:p>
        </p:txBody>
      </p:sp>
    </p:spTree>
    <p:extLst>
      <p:ext uri="{BB962C8B-B14F-4D97-AF65-F5344CB8AC3E}">
        <p14:creationId xmlns:p14="http://schemas.microsoft.com/office/powerpoint/2010/main" val="156299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D3EB74B0-37E5-4228-9D4E-DB4B458356E2}" type="slidenum">
              <a:rPr lang="en-US"/>
              <a:pPr>
                <a:defRPr/>
              </a:pPr>
              <a:t>‹#›</a:t>
            </a:fld>
            <a:endParaRPr lang="en-US"/>
          </a:p>
        </p:txBody>
      </p:sp>
    </p:spTree>
    <p:extLst>
      <p:ext uri="{BB962C8B-B14F-4D97-AF65-F5344CB8AC3E}">
        <p14:creationId xmlns:p14="http://schemas.microsoft.com/office/powerpoint/2010/main" val="3346979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882A33D4-92C8-4B80-815A-978629F77339}" type="slidenum">
              <a:rPr lang="en-US"/>
              <a:pPr>
                <a:defRPr/>
              </a:pPr>
              <a:t>‹#›</a:t>
            </a:fld>
            <a:endParaRPr lang="en-US"/>
          </a:p>
        </p:txBody>
      </p:sp>
    </p:spTree>
    <p:extLst>
      <p:ext uri="{BB962C8B-B14F-4D97-AF65-F5344CB8AC3E}">
        <p14:creationId xmlns:p14="http://schemas.microsoft.com/office/powerpoint/2010/main" val="619578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5B4D4F03-942C-48BE-9E4D-CCB4232C2E43}" type="slidenum">
              <a:rPr lang="en-US"/>
              <a:pPr>
                <a:defRPr/>
              </a:pPr>
              <a:t>‹#›</a:t>
            </a:fld>
            <a:endParaRPr lang="en-US"/>
          </a:p>
        </p:txBody>
      </p:sp>
    </p:spTree>
    <p:extLst>
      <p:ext uri="{BB962C8B-B14F-4D97-AF65-F5344CB8AC3E}">
        <p14:creationId xmlns:p14="http://schemas.microsoft.com/office/powerpoint/2010/main" val="4007712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eaLnBrk="0" hangingPunct="0">
              <a:lnSpc>
                <a:spcPct val="95000"/>
              </a:lnSpc>
              <a:defRPr/>
            </a:pPr>
            <a:r>
              <a:rPr lang="en-US" sz="800" dirty="0">
                <a:solidFill>
                  <a:prstClr val="black">
                    <a:lumMod val="75000"/>
                    <a:lumOff val="25000"/>
                  </a:prst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Invensys proprietary &amp; confidential</a:t>
            </a:r>
            <a:endParaRPr lang="en-US" dirty="0">
              <a:solidFill>
                <a:prstClr val="white">
                  <a:lumMod val="65000"/>
                </a:prstClr>
              </a:solidFill>
            </a:endParaRP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solidFill>
                  <a:prstClr val="white">
                    <a:lumMod val="65000"/>
                  </a:prstClr>
                </a:solidFill>
              </a:rPr>
              <a:t>Slide </a:t>
            </a:r>
            <a:fld id="{941C1859-D72E-42E2-85FB-0C593DA305F2}" type="slidenum">
              <a:rPr lang="en-US">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955787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6CFD3A5-D2F6-4CF3-A2F1-22D550C6E6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54529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B613524-CCDB-440B-95AC-8390DF04F99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1023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62A5C608-47ED-4AA3-BABC-1C0D4F14AE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2092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511D963-72B9-46AC-BEC7-59C98D8E3E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3110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BE650731-1331-4A24-B8E7-6CF501B6F9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72693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37293E9-4217-4739-A699-6BD10E075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4314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B613524-CCDB-440B-95AC-8390DF04F998}" type="slidenum">
              <a:rPr lang="en-US"/>
              <a:pPr>
                <a:defRPr/>
              </a:pPr>
              <a:t>‹#›</a:t>
            </a:fld>
            <a:endParaRPr lang="en-US"/>
          </a:p>
        </p:txBody>
      </p:sp>
    </p:spTree>
    <p:extLst>
      <p:ext uri="{BB962C8B-B14F-4D97-AF65-F5344CB8AC3E}">
        <p14:creationId xmlns:p14="http://schemas.microsoft.com/office/powerpoint/2010/main" val="1201680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C3E8335A-9930-491B-ABFB-6ABA1D8936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49249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5729069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167222665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eaLnBrk="0" hangingPunct="0">
              <a:lnSpc>
                <a:spcPct val="95000"/>
              </a:lnSpc>
              <a:defRPr/>
            </a:pPr>
            <a:r>
              <a:rPr lang="en-US" sz="800" dirty="0">
                <a:solidFill>
                  <a:prstClr val="black">
                    <a:lumMod val="75000"/>
                    <a:lumOff val="25000"/>
                  </a:prst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Invensys proprietary &amp; confidential</a:t>
            </a:r>
            <a:endParaRPr lang="en-US" dirty="0">
              <a:solidFill>
                <a:prstClr val="white">
                  <a:lumMod val="65000"/>
                </a:prstClr>
              </a:solidFill>
            </a:endParaRP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solidFill>
                  <a:prstClr val="white">
                    <a:lumMod val="65000"/>
                  </a:prstClr>
                </a:solidFill>
              </a:rPr>
              <a:t>Slide </a:t>
            </a:r>
            <a:fld id="{941C1859-D72E-42E2-85FB-0C593DA305F2}" type="slidenum">
              <a:rPr lang="en-US">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885404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6CFD3A5-D2F6-4CF3-A2F1-22D550C6E6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50044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B613524-CCDB-440B-95AC-8390DF04F99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68398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62A5C608-47ED-4AA3-BABC-1C0D4F14AE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96110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511D963-72B9-46AC-BEC7-59C98D8E3E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45295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BE650731-1331-4A24-B8E7-6CF501B6F9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11748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37293E9-4217-4739-A699-6BD10E075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3251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Slide Number Placeholder 5"/>
          <p:cNvSpPr>
            <a:spLocks noGrp="1"/>
          </p:cNvSpPr>
          <p:nvPr userDrawn="1">
            <p:ph type="sldNum" sz="quarter" idx="10"/>
          </p:nvPr>
        </p:nvSpPr>
        <p:spPr/>
        <p:txBody>
          <a:bodyPr/>
          <a:lstStyle>
            <a:lvl1pPr>
              <a:defRPr/>
            </a:lvl1pPr>
          </a:lstStyle>
          <a:p>
            <a:pPr>
              <a:defRPr/>
            </a:pPr>
            <a:r>
              <a:rPr lang="en-US"/>
              <a:t>Slide </a:t>
            </a:r>
            <a:fld id="{62A5C608-47ED-4AA3-BABC-1C0D4F14AEAB}" type="slidenum">
              <a:rPr lang="en-US"/>
              <a:pPr>
                <a:defRPr/>
              </a:pPr>
              <a:t>‹#›</a:t>
            </a:fld>
            <a:endParaRPr lang="en-US"/>
          </a:p>
        </p:txBody>
      </p:sp>
    </p:spTree>
    <p:extLst>
      <p:ext uri="{BB962C8B-B14F-4D97-AF65-F5344CB8AC3E}">
        <p14:creationId xmlns:p14="http://schemas.microsoft.com/office/powerpoint/2010/main" val="3433033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C3E8335A-9930-491B-ABFB-6ABA1D8936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31193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21321685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9578878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eaLnBrk="0" hangingPunct="0">
              <a:lnSpc>
                <a:spcPct val="95000"/>
              </a:lnSpc>
              <a:defRPr/>
            </a:pPr>
            <a:r>
              <a:rPr lang="en-US" sz="800" dirty="0">
                <a:solidFill>
                  <a:prstClr val="black">
                    <a:lumMod val="75000"/>
                    <a:lumOff val="25000"/>
                  </a:prst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Invensys proprietary &amp; confidential</a:t>
            </a:r>
            <a:endParaRPr lang="en-US" dirty="0">
              <a:solidFill>
                <a:prstClr val="white">
                  <a:lumMod val="65000"/>
                </a:prstClr>
              </a:solidFill>
            </a:endParaRP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solidFill>
                  <a:prstClr val="white">
                    <a:lumMod val="65000"/>
                  </a:prstClr>
                </a:solidFill>
              </a:rPr>
              <a:t>Slide </a:t>
            </a:r>
            <a:fld id="{941C1859-D72E-42E2-85FB-0C593DA305F2}" type="slidenum">
              <a:rPr lang="en-US">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2298518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6CFD3A5-D2F6-4CF3-A2F1-22D550C6E6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10948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B613524-CCDB-440B-95AC-8390DF04F99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3800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62A5C608-47ED-4AA3-BABC-1C0D4F14AE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16180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511D963-72B9-46AC-BEC7-59C98D8E3E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61311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BE650731-1331-4A24-B8E7-6CF501B6F9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10232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37293E9-4217-4739-A699-6BD10E075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869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t>Slide </a:t>
            </a:r>
            <a:fld id="{A511D963-72B9-46AC-BEC7-59C98D8E3E08}" type="slidenum">
              <a:rPr lang="en-US"/>
              <a:pPr>
                <a:defRPr/>
              </a:pPr>
              <a:t>‹#›</a:t>
            </a:fld>
            <a:endParaRPr lang="en-US"/>
          </a:p>
        </p:txBody>
      </p:sp>
    </p:spTree>
    <p:extLst>
      <p:ext uri="{BB962C8B-B14F-4D97-AF65-F5344CB8AC3E}">
        <p14:creationId xmlns:p14="http://schemas.microsoft.com/office/powerpoint/2010/main" val="477695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C3E8335A-9930-491B-ABFB-6ABA1D8936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21543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151161124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6951375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dirty="0"/>
              <a:t>Click to edit Master title style</a:t>
            </a:r>
          </a:p>
        </p:txBody>
      </p:sp>
      <p:sp>
        <p:nvSpPr>
          <p:cNvPr id="3" name="ClipArt Placeholder 2"/>
          <p:cNvSpPr>
            <a:spLocks noGrp="1"/>
          </p:cNvSpPr>
          <p:nvPr>
            <p:ph type="clipArt" sz="half" idx="1"/>
          </p:nvPr>
        </p:nvSpPr>
        <p:spPr>
          <a:xfrm>
            <a:off x="431800" y="1600200"/>
            <a:ext cx="4135438" cy="4133850"/>
          </a:xfrm>
        </p:spPr>
        <p:txBody>
          <a:bodyPr/>
          <a:lstStyle/>
          <a:p>
            <a:pPr lvl="0"/>
            <a:endParaRPr lang="en-US" noProof="0"/>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BE650731-1331-4A24-B8E7-6CF501B6F9E6}" type="slidenum">
              <a:rPr lang="en-US"/>
              <a:pPr>
                <a:defRPr/>
              </a:pPr>
              <a:t>‹#›</a:t>
            </a:fld>
            <a:endParaRPr lang="en-US"/>
          </a:p>
        </p:txBody>
      </p:sp>
    </p:spTree>
    <p:extLst>
      <p:ext uri="{BB962C8B-B14F-4D97-AF65-F5344CB8AC3E}">
        <p14:creationId xmlns:p14="http://schemas.microsoft.com/office/powerpoint/2010/main" val="8298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37293E9-4217-4739-A699-6BD10E075DE6}" type="slidenum">
              <a:rPr lang="en-US"/>
              <a:pPr>
                <a:defRPr/>
              </a:pPr>
              <a:t>‹#›</a:t>
            </a:fld>
            <a:endParaRPr lang="en-US"/>
          </a:p>
        </p:txBody>
      </p:sp>
    </p:spTree>
    <p:extLst>
      <p:ext uri="{BB962C8B-B14F-4D97-AF65-F5344CB8AC3E}">
        <p14:creationId xmlns:p14="http://schemas.microsoft.com/office/powerpoint/2010/main" val="30084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endParaRPr lang="en-US" noProof="0"/>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C3E8335A-9930-491B-ABFB-6ABA1D893690}" type="slidenum">
              <a:rPr lang="en-US"/>
              <a:pPr>
                <a:defRPr/>
              </a:pPr>
              <a:t>‹#›</a:t>
            </a:fld>
            <a:endParaRPr lang="en-US"/>
          </a:p>
        </p:txBody>
      </p:sp>
    </p:spTree>
    <p:extLst>
      <p:ext uri="{BB962C8B-B14F-4D97-AF65-F5344CB8AC3E}">
        <p14:creationId xmlns:p14="http://schemas.microsoft.com/office/powerpoint/2010/main" val="1516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9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10.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8.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9.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307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a:defRPr/>
            </a:pPr>
            <a:r>
              <a:rPr lang="en-US"/>
              <a:t>Slide </a:t>
            </a:r>
            <a:fld id="{440F4169-6ACD-4612-9766-BCC7747F4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8" r:id="rId1"/>
    <p:sldLayoutId id="2147484095" r:id="rId2"/>
    <p:sldLayoutId id="2147484096" r:id="rId3"/>
    <p:sldLayoutId id="2147484097" r:id="rId4"/>
    <p:sldLayoutId id="2147484098" r:id="rId5"/>
    <p:sldLayoutId id="2147484099" r:id="rId6"/>
    <p:sldLayoutId id="2147484100" r:id="rId7"/>
    <p:sldLayoutId id="2147484101" r:id="rId8"/>
  </p:sldLayoutIdLst>
  <p:hf hdr="0"/>
  <p:txStyles>
    <p:titleStyle>
      <a:lvl1pPr algn="l" rtl="0" eaLnBrk="0" fontAlgn="base" hangingPunct="0">
        <a:lnSpc>
          <a:spcPts val="3500"/>
        </a:lnSpc>
        <a:spcBef>
          <a:spcPct val="0"/>
        </a:spcBef>
        <a:spcAft>
          <a:spcPct val="0"/>
        </a:spcAft>
        <a:defRPr sz="3200">
          <a:solidFill>
            <a:schemeClr val="tx1"/>
          </a:solidFill>
          <a:latin typeface="+mj-lt"/>
          <a:ea typeface="+mj-ea"/>
          <a:cs typeface="+mj-cs"/>
        </a:defRPr>
      </a:lvl1pPr>
      <a:lvl2pPr algn="l" rtl="0" eaLnBrk="0" fontAlgn="base" hangingPunct="0">
        <a:lnSpc>
          <a:spcPts val="3500"/>
        </a:lnSpc>
        <a:spcBef>
          <a:spcPct val="0"/>
        </a:spcBef>
        <a:spcAft>
          <a:spcPct val="0"/>
        </a:spcAft>
        <a:defRPr sz="3200">
          <a:solidFill>
            <a:schemeClr val="tx1"/>
          </a:solidFill>
          <a:latin typeface="Verdana" pitchFamily="34" charset="0"/>
        </a:defRPr>
      </a:lvl2pPr>
      <a:lvl3pPr algn="l" rtl="0" eaLnBrk="0" fontAlgn="base" hangingPunct="0">
        <a:lnSpc>
          <a:spcPts val="3500"/>
        </a:lnSpc>
        <a:spcBef>
          <a:spcPct val="0"/>
        </a:spcBef>
        <a:spcAft>
          <a:spcPct val="0"/>
        </a:spcAft>
        <a:defRPr sz="3200">
          <a:solidFill>
            <a:schemeClr val="tx1"/>
          </a:solidFill>
          <a:latin typeface="Verdana" pitchFamily="34" charset="0"/>
        </a:defRPr>
      </a:lvl3pPr>
      <a:lvl4pPr algn="l" rtl="0" eaLnBrk="0" fontAlgn="base" hangingPunct="0">
        <a:lnSpc>
          <a:spcPts val="3500"/>
        </a:lnSpc>
        <a:spcBef>
          <a:spcPct val="0"/>
        </a:spcBef>
        <a:spcAft>
          <a:spcPct val="0"/>
        </a:spcAft>
        <a:defRPr sz="3200">
          <a:solidFill>
            <a:schemeClr val="tx1"/>
          </a:solidFill>
          <a:latin typeface="Verdana" pitchFamily="34" charset="0"/>
        </a:defRPr>
      </a:lvl4pPr>
      <a:lvl5pPr algn="l" rtl="0" eaLnBrk="0" fontAlgn="base" hangingPunct="0">
        <a:lnSpc>
          <a:spcPts val="3500"/>
        </a:lnSpc>
        <a:spcBef>
          <a:spcPct val="0"/>
        </a:spcBef>
        <a:spcAft>
          <a:spcPct val="0"/>
        </a:spcAft>
        <a:defRPr sz="3200">
          <a:solidFill>
            <a:schemeClr val="tx1"/>
          </a:solidFill>
          <a:latin typeface="Verdana" pitchFamily="34" charset="0"/>
        </a:defRPr>
      </a:lvl5pPr>
      <a:lvl6pPr marL="457200" algn="l" rtl="0" fontAlgn="base">
        <a:lnSpc>
          <a:spcPts val="3500"/>
        </a:lnSpc>
        <a:spcBef>
          <a:spcPct val="0"/>
        </a:spcBef>
        <a:spcAft>
          <a:spcPct val="0"/>
        </a:spcAft>
        <a:defRPr sz="3200">
          <a:solidFill>
            <a:srgbClr val="747678"/>
          </a:solidFill>
          <a:latin typeface="Verdana" pitchFamily="34" charset="0"/>
        </a:defRPr>
      </a:lvl6pPr>
      <a:lvl7pPr marL="914400" algn="l" rtl="0" fontAlgn="base">
        <a:lnSpc>
          <a:spcPts val="3500"/>
        </a:lnSpc>
        <a:spcBef>
          <a:spcPct val="0"/>
        </a:spcBef>
        <a:spcAft>
          <a:spcPct val="0"/>
        </a:spcAft>
        <a:defRPr sz="3200">
          <a:solidFill>
            <a:srgbClr val="747678"/>
          </a:solidFill>
          <a:latin typeface="Verdana" pitchFamily="34" charset="0"/>
        </a:defRPr>
      </a:lvl7pPr>
      <a:lvl8pPr marL="1371600" algn="l" rtl="0" fontAlgn="base">
        <a:lnSpc>
          <a:spcPts val="3500"/>
        </a:lnSpc>
        <a:spcBef>
          <a:spcPct val="0"/>
        </a:spcBef>
        <a:spcAft>
          <a:spcPct val="0"/>
        </a:spcAft>
        <a:defRPr sz="3200">
          <a:solidFill>
            <a:srgbClr val="747678"/>
          </a:solidFill>
          <a:latin typeface="Verdana" pitchFamily="34" charset="0"/>
        </a:defRPr>
      </a:lvl8pPr>
      <a:lvl9pPr marL="1828800" algn="l" rtl="0" fontAlgn="base">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eaLnBrk="0" hangingPunct="0">
              <a:lnSpc>
                <a:spcPct val="90000"/>
              </a:lnSpc>
              <a:defRPr/>
            </a:pPr>
            <a:r>
              <a:rPr lang="en-US">
                <a:solidFill>
                  <a:prstClr val="black"/>
                </a:solidFill>
              </a:rPr>
              <a:t>Slide </a:t>
            </a:r>
            <a:fld id="{440F4169-6ACD-4612-9766-BCC7747F4268}" type="slidenum">
              <a:rPr lang="en-US">
                <a:solidFill>
                  <a:prstClr val="black"/>
                </a:solidFill>
              </a:rPr>
              <a:pPr eaLnBrk="0" hangingPunct="0">
                <a:lnSpc>
                  <a:spcPct val="90000"/>
                </a:lnSpc>
                <a:defRPr/>
              </a:pPr>
              <a:t>‹#›</a:t>
            </a:fld>
            <a:endParaRPr lang="en-US">
              <a:solidFill>
                <a:prstClr val="black"/>
              </a:solidFill>
            </a:endParaRPr>
          </a:p>
        </p:txBody>
      </p:sp>
    </p:spTree>
    <p:extLst>
      <p:ext uri="{BB962C8B-B14F-4D97-AF65-F5344CB8AC3E}">
        <p14:creationId xmlns:p14="http://schemas.microsoft.com/office/powerpoint/2010/main" val="4246215729"/>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4099" name="Picture 13" descr="X:\2001 library\Invensys Logos\2009 Brand\PPT\iom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325688"/>
            <a:ext cx="7037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59" r:id="rId2"/>
    <p:sldLayoutId id="2147484161" r:id="rId3"/>
    <p:sldLayoutId id="2147484162" r:id="rId4"/>
  </p:sldLayoutIdLst>
  <p:hf hdr="0"/>
  <p:txStyles>
    <p:titleStyle>
      <a:lvl1pPr algn="l" rtl="0" eaLnBrk="0" fontAlgn="base" hangingPunct="0">
        <a:spcBef>
          <a:spcPct val="0"/>
        </a:spcBef>
        <a:spcAft>
          <a:spcPct val="0"/>
        </a:spcAft>
        <a:defRPr sz="1000">
          <a:solidFill>
            <a:srgbClr val="000000"/>
          </a:solidFill>
          <a:latin typeface="+mj-lt"/>
          <a:ea typeface="+mj-ea"/>
          <a:cs typeface="+mj-cs"/>
        </a:defRPr>
      </a:lvl1pPr>
      <a:lvl2pPr algn="l" rtl="0" eaLnBrk="0" fontAlgn="base" hangingPunct="0">
        <a:spcBef>
          <a:spcPct val="0"/>
        </a:spcBef>
        <a:spcAft>
          <a:spcPct val="0"/>
        </a:spcAft>
        <a:defRPr sz="1000">
          <a:solidFill>
            <a:srgbClr val="000000"/>
          </a:solidFill>
          <a:latin typeface="Verdana" pitchFamily="34" charset="0"/>
        </a:defRPr>
      </a:lvl2pPr>
      <a:lvl3pPr algn="l" rtl="0" eaLnBrk="0" fontAlgn="base" hangingPunct="0">
        <a:spcBef>
          <a:spcPct val="0"/>
        </a:spcBef>
        <a:spcAft>
          <a:spcPct val="0"/>
        </a:spcAft>
        <a:defRPr sz="1000">
          <a:solidFill>
            <a:srgbClr val="000000"/>
          </a:solidFill>
          <a:latin typeface="Verdana" pitchFamily="34" charset="0"/>
        </a:defRPr>
      </a:lvl3pPr>
      <a:lvl4pPr algn="l" rtl="0" eaLnBrk="0" fontAlgn="base" hangingPunct="0">
        <a:spcBef>
          <a:spcPct val="0"/>
        </a:spcBef>
        <a:spcAft>
          <a:spcPct val="0"/>
        </a:spcAft>
        <a:defRPr sz="1000">
          <a:solidFill>
            <a:srgbClr val="000000"/>
          </a:solidFill>
          <a:latin typeface="Verdana" pitchFamily="34" charset="0"/>
        </a:defRPr>
      </a:lvl4pPr>
      <a:lvl5pPr algn="l" rtl="0" eaLnBrk="0" fontAlgn="base" hangingPunct="0">
        <a:spcBef>
          <a:spcPct val="0"/>
        </a:spcBef>
        <a:spcAft>
          <a:spcPct val="0"/>
        </a:spcAft>
        <a:defRPr sz="1000">
          <a:solidFill>
            <a:srgbClr val="000000"/>
          </a:solidFill>
          <a:latin typeface="Verdana" pitchFamily="34" charset="0"/>
        </a:defRPr>
      </a:lvl5pPr>
      <a:lvl6pPr marL="457200" algn="l" rtl="0" fontAlgn="base">
        <a:spcBef>
          <a:spcPct val="0"/>
        </a:spcBef>
        <a:spcAft>
          <a:spcPct val="0"/>
        </a:spcAft>
        <a:defRPr sz="1000">
          <a:solidFill>
            <a:srgbClr val="000000"/>
          </a:solidFill>
          <a:latin typeface="Verdana" pitchFamily="34" charset="0"/>
        </a:defRPr>
      </a:lvl6pPr>
      <a:lvl7pPr marL="914400" algn="l" rtl="0" fontAlgn="base">
        <a:spcBef>
          <a:spcPct val="0"/>
        </a:spcBef>
        <a:spcAft>
          <a:spcPct val="0"/>
        </a:spcAft>
        <a:defRPr sz="1000">
          <a:solidFill>
            <a:srgbClr val="000000"/>
          </a:solidFill>
          <a:latin typeface="Verdana" pitchFamily="34" charset="0"/>
        </a:defRPr>
      </a:lvl7pPr>
      <a:lvl8pPr marL="1371600" algn="l" rtl="0" fontAlgn="base">
        <a:spcBef>
          <a:spcPct val="0"/>
        </a:spcBef>
        <a:spcAft>
          <a:spcPct val="0"/>
        </a:spcAft>
        <a:defRPr sz="1000">
          <a:solidFill>
            <a:srgbClr val="000000"/>
          </a:solidFill>
          <a:latin typeface="Verdana" pitchFamily="34" charset="0"/>
        </a:defRPr>
      </a:lvl8pPr>
      <a:lvl9pPr marL="1828800" algn="l" rtl="0" fontAlgn="base">
        <a:spcBef>
          <a:spcPct val="0"/>
        </a:spcBef>
        <a:spcAft>
          <a:spcPct val="0"/>
        </a:spcAft>
        <a:defRPr sz="1000">
          <a:solidFill>
            <a:srgbClr val="000000"/>
          </a:solidFill>
          <a:latin typeface="Verdana" pitchFamily="34"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8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8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Divid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5124"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D636D97B-D17C-43AB-AB59-3067C0A0316C}" type="slidenum">
              <a:rPr lang="en-US"/>
              <a:pPr>
                <a:defRPr/>
              </a:pPr>
              <a:t>‹#›</a:t>
            </a:fld>
            <a:endParaRPr lang="en-US"/>
          </a:p>
        </p:txBody>
      </p:sp>
      <p:grpSp>
        <p:nvGrpSpPr>
          <p:cNvPr id="5126" name="Group 9"/>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5128"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04" r:id="rId1"/>
    <p:sldLayoutId id="2147484109"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Divide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6148"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87C721BA-D1B5-4B1F-BBDD-0BEB335ABA61}" type="slidenum">
              <a:rPr lang="en-US"/>
              <a:pPr>
                <a:defRPr/>
              </a:pPr>
              <a:t>‹#›</a:t>
            </a:fld>
            <a:endParaRPr lang="en-US"/>
          </a:p>
        </p:txBody>
      </p:sp>
      <p:grpSp>
        <p:nvGrpSpPr>
          <p:cNvPr id="6150"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6152"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5" r:id="rId1"/>
    <p:sldLayoutId id="2147484120"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Divi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7172"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033BE8AE-C0CF-40DD-B6C1-737E7AF5E74A}" type="slidenum">
              <a:rPr lang="en-US"/>
              <a:pPr>
                <a:defRPr/>
              </a:pPr>
              <a:t>‹#›</a:t>
            </a:fld>
            <a:endParaRPr lang="en-US"/>
          </a:p>
        </p:txBody>
      </p:sp>
      <p:grpSp>
        <p:nvGrpSpPr>
          <p:cNvPr id="7174"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7176"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26" r:id="rId1"/>
    <p:sldLayoutId id="2147484131"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Divi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8196"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5"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97B4A5EB-1AC9-44B7-A7D3-1BD8BFB4B1A9}" type="slidenum">
              <a:rPr lang="en-US"/>
              <a:pPr>
                <a:defRPr/>
              </a:pPr>
              <a:t>‹#›</a:t>
            </a:fld>
            <a:endParaRPr lang="en-US"/>
          </a:p>
        </p:txBody>
      </p:sp>
      <p:grpSp>
        <p:nvGrpSpPr>
          <p:cNvPr id="8198"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8200"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37" r:id="rId1"/>
    <p:sldLayoutId id="2147484142"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Divider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9220"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3"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6A3707C8-1C53-4ACD-BC9B-FAD3153B2A03}" type="slidenum">
              <a:rPr lang="en-US"/>
              <a:pPr>
                <a:defRPr/>
              </a:pPr>
              <a:t>‹#›</a:t>
            </a:fld>
            <a:endParaRPr lang="en-US"/>
          </a:p>
        </p:txBody>
      </p:sp>
      <p:grpSp>
        <p:nvGrpSpPr>
          <p:cNvPr id="922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9224"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48" r:id="rId1"/>
    <p:sldLayoutId id="2147484153"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eaLnBrk="0" hangingPunct="0">
              <a:lnSpc>
                <a:spcPct val="90000"/>
              </a:lnSpc>
              <a:defRPr/>
            </a:pPr>
            <a:r>
              <a:rPr lang="en-US">
                <a:solidFill>
                  <a:prstClr val="black"/>
                </a:solidFill>
              </a:rPr>
              <a:t>Slide </a:t>
            </a:r>
            <a:fld id="{440F4169-6ACD-4612-9766-BCC7747F4268}" type="slidenum">
              <a:rPr lang="en-US">
                <a:solidFill>
                  <a:prstClr val="black"/>
                </a:solidFill>
              </a:rPr>
              <a:pPr eaLnBrk="0" hangingPunct="0">
                <a:lnSpc>
                  <a:spcPct val="90000"/>
                </a:lnSpc>
                <a:defRPr/>
              </a:pPr>
              <a:t>‹#›</a:t>
            </a:fld>
            <a:endParaRPr lang="en-US">
              <a:solidFill>
                <a:prstClr val="black"/>
              </a:solidFill>
            </a:endParaRPr>
          </a:p>
        </p:txBody>
      </p:sp>
    </p:spTree>
    <p:extLst>
      <p:ext uri="{BB962C8B-B14F-4D97-AF65-F5344CB8AC3E}">
        <p14:creationId xmlns:p14="http://schemas.microsoft.com/office/powerpoint/2010/main" val="249834326"/>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eaLnBrk="0" hangingPunct="0">
              <a:lnSpc>
                <a:spcPct val="90000"/>
              </a:lnSpc>
              <a:defRPr/>
            </a:pPr>
            <a:r>
              <a:rPr lang="en-US">
                <a:solidFill>
                  <a:prstClr val="black"/>
                </a:solidFill>
              </a:rPr>
              <a:t>Slide </a:t>
            </a:r>
            <a:fld id="{440F4169-6ACD-4612-9766-BCC7747F4268}" type="slidenum">
              <a:rPr lang="en-US">
                <a:solidFill>
                  <a:prstClr val="black"/>
                </a:solidFill>
              </a:rPr>
              <a:pPr eaLnBrk="0" hangingPunct="0">
                <a:lnSpc>
                  <a:spcPct val="90000"/>
                </a:lnSpc>
                <a:defRPr/>
              </a:pPr>
              <a:t>‹#›</a:t>
            </a:fld>
            <a:endParaRPr lang="en-US">
              <a:solidFill>
                <a:prstClr val="black"/>
              </a:solidFill>
            </a:endParaRPr>
          </a:p>
        </p:txBody>
      </p:sp>
    </p:spTree>
    <p:extLst>
      <p:ext uri="{BB962C8B-B14F-4D97-AF65-F5344CB8AC3E}">
        <p14:creationId xmlns:p14="http://schemas.microsoft.com/office/powerpoint/2010/main" val="414787410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 Id="rId5" Type="http://schemas.openxmlformats.org/officeDocument/2006/relationships/image" Target="../media/image34.emf"/><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emf"/><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4.xml"/><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0.emf"/><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p>
        </p:txBody>
      </p:sp>
      <p:sp>
        <p:nvSpPr>
          <p:cNvPr id="3" name="Content Placeholder 2"/>
          <p:cNvSpPr>
            <a:spLocks noGrp="1"/>
          </p:cNvSpPr>
          <p:nvPr>
            <p:ph idx="1"/>
          </p:nvPr>
        </p:nvSpPr>
        <p:spPr>
          <a:xfrm>
            <a:off x="431800" y="2276475"/>
            <a:ext cx="7092528" cy="1439863"/>
          </a:xfrm>
        </p:spPr>
        <p:txBody>
          <a:bodyPr/>
          <a:lstStyle/>
          <a:p>
            <a:r>
              <a:rPr lang="en-US" dirty="0"/>
              <a:t>MES Quality Configuration</a:t>
            </a:r>
          </a:p>
        </p:txBody>
      </p:sp>
      <p:sp>
        <p:nvSpPr>
          <p:cNvPr id="4" name="Slide Number Placeholder 3"/>
          <p:cNvSpPr>
            <a:spLocks noGrp="1"/>
          </p:cNvSpPr>
          <p:nvPr>
            <p:ph type="sldNum" sz="quarter" idx="10"/>
          </p:nvPr>
        </p:nvSpPr>
        <p:spPr/>
        <p:txBody>
          <a:bodyPr/>
          <a:lstStyle/>
          <a:p>
            <a:pPr>
              <a:defRPr/>
            </a:pPr>
            <a:r>
              <a:rPr lang="en-US"/>
              <a:t>Slide </a:t>
            </a:r>
            <a:fld id="{AE1FCD77-A5B4-4365-83F0-5C8F092E5D49}" type="slidenum">
              <a:rPr lang="en-US" smtClean="0"/>
              <a:pPr>
                <a:defRPr/>
              </a:pPr>
              <a:t>1</a:t>
            </a:fld>
            <a:endParaRPr lang="en-US"/>
          </a:p>
        </p:txBody>
      </p:sp>
    </p:spTree>
    <p:extLst>
      <p:ext uri="{BB962C8B-B14F-4D97-AF65-F5344CB8AC3E}">
        <p14:creationId xmlns:p14="http://schemas.microsoft.com/office/powerpoint/2010/main" val="380130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a:t>
            </a:r>
            <a:br>
              <a:rPr lang="en-US" dirty="0"/>
            </a:br>
            <a:r>
              <a:rPr lang="en-US" dirty="0"/>
              <a:t>Creating the Bag Weights Sample Plan</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a:r>
                <a:rPr lang="en-US" sz="1400" dirty="0">
                  <a:solidFill>
                    <a:srgbClr val="000000"/>
                  </a:solidFill>
                </a:rPr>
                <a:t>15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10</a:t>
            </a:fld>
            <a:endParaRPr lang="en-US">
              <a:solidFill>
                <a:srgbClr val="000000"/>
              </a:solidFill>
            </a:endParaRP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568098"/>
            <a:ext cx="8494535" cy="387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16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Viewer Control</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11</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None/>
            </a:pPr>
            <a:r>
              <a:rPr lang="en-US" dirty="0"/>
              <a:t>The Sample Viewer Control (SVC) is a .NET client control that allows</a:t>
            </a:r>
          </a:p>
          <a:p>
            <a:pPr marL="1588" lvl="1" indent="0" eaLnBrk="1" hangingPunct="1">
              <a:buNone/>
            </a:pPr>
            <a:r>
              <a:rPr lang="en-US" dirty="0"/>
              <a:t>the entry and editing of sample data and the generation of control </a:t>
            </a:r>
          </a:p>
          <a:p>
            <a:pPr marL="1588" lvl="1" indent="0" eaLnBrk="1" hangingPunct="1">
              <a:buNone/>
            </a:pPr>
            <a:r>
              <a:rPr lang="en-US" dirty="0"/>
              <a:t>charts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68960"/>
            <a:ext cx="496762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507456"/>
            <a:ext cx="5509666" cy="308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37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Viewer Control</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12</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None/>
            </a:pPr>
            <a:r>
              <a:rPr lang="en-US" dirty="0"/>
              <a:t>The SVC is built as an </a:t>
            </a:r>
            <a:r>
              <a:rPr lang="en-US" dirty="0" err="1"/>
              <a:t>ArchestrA</a:t>
            </a:r>
            <a:r>
              <a:rPr lang="en-US" dirty="0"/>
              <a:t> graphic in conjunction with the </a:t>
            </a:r>
          </a:p>
          <a:p>
            <a:pPr marL="1588" lvl="1" indent="0" eaLnBrk="1" hangingPunct="1">
              <a:buNone/>
            </a:pPr>
            <a:r>
              <a:rPr lang="en-US" dirty="0"/>
              <a:t>MES </a:t>
            </a:r>
            <a:r>
              <a:rPr lang="en-US" dirty="0" err="1"/>
              <a:t>ButtonBar</a:t>
            </a:r>
            <a:r>
              <a:rPr lang="en-US" dirty="0"/>
              <a:t> .NET control</a:t>
            </a:r>
          </a:p>
          <a:p>
            <a:pPr marL="1588" lvl="1" indent="0" eaLnBrk="1" hangingPunct="1">
              <a:buNone/>
            </a:pPr>
            <a:endParaRPr lang="en-US" dirty="0"/>
          </a:p>
          <a:p>
            <a:pPr marL="1588" lvl="1" indent="0" eaLnBrk="1" hangingPunct="1">
              <a:buNone/>
            </a:pPr>
            <a:r>
              <a:rPr lang="en-US" dirty="0"/>
              <a:t>The Button Bar allows for</a:t>
            </a:r>
          </a:p>
          <a:p>
            <a:pPr lvl="1" eaLnBrk="1" hangingPunct="1"/>
            <a:r>
              <a:rPr lang="en-US" dirty="0"/>
              <a:t>Data Entry/Editing</a:t>
            </a:r>
          </a:p>
          <a:p>
            <a:pPr lvl="1" eaLnBrk="1" hangingPunct="1"/>
            <a:r>
              <a:rPr lang="en-US" dirty="0"/>
              <a:t>Sample Pulling</a:t>
            </a:r>
          </a:p>
          <a:p>
            <a:pPr lvl="1" eaLnBrk="1" hangingPunct="1"/>
            <a:r>
              <a:rPr lang="en-US" dirty="0"/>
              <a:t>Sample Finalization</a:t>
            </a:r>
          </a:p>
          <a:p>
            <a:pPr lvl="1" eaLnBrk="1" hangingPunct="1"/>
            <a:r>
              <a:rPr lang="en-US" dirty="0"/>
              <a:t>Data Filtering options</a:t>
            </a:r>
          </a:p>
          <a:p>
            <a:pPr lvl="1" eaLnBrk="1" hangingPunct="1"/>
            <a:r>
              <a:rPr lang="en-US" dirty="0"/>
              <a:t>Control Chart generation</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125" y="3501008"/>
            <a:ext cx="4824909" cy="53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54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Viewer Control</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13</a:t>
            </a:fld>
            <a:endParaRPr lang="en-US">
              <a:solidFill>
                <a:srgbClr val="000000"/>
              </a:solidFill>
            </a:endParaRPr>
          </a:p>
        </p:txBody>
      </p:sp>
      <p:sp>
        <p:nvSpPr>
          <p:cNvPr id="5" name="Content Placeholder 2"/>
          <p:cNvSpPr txBox="1">
            <a:spLocks/>
          </p:cNvSpPr>
          <p:nvPr/>
        </p:nvSpPr>
        <p:spPr>
          <a:xfrm>
            <a:off x="431801" y="1600200"/>
            <a:ext cx="4644256"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None/>
            </a:pPr>
            <a:r>
              <a:rPr lang="en-US" dirty="0"/>
              <a:t>Connection to the SVC will ask for initial filtering options including</a:t>
            </a:r>
          </a:p>
          <a:p>
            <a:pPr lvl="1" eaLnBrk="1" hangingPunct="1"/>
            <a:r>
              <a:rPr lang="en-US" dirty="0"/>
              <a:t>Sample Name</a:t>
            </a:r>
          </a:p>
          <a:p>
            <a:pPr lvl="1" eaLnBrk="1" hangingPunct="1"/>
            <a:r>
              <a:rPr lang="en-US" dirty="0"/>
              <a:t>Entity</a:t>
            </a:r>
          </a:p>
          <a:p>
            <a:pPr lvl="1" eaLnBrk="1" hangingPunct="1"/>
            <a:r>
              <a:rPr lang="en-US" dirty="0"/>
              <a:t>Sample Status</a:t>
            </a:r>
          </a:p>
          <a:p>
            <a:pPr marL="1588" lvl="1" indent="0" eaLnBrk="1" hangingPunct="1">
              <a:buNone/>
            </a:pPr>
            <a:endParaRPr lang="en-US" dirty="0"/>
          </a:p>
          <a:p>
            <a:pPr marL="1588" lvl="1" indent="0" eaLnBrk="1" hangingPunct="1">
              <a:buNone/>
            </a:pPr>
            <a:r>
              <a:rPr lang="en-US" dirty="0"/>
              <a:t>Depending on configuration, you may also be prompted for entity Selection/Logon options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052736"/>
            <a:ext cx="412150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6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5</a:t>
            </a:r>
            <a:br>
              <a:rPr lang="en-US" dirty="0"/>
            </a:br>
            <a:r>
              <a:rPr lang="en-US" dirty="0"/>
              <a:t>Working with the Sample Viewer Control</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a:r>
                <a:rPr lang="en-US" sz="1400" dirty="0">
                  <a:solidFill>
                    <a:srgbClr val="000000"/>
                  </a:solidFill>
                </a:rPr>
                <a:t>25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14</a:t>
            </a:fld>
            <a:endParaRPr lang="en-US">
              <a:solidFill>
                <a:srgbClr val="000000"/>
              </a:solidFill>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8806" y="1749373"/>
            <a:ext cx="7056784" cy="398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31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558453"/>
          </a:xfrm>
        </p:spPr>
        <p:txBody>
          <a:bodyPr/>
          <a:lstStyle/>
          <a:p>
            <a:r>
              <a:rPr lang="en-US" dirty="0"/>
              <a:t>Automatic Data Acquisition</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15</a:t>
            </a:fld>
            <a:endParaRPr lang="en-US">
              <a:solidFill>
                <a:srgbClr val="000000"/>
              </a:solidFill>
            </a:endParaRPr>
          </a:p>
        </p:txBody>
      </p:sp>
      <p:sp>
        <p:nvSpPr>
          <p:cNvPr id="5" name="Content Placeholder 2"/>
          <p:cNvSpPr txBox="1">
            <a:spLocks/>
          </p:cNvSpPr>
          <p:nvPr/>
        </p:nvSpPr>
        <p:spPr>
          <a:xfrm>
            <a:off x="431800" y="1600200"/>
            <a:ext cx="795662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None/>
            </a:pPr>
            <a:r>
              <a:rPr lang="en-US" dirty="0"/>
              <a:t>Data acquisition options can be specified at the Sample Recording Object </a:t>
            </a:r>
          </a:p>
          <a:p>
            <a:pPr lvl="1" eaLnBrk="1" hangingPunct="1"/>
            <a:r>
              <a:rPr lang="en-US" dirty="0"/>
              <a:t>Characteristic link</a:t>
            </a:r>
          </a:p>
          <a:p>
            <a:pPr lvl="1" eaLnBrk="1" hangingPunct="1"/>
            <a:r>
              <a:rPr lang="en-US" dirty="0"/>
              <a:t>Delay Timer </a:t>
            </a:r>
          </a:p>
          <a:p>
            <a:pPr lvl="2" eaLnBrk="1" hangingPunct="1"/>
            <a:r>
              <a:rPr lang="en-US" dirty="0"/>
              <a:t>time between measurements</a:t>
            </a:r>
          </a:p>
          <a:p>
            <a:pPr lvl="1" eaLnBrk="1" hangingPunct="1"/>
            <a:r>
              <a:rPr lang="en-US" dirty="0"/>
              <a:t>Input Source</a:t>
            </a:r>
          </a:p>
          <a:p>
            <a:pPr marL="1588" lvl="1" indent="0" eaLnBrk="1" hangingPunct="1">
              <a:buNone/>
            </a:pP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048137"/>
            <a:ext cx="488941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422110"/>
            <a:ext cx="2459964" cy="77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441" y="3667124"/>
            <a:ext cx="6741417" cy="57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9859" y="4687210"/>
            <a:ext cx="6632580" cy="9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9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459"/>
                                        </p:tgtEl>
                                        <p:attrNameLst>
                                          <p:attrName>style.visibility</p:attrName>
                                        </p:attrNameLst>
                                      </p:cBhvr>
                                      <p:to>
                                        <p:strVal val="visible"/>
                                      </p:to>
                                    </p:set>
                                    <p:anim calcmode="lin" valueType="num">
                                      <p:cBhvr>
                                        <p:cTn id="19" dur="500" fill="hold"/>
                                        <p:tgtEl>
                                          <p:spTgt spid="19459"/>
                                        </p:tgtEl>
                                        <p:attrNameLst>
                                          <p:attrName>ppt_w</p:attrName>
                                        </p:attrNameLst>
                                      </p:cBhvr>
                                      <p:tavLst>
                                        <p:tav tm="0">
                                          <p:val>
                                            <p:fltVal val="0"/>
                                          </p:val>
                                        </p:tav>
                                        <p:tav tm="100000">
                                          <p:val>
                                            <p:strVal val="#ppt_w"/>
                                          </p:val>
                                        </p:tav>
                                      </p:tavLst>
                                    </p:anim>
                                    <p:anim calcmode="lin" valueType="num">
                                      <p:cBhvr>
                                        <p:cTn id="20" dur="500" fill="hold"/>
                                        <p:tgtEl>
                                          <p:spTgt spid="19459"/>
                                        </p:tgtEl>
                                        <p:attrNameLst>
                                          <p:attrName>ppt_h</p:attrName>
                                        </p:attrNameLst>
                                      </p:cBhvr>
                                      <p:tavLst>
                                        <p:tav tm="0">
                                          <p:val>
                                            <p:fltVal val="0"/>
                                          </p:val>
                                        </p:tav>
                                        <p:tav tm="100000">
                                          <p:val>
                                            <p:strVal val="#ppt_h"/>
                                          </p:val>
                                        </p:tav>
                                      </p:tavLst>
                                    </p:anim>
                                    <p:animEffect transition="in" filter="fade">
                                      <p:cBhvr>
                                        <p:cTn id="21" dur="500"/>
                                        <p:tgtEl>
                                          <p:spTgt spid="1945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460"/>
                                        </p:tgtEl>
                                        <p:attrNameLst>
                                          <p:attrName>style.visibility</p:attrName>
                                        </p:attrNameLst>
                                      </p:cBhvr>
                                      <p:to>
                                        <p:strVal val="visible"/>
                                      </p:to>
                                    </p:set>
                                    <p:anim calcmode="lin" valueType="num">
                                      <p:cBhvr>
                                        <p:cTn id="32" dur="500" fill="hold"/>
                                        <p:tgtEl>
                                          <p:spTgt spid="19460"/>
                                        </p:tgtEl>
                                        <p:attrNameLst>
                                          <p:attrName>ppt_w</p:attrName>
                                        </p:attrNameLst>
                                      </p:cBhvr>
                                      <p:tavLst>
                                        <p:tav tm="0">
                                          <p:val>
                                            <p:fltVal val="0"/>
                                          </p:val>
                                        </p:tav>
                                        <p:tav tm="100000">
                                          <p:val>
                                            <p:strVal val="#ppt_w"/>
                                          </p:val>
                                        </p:tav>
                                      </p:tavLst>
                                    </p:anim>
                                    <p:anim calcmode="lin" valueType="num">
                                      <p:cBhvr>
                                        <p:cTn id="33" dur="500" fill="hold"/>
                                        <p:tgtEl>
                                          <p:spTgt spid="19460"/>
                                        </p:tgtEl>
                                        <p:attrNameLst>
                                          <p:attrName>ppt_h</p:attrName>
                                        </p:attrNameLst>
                                      </p:cBhvr>
                                      <p:tavLst>
                                        <p:tav tm="0">
                                          <p:val>
                                            <p:fltVal val="0"/>
                                          </p:val>
                                        </p:tav>
                                        <p:tav tm="100000">
                                          <p:val>
                                            <p:strVal val="#ppt_h"/>
                                          </p:val>
                                        </p:tav>
                                      </p:tavLst>
                                    </p:anim>
                                    <p:animEffect transition="in" filter="fade">
                                      <p:cBhvr>
                                        <p:cTn id="34" dur="500"/>
                                        <p:tgtEl>
                                          <p:spTgt spid="1946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9461"/>
                                        </p:tgtEl>
                                        <p:attrNameLst>
                                          <p:attrName>style.visibility</p:attrName>
                                        </p:attrNameLst>
                                      </p:cBhvr>
                                      <p:to>
                                        <p:strVal val="visible"/>
                                      </p:to>
                                    </p:set>
                                    <p:anim calcmode="lin" valueType="num">
                                      <p:cBhvr>
                                        <p:cTn id="43" dur="500" fill="hold"/>
                                        <p:tgtEl>
                                          <p:spTgt spid="19461"/>
                                        </p:tgtEl>
                                        <p:attrNameLst>
                                          <p:attrName>ppt_w</p:attrName>
                                        </p:attrNameLst>
                                      </p:cBhvr>
                                      <p:tavLst>
                                        <p:tav tm="0">
                                          <p:val>
                                            <p:fltVal val="0"/>
                                          </p:val>
                                        </p:tav>
                                        <p:tav tm="100000">
                                          <p:val>
                                            <p:strVal val="#ppt_w"/>
                                          </p:val>
                                        </p:tav>
                                      </p:tavLst>
                                    </p:anim>
                                    <p:anim calcmode="lin" valueType="num">
                                      <p:cBhvr>
                                        <p:cTn id="44" dur="500" fill="hold"/>
                                        <p:tgtEl>
                                          <p:spTgt spid="19461"/>
                                        </p:tgtEl>
                                        <p:attrNameLst>
                                          <p:attrName>ppt_h</p:attrName>
                                        </p:attrNameLst>
                                      </p:cBhvr>
                                      <p:tavLst>
                                        <p:tav tm="0">
                                          <p:val>
                                            <p:fltVal val="0"/>
                                          </p:val>
                                        </p:tav>
                                        <p:tav tm="100000">
                                          <p:val>
                                            <p:strVal val="#ppt_h"/>
                                          </p:val>
                                        </p:tav>
                                      </p:tavLst>
                                    </p:anim>
                                    <p:animEffect transition="in" filter="fade">
                                      <p:cBhvr>
                                        <p:cTn id="45"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6</a:t>
            </a:r>
            <a:br>
              <a:rPr lang="en-US" dirty="0"/>
            </a:br>
            <a:r>
              <a:rPr lang="en-US" dirty="0"/>
              <a:t>Configuring for Automatic Data Collection</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a:r>
                <a:rPr lang="en-US" sz="1400" dirty="0">
                  <a:solidFill>
                    <a:srgbClr val="000000"/>
                  </a:solidFill>
                </a:rPr>
                <a:t>15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16</a:t>
            </a:fld>
            <a:endParaRPr lang="en-US">
              <a:solidFill>
                <a:srgbClr val="000000"/>
              </a:solidFill>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3023" y="1556792"/>
            <a:ext cx="595362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00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558453"/>
          </a:xfrm>
        </p:spPr>
        <p:txBody>
          <a:bodyPr/>
          <a:lstStyle/>
          <a:p>
            <a:r>
              <a:rPr lang="en-US" dirty="0"/>
              <a:t>Shift Based Sample Generation</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17</a:t>
            </a:fld>
            <a:endParaRPr lang="en-US">
              <a:solidFill>
                <a:srgbClr val="000000"/>
              </a:solidFill>
            </a:endParaRPr>
          </a:p>
        </p:txBody>
      </p:sp>
      <p:sp>
        <p:nvSpPr>
          <p:cNvPr id="5" name="Content Placeholder 2"/>
          <p:cNvSpPr txBox="1">
            <a:spLocks/>
          </p:cNvSpPr>
          <p:nvPr/>
        </p:nvSpPr>
        <p:spPr>
          <a:xfrm>
            <a:off x="431800" y="1600200"/>
            <a:ext cx="795662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Shift based data collection allows for samples to be generated ONLY during defined shifts</a:t>
            </a:r>
          </a:p>
          <a:p>
            <a:pPr marL="1588" lvl="1" indent="0" eaLnBrk="1" hangingPunct="1">
              <a:buFontTx/>
              <a:buNone/>
            </a:pPr>
            <a:endParaRPr lang="en-US" dirty="0"/>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20888"/>
            <a:ext cx="6048672" cy="323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29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558453"/>
          </a:xfrm>
        </p:spPr>
        <p:txBody>
          <a:bodyPr/>
          <a:lstStyle/>
          <a:p>
            <a:r>
              <a:rPr lang="en-US" dirty="0"/>
              <a:t>Shift Based Sample Generation</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18</a:t>
            </a:fld>
            <a:endParaRPr lang="en-US">
              <a:solidFill>
                <a:srgbClr val="000000"/>
              </a:solidFill>
            </a:endParaRPr>
          </a:p>
        </p:txBody>
      </p:sp>
      <p:sp>
        <p:nvSpPr>
          <p:cNvPr id="5" name="Content Placeholder 2"/>
          <p:cNvSpPr txBox="1">
            <a:spLocks/>
          </p:cNvSpPr>
          <p:nvPr/>
        </p:nvSpPr>
        <p:spPr>
          <a:xfrm>
            <a:off x="431800" y="1600200"/>
            <a:ext cx="5652367"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Two types of Shift based collection</a:t>
            </a:r>
          </a:p>
          <a:p>
            <a:pPr lvl="1" eaLnBrk="1" hangingPunct="1"/>
            <a:r>
              <a:rPr lang="en-US" dirty="0"/>
              <a:t>Sample Interval</a:t>
            </a:r>
          </a:p>
          <a:p>
            <a:pPr lvl="2" eaLnBrk="1" hangingPunct="1"/>
            <a:r>
              <a:rPr lang="en-US" dirty="0"/>
              <a:t>Similar to Calendar time but only during a shift</a:t>
            </a:r>
          </a:p>
          <a:p>
            <a:pPr lvl="2" eaLnBrk="1" hangingPunct="1"/>
            <a:r>
              <a:rPr lang="en-US" dirty="0"/>
              <a:t>Allows for offsets at start and/or end of shift</a:t>
            </a:r>
          </a:p>
          <a:p>
            <a:pPr lvl="1" eaLnBrk="1" hangingPunct="1"/>
            <a:r>
              <a:rPr lang="en-US" dirty="0"/>
              <a:t>Samples Per Shift</a:t>
            </a:r>
          </a:p>
          <a:p>
            <a:pPr lvl="1" eaLnBrk="1" hangingPunct="1"/>
            <a:r>
              <a:rPr lang="en-US" dirty="0"/>
              <a:t>Both allow for sample expiry/warning</a:t>
            </a:r>
          </a:p>
          <a:p>
            <a:pPr lvl="1" eaLnBrk="1" hangingPunct="1"/>
            <a:r>
              <a:rPr lang="en-US" dirty="0"/>
              <a:t>Interval and Samples Per Shift can be combined</a:t>
            </a:r>
          </a:p>
          <a:p>
            <a:pPr marL="1588" lvl="1" indent="0" eaLnBrk="1" hangingPunct="1">
              <a:buNone/>
            </a:pP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7" y="1534395"/>
            <a:ext cx="2304256" cy="416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840" y="1000945"/>
            <a:ext cx="2426599" cy="494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47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fade">
                                      <p:cBhvr>
                                        <p:cTn id="15" dur="500"/>
                                        <p:tgtEl>
                                          <p:spTgt spid="2150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50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558453"/>
          </a:xfrm>
        </p:spPr>
        <p:txBody>
          <a:bodyPr/>
          <a:lstStyle/>
          <a:p>
            <a:r>
              <a:rPr lang="en-US" dirty="0"/>
              <a:t>Binary Attribute Characteristics</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19</a:t>
            </a:fld>
            <a:endParaRPr lang="en-US">
              <a:solidFill>
                <a:srgbClr val="000000"/>
              </a:solidFill>
            </a:endParaRPr>
          </a:p>
        </p:txBody>
      </p:sp>
      <p:sp>
        <p:nvSpPr>
          <p:cNvPr id="5" name="Content Placeholder 2"/>
          <p:cNvSpPr txBox="1">
            <a:spLocks/>
          </p:cNvSpPr>
          <p:nvPr/>
        </p:nvSpPr>
        <p:spPr>
          <a:xfrm>
            <a:off x="431800" y="1600200"/>
            <a:ext cx="6588472"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Binary Attributes represent pass/fail data</a:t>
            </a:r>
          </a:p>
          <a:p>
            <a:pPr lvl="1" eaLnBrk="1" hangingPunct="1"/>
            <a:r>
              <a:rPr lang="en-US" dirty="0"/>
              <a:t>Measurement is taken and number of defectives are noted</a:t>
            </a:r>
          </a:p>
          <a:p>
            <a:pPr lvl="1" eaLnBrk="1" hangingPunct="1"/>
            <a:r>
              <a:rPr lang="en-US" dirty="0"/>
              <a:t>Variable sample sizes</a:t>
            </a:r>
          </a:p>
          <a:p>
            <a:pPr lvl="2" eaLnBrk="1" hangingPunct="1"/>
            <a:r>
              <a:rPr lang="en-US" dirty="0"/>
              <a:t>P charts</a:t>
            </a:r>
          </a:p>
          <a:p>
            <a:pPr lvl="1" eaLnBrk="1" hangingPunct="1"/>
            <a:r>
              <a:rPr lang="en-US" dirty="0"/>
              <a:t>Fixed sample sized</a:t>
            </a:r>
          </a:p>
          <a:p>
            <a:pPr lvl="2" eaLnBrk="1" hangingPunct="1"/>
            <a:r>
              <a:rPr lang="en-US" dirty="0" err="1"/>
              <a:t>Np</a:t>
            </a:r>
            <a:r>
              <a:rPr lang="en-US" dirty="0"/>
              <a:t> charts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908720"/>
            <a:ext cx="2137774" cy="48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15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 2012 - Quality</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0581" y="1772816"/>
            <a:ext cx="4114800" cy="1656184"/>
          </a:xfrm>
          <a:prstGeom prst="rect">
            <a:avLst/>
          </a:prstGeom>
          <a:noFill/>
        </p:spPr>
        <p:txBody>
          <a:bodyPr wrap="square" rtlCol="0">
            <a:noAutofit/>
          </a:bodyPr>
          <a:lstStyle/>
          <a:p>
            <a:r>
              <a:rPr lang="en-US" sz="2400" dirty="0">
                <a:latin typeface="+mn-lt"/>
              </a:rPr>
              <a:t>Module 3:</a:t>
            </a:r>
          </a:p>
          <a:p>
            <a:r>
              <a:rPr lang="en-US" sz="2400" dirty="0">
                <a:latin typeface="+mn-lt"/>
              </a:rPr>
              <a:t>MES Quality Configuration</a:t>
            </a:r>
          </a:p>
        </p:txBody>
      </p:sp>
      <p:sp>
        <p:nvSpPr>
          <p:cNvPr id="7" name="TextBox 6"/>
          <p:cNvSpPr txBox="1"/>
          <p:nvPr/>
        </p:nvSpPr>
        <p:spPr>
          <a:xfrm>
            <a:off x="4139952" y="1772816"/>
            <a:ext cx="4546848"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200" dirty="0">
                <a:latin typeface="+mn-lt"/>
              </a:rPr>
              <a:t>Section 1:  Sample Plan Configuration</a:t>
            </a:r>
          </a:p>
          <a:p>
            <a:pPr marL="1257300" lvl="1" indent="-800100">
              <a:lnSpc>
                <a:spcPct val="100000"/>
              </a:lnSpc>
              <a:spcAft>
                <a:spcPts val="1000"/>
              </a:spcAft>
            </a:pPr>
            <a:r>
              <a:rPr lang="en-US" sz="1200" dirty="0">
                <a:latin typeface="+mn-lt"/>
              </a:rPr>
              <a:t>Lab 4 – Creating The Bag Weights Sample Plan</a:t>
            </a:r>
          </a:p>
          <a:p>
            <a:pPr marL="1028700" indent="-1028700">
              <a:lnSpc>
                <a:spcPct val="100000"/>
              </a:lnSpc>
              <a:spcAft>
                <a:spcPts val="1000"/>
              </a:spcAft>
            </a:pPr>
            <a:r>
              <a:rPr lang="en-US" sz="1200" dirty="0">
                <a:latin typeface="+mn-lt"/>
              </a:rPr>
              <a:t>Section 2:  The Sample Viewer Control</a:t>
            </a:r>
          </a:p>
          <a:p>
            <a:pPr marL="1257300" lvl="1" indent="-800100">
              <a:lnSpc>
                <a:spcPct val="100000"/>
              </a:lnSpc>
              <a:spcAft>
                <a:spcPts val="1000"/>
              </a:spcAft>
            </a:pPr>
            <a:r>
              <a:rPr lang="en-US" sz="1200" dirty="0">
                <a:latin typeface="+mn-lt"/>
              </a:rPr>
              <a:t>Lab 5 – Working With The Sample Viewer Control</a:t>
            </a:r>
          </a:p>
          <a:p>
            <a:pPr marL="1028700" indent="-1028700">
              <a:lnSpc>
                <a:spcPct val="100000"/>
              </a:lnSpc>
              <a:spcAft>
                <a:spcPts val="1000"/>
              </a:spcAft>
            </a:pPr>
            <a:r>
              <a:rPr lang="en-US" sz="1200" dirty="0">
                <a:latin typeface="+mn-lt"/>
              </a:rPr>
              <a:t>Section 3: Collecting Automatic Data</a:t>
            </a:r>
          </a:p>
          <a:p>
            <a:pPr marL="1257300" lvl="1" indent="-800100">
              <a:lnSpc>
                <a:spcPct val="100000"/>
              </a:lnSpc>
              <a:spcAft>
                <a:spcPts val="1000"/>
              </a:spcAft>
            </a:pPr>
            <a:r>
              <a:rPr lang="en-US" sz="1200" dirty="0">
                <a:latin typeface="+mn-lt"/>
              </a:rPr>
              <a:t>Lab 6 – Configuring for Automatic Data Collection</a:t>
            </a:r>
          </a:p>
          <a:p>
            <a:pPr marL="1028700" indent="-1028700">
              <a:lnSpc>
                <a:spcPct val="100000"/>
              </a:lnSpc>
              <a:spcAft>
                <a:spcPts val="1000"/>
              </a:spcAft>
            </a:pPr>
            <a:r>
              <a:rPr lang="en-US" sz="1200" dirty="0">
                <a:latin typeface="+mn-lt"/>
              </a:rPr>
              <a:t>Section 4: Additional Sample Plans</a:t>
            </a:r>
          </a:p>
          <a:p>
            <a:pPr marL="1257300" lvl="1" indent="-800100">
              <a:lnSpc>
                <a:spcPct val="100000"/>
              </a:lnSpc>
              <a:spcAft>
                <a:spcPts val="1000"/>
              </a:spcAft>
            </a:pPr>
            <a:r>
              <a:rPr lang="en-US" sz="1200" dirty="0">
                <a:latin typeface="+mn-lt"/>
              </a:rPr>
              <a:t>Lab 7 – Creating The Nut Quality Sample Plan</a:t>
            </a:r>
          </a:p>
          <a:p>
            <a:pPr marL="1257300" lvl="1" indent="-800100">
              <a:spcAft>
                <a:spcPts val="1000"/>
              </a:spcAft>
            </a:pPr>
            <a:r>
              <a:rPr lang="en-US" sz="1200" dirty="0">
                <a:latin typeface="+mn-lt"/>
              </a:rPr>
              <a:t>Lab 8 – Creating the Bag Quality Sample Plan</a:t>
            </a:r>
          </a:p>
          <a:p>
            <a:pPr marL="1028700" indent="-1028700">
              <a:lnSpc>
                <a:spcPct val="100000"/>
              </a:lnSpc>
              <a:spcAft>
                <a:spcPts val="1000"/>
              </a:spcAft>
            </a:pPr>
            <a:r>
              <a:rPr lang="en-US" sz="1200" dirty="0">
                <a:latin typeface="+mn-lt"/>
              </a:rPr>
              <a:t>Section 5: Working With the Sample Recording Object</a:t>
            </a:r>
          </a:p>
          <a:p>
            <a:pPr marL="1257300" lvl="1" indent="-800100">
              <a:lnSpc>
                <a:spcPct val="100000"/>
              </a:lnSpc>
              <a:spcAft>
                <a:spcPts val="1000"/>
              </a:spcAft>
            </a:pPr>
            <a:r>
              <a:rPr lang="en-US" sz="1200" dirty="0">
                <a:latin typeface="+mn-lt"/>
              </a:rPr>
              <a:t>Lab 9 – Exploring Additional Features of the SRO</a:t>
            </a:r>
          </a:p>
          <a:p>
            <a:pPr marL="1257300" lvl="1" indent="-800100">
              <a:lnSpc>
                <a:spcPct val="100000"/>
              </a:lnSpc>
              <a:spcAft>
                <a:spcPts val="1000"/>
              </a:spcAft>
            </a:pPr>
            <a:endParaRPr lang="en-US" sz="1200" dirty="0">
              <a:latin typeface="+mn-lt"/>
            </a:endParaRPr>
          </a:p>
          <a:p>
            <a:pPr marL="1257300" lvl="1" indent="-800100">
              <a:lnSpc>
                <a:spcPct val="100000"/>
              </a:lnSpc>
              <a:spcAft>
                <a:spcPts val="1000"/>
              </a:spcAft>
            </a:pPr>
            <a:endParaRPr lang="en-US" sz="1200" dirty="0">
              <a:latin typeface="+mn-lt"/>
            </a:endParaRPr>
          </a:p>
          <a:p>
            <a:pPr marL="1257300" lvl="1" indent="-800100">
              <a:lnSpc>
                <a:spcPct val="100000"/>
              </a:lnSpc>
              <a:spcAft>
                <a:spcPts val="1000"/>
              </a:spcAft>
            </a:pPr>
            <a:endParaRPr lang="en-US" sz="1200" dirty="0">
              <a:latin typeface="+mn-lt"/>
            </a:endParaRP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a:t>
            </a:fld>
            <a:endParaRPr lang="en-US"/>
          </a:p>
        </p:txBody>
      </p:sp>
    </p:spTree>
    <p:extLst>
      <p:ext uri="{BB962C8B-B14F-4D97-AF65-F5344CB8AC3E}">
        <p14:creationId xmlns:p14="http://schemas.microsoft.com/office/powerpoint/2010/main" val="1306004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7</a:t>
            </a:r>
            <a:br>
              <a:rPr lang="en-US" dirty="0"/>
            </a:br>
            <a:r>
              <a:rPr lang="en-US" dirty="0"/>
              <a:t>Creating the Nut Quality Sample Plan</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a:r>
                <a:rPr lang="en-US" sz="1400" dirty="0">
                  <a:solidFill>
                    <a:srgbClr val="000000"/>
                  </a:solidFill>
                </a:rPr>
                <a:t>20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20</a:t>
            </a:fld>
            <a:endParaRPr lang="en-US">
              <a:solidFill>
                <a:srgbClr val="000000"/>
              </a:solidFill>
            </a:endParaRPr>
          </a:p>
        </p:txBody>
      </p:sp>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7920" y="1403033"/>
            <a:ext cx="65532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103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8</a:t>
            </a:r>
            <a:br>
              <a:rPr lang="en-US" dirty="0"/>
            </a:br>
            <a:r>
              <a:rPr lang="en-US" dirty="0"/>
              <a:t>Creating the Bag Quality Sample Plan</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a:r>
                <a:rPr lang="en-US" sz="1400" dirty="0">
                  <a:solidFill>
                    <a:srgbClr val="000000"/>
                  </a:solidFill>
                </a:rPr>
                <a:t>15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21</a:t>
            </a:fld>
            <a:endParaRPr lang="en-US">
              <a:solidFill>
                <a:srgbClr val="000000"/>
              </a:solidFill>
            </a:endParaRPr>
          </a:p>
        </p:txBody>
      </p:sp>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0313" y="1340768"/>
            <a:ext cx="6681787"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02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22</a:t>
            </a:fld>
            <a:endParaRPr lang="en-US">
              <a:solidFill>
                <a:srgbClr val="000000"/>
              </a:solidFill>
            </a:endParaRPr>
          </a:p>
        </p:txBody>
      </p:sp>
      <p:sp>
        <p:nvSpPr>
          <p:cNvPr id="5" name="Content Placeholder 2"/>
          <p:cNvSpPr txBox="1">
            <a:spLocks/>
          </p:cNvSpPr>
          <p:nvPr/>
        </p:nvSpPr>
        <p:spPr>
          <a:xfrm>
            <a:off x="611560" y="1600200"/>
            <a:ext cx="4752528"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The Sample Recording Object (SRO) is </a:t>
            </a:r>
          </a:p>
          <a:p>
            <a:r>
              <a:rPr lang="en-US" dirty="0"/>
              <a:t>an </a:t>
            </a:r>
            <a:r>
              <a:rPr lang="en-US" dirty="0" err="1"/>
              <a:t>ArchestrA</a:t>
            </a:r>
            <a:r>
              <a:rPr lang="en-US" dirty="0"/>
              <a:t> automation object for </a:t>
            </a:r>
          </a:p>
          <a:p>
            <a:r>
              <a:rPr lang="en-US" dirty="0"/>
              <a:t>two-way communication between the </a:t>
            </a:r>
          </a:p>
          <a:p>
            <a:r>
              <a:rPr lang="en-US" dirty="0"/>
              <a:t>user and the </a:t>
            </a:r>
            <a:r>
              <a:rPr lang="en-US" dirty="0" err="1"/>
              <a:t>Wonderware</a:t>
            </a:r>
            <a:r>
              <a:rPr lang="en-US" dirty="0"/>
              <a:t> MES </a:t>
            </a:r>
          </a:p>
          <a:p>
            <a:r>
              <a:rPr lang="en-US" dirty="0"/>
              <a:t>database through the MES Middleware.</a:t>
            </a:r>
          </a:p>
          <a:p>
            <a:endParaRPr lang="en-US"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688" y="1600200"/>
            <a:ext cx="2736304" cy="390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61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558453"/>
          </a:xfrm>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23</a:t>
            </a:fld>
            <a:endParaRPr lang="en-US">
              <a:solidFill>
                <a:srgbClr val="000000"/>
              </a:solidFill>
            </a:endParaRPr>
          </a:p>
        </p:txBody>
      </p:sp>
      <p:sp>
        <p:nvSpPr>
          <p:cNvPr id="5" name="Content Placeholder 2"/>
          <p:cNvSpPr txBox="1">
            <a:spLocks/>
          </p:cNvSpPr>
          <p:nvPr/>
        </p:nvSpPr>
        <p:spPr>
          <a:xfrm>
            <a:off x="431800" y="1600200"/>
            <a:ext cx="8532688"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The SRO configuration exposes the properties available for configuration and viewing</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41663"/>
            <a:ext cx="6336704" cy="37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172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810064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Some of the properties of the SRO include</a:t>
            </a:r>
          </a:p>
          <a:p>
            <a:pPr lvl="1" eaLnBrk="1" hangingPunct="1"/>
            <a:r>
              <a:rPr lang="en-US" dirty="0"/>
              <a:t>Sample ID</a:t>
            </a:r>
          </a:p>
          <a:p>
            <a:pPr lvl="2" eaLnBrk="1" hangingPunct="1"/>
            <a:r>
              <a:rPr lang="en-US" dirty="0"/>
              <a:t>Specifies the ID (an integer) of the sample for which the data is to be recorded in the MES database</a:t>
            </a:r>
          </a:p>
          <a:p>
            <a:pPr lvl="1" eaLnBrk="1" hangingPunct="1"/>
            <a:r>
              <a:rPr lang="en-US" dirty="0"/>
              <a:t>Segment Requirement / Response</a:t>
            </a:r>
          </a:p>
          <a:p>
            <a:pPr lvl="2" eaLnBrk="1" hangingPunct="1"/>
            <a:r>
              <a:rPr lang="en-US" dirty="0"/>
              <a:t>Specifies the S95 segment requirement  / response values for the sample</a:t>
            </a:r>
          </a:p>
          <a:p>
            <a:pPr lvl="1" eaLnBrk="1" hangingPunct="1"/>
            <a:r>
              <a:rPr lang="en-US" dirty="0"/>
              <a:t>Lot / </a:t>
            </a:r>
            <a:r>
              <a:rPr lang="en-US" dirty="0" err="1"/>
              <a:t>Sublot</a:t>
            </a:r>
            <a:endParaRPr lang="en-US" dirty="0"/>
          </a:p>
          <a:p>
            <a:pPr lvl="2" eaLnBrk="1" hangingPunct="1"/>
            <a:r>
              <a:rPr lang="en-US" dirty="0"/>
              <a:t>Specifies the lot / </a:t>
            </a:r>
            <a:r>
              <a:rPr lang="en-US" dirty="0" err="1"/>
              <a:t>sublot</a:t>
            </a:r>
            <a:r>
              <a:rPr lang="en-US" dirty="0"/>
              <a:t> numbers for the sample.</a:t>
            </a:r>
          </a:p>
          <a:p>
            <a:endParaRPr lang="en-US" dirty="0"/>
          </a:p>
        </p:txBody>
      </p:sp>
      <p:sp>
        <p:nvSpPr>
          <p:cNvPr id="2" name="Title 1"/>
          <p:cNvSpPr>
            <a:spLocks noGrp="1"/>
          </p:cNvSpPr>
          <p:nvPr>
            <p:ph type="title"/>
          </p:nvPr>
        </p:nvSpPr>
        <p:spPr>
          <a:xfrm>
            <a:off x="431800" y="422275"/>
            <a:ext cx="8281988" cy="558453"/>
          </a:xfrm>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1485564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810064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Some of the properties of the SRO include</a:t>
            </a:r>
          </a:p>
          <a:p>
            <a:pPr lvl="1" eaLnBrk="1" hangingPunct="1"/>
            <a:r>
              <a:rPr lang="en-US" dirty="0"/>
              <a:t>Operator</a:t>
            </a:r>
          </a:p>
          <a:p>
            <a:pPr lvl="2" eaLnBrk="1" hangingPunct="1"/>
            <a:r>
              <a:rPr lang="en-US" dirty="0"/>
              <a:t>Specifies the user/operator who pulls the sample from the production line or finalizes the sample </a:t>
            </a:r>
          </a:p>
          <a:p>
            <a:pPr lvl="2" eaLnBrk="1" hangingPunct="1"/>
            <a:r>
              <a:rPr lang="en-US" dirty="0"/>
              <a:t>No default connection to application Galaxy</a:t>
            </a:r>
          </a:p>
          <a:p>
            <a:pPr lvl="1" eaLnBrk="1" hangingPunct="1"/>
            <a:r>
              <a:rPr lang="en-US" dirty="0"/>
              <a:t>Final</a:t>
            </a:r>
          </a:p>
          <a:p>
            <a:pPr lvl="2" eaLnBrk="1" hangingPunct="1"/>
            <a:r>
              <a:rPr lang="en-US" dirty="0"/>
              <a:t>Specifies a </a:t>
            </a:r>
            <a:r>
              <a:rPr lang="en-US" dirty="0" err="1"/>
              <a:t>boolean</a:t>
            </a:r>
            <a:r>
              <a:rPr lang="en-US" dirty="0"/>
              <a:t> value that indicates whether the sample data is final</a:t>
            </a:r>
          </a:p>
          <a:p>
            <a:pPr lvl="1" eaLnBrk="1" hangingPunct="1"/>
            <a:r>
              <a:rPr lang="en-US" dirty="0"/>
              <a:t>Priority</a:t>
            </a:r>
          </a:p>
          <a:p>
            <a:pPr lvl="2" eaLnBrk="1" hangingPunct="1"/>
            <a:r>
              <a:rPr lang="en-US" dirty="0"/>
              <a:t>Specifies an integer value that identifies the priority for the sample.</a:t>
            </a:r>
          </a:p>
          <a:p>
            <a:pPr marL="1588" lvl="1" indent="0" eaLnBrk="1" hangingPunct="1">
              <a:buNone/>
            </a:pPr>
            <a:endParaRPr lang="en-US" dirty="0"/>
          </a:p>
        </p:txBody>
      </p:sp>
      <p:sp>
        <p:nvSpPr>
          <p:cNvPr id="2" name="Title 1"/>
          <p:cNvSpPr>
            <a:spLocks noGrp="1"/>
          </p:cNvSpPr>
          <p:nvPr>
            <p:ph type="title"/>
          </p:nvPr>
        </p:nvSpPr>
        <p:spPr>
          <a:xfrm>
            <a:off x="431800" y="422275"/>
            <a:ext cx="8281988" cy="558453"/>
          </a:xfrm>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61282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810064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The Sample Viewer Control allows for basic data entry / editing</a:t>
            </a:r>
          </a:p>
          <a:p>
            <a:pPr lvl="1" eaLnBrk="1" hangingPunct="1"/>
            <a:r>
              <a:rPr lang="en-US" dirty="0"/>
              <a:t>Characteristic data</a:t>
            </a:r>
          </a:p>
          <a:p>
            <a:pPr lvl="1" eaLnBrk="1" hangingPunct="1"/>
            <a:r>
              <a:rPr lang="en-US" dirty="0"/>
              <a:t>Sample data</a:t>
            </a:r>
          </a:p>
          <a:p>
            <a:pPr lvl="2" eaLnBrk="1" hangingPunct="1"/>
            <a:r>
              <a:rPr lang="en-US" dirty="0"/>
              <a:t>Lot / </a:t>
            </a:r>
            <a:r>
              <a:rPr lang="en-US" dirty="0" err="1"/>
              <a:t>Sublot</a:t>
            </a:r>
            <a:endParaRPr lang="en-US" dirty="0"/>
          </a:p>
          <a:p>
            <a:pPr lvl="2" eaLnBrk="1" hangingPunct="1"/>
            <a:r>
              <a:rPr lang="en-US" dirty="0"/>
              <a:t>Segment requirement / response</a:t>
            </a:r>
          </a:p>
          <a:p>
            <a:pPr lvl="1" eaLnBrk="1" hangingPunct="1"/>
            <a:r>
              <a:rPr lang="en-US" dirty="0"/>
              <a:t>Sample Pulling / Finalizing</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198" y="1988840"/>
            <a:ext cx="2489242" cy="367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31800" y="422275"/>
            <a:ext cx="8281988" cy="558453"/>
          </a:xfrm>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26</a:t>
            </a:fld>
            <a:endParaRPr lang="en-US">
              <a:solidFill>
                <a:srgbClr val="000000"/>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04864"/>
            <a:ext cx="248654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840218"/>
            <a:ext cx="417274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4283968" y="4725144"/>
            <a:ext cx="932380" cy="1008906"/>
          </a:xfrm>
          <a:prstGeom prst="roundRect">
            <a:avLst/>
          </a:prstGeom>
          <a:solidFill>
            <a:schemeClr val="accent1">
              <a:alpha val="27000"/>
            </a:schemeClr>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ounded Rectangle 11"/>
          <p:cNvSpPr/>
          <p:nvPr/>
        </p:nvSpPr>
        <p:spPr bwMode="auto">
          <a:xfrm>
            <a:off x="971600" y="4724350"/>
            <a:ext cx="932380" cy="1008906"/>
          </a:xfrm>
          <a:prstGeom prst="roundRect">
            <a:avLst/>
          </a:prstGeom>
          <a:solidFill>
            <a:schemeClr val="accent1">
              <a:alpha val="27000"/>
            </a:schemeClr>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ounded Rectangle 12"/>
          <p:cNvSpPr/>
          <p:nvPr/>
        </p:nvSpPr>
        <p:spPr bwMode="auto">
          <a:xfrm>
            <a:off x="1881128" y="4724350"/>
            <a:ext cx="2402840" cy="1008906"/>
          </a:xfrm>
          <a:prstGeom prst="roundRect">
            <a:avLst/>
          </a:prstGeom>
          <a:solidFill>
            <a:schemeClr val="accent1">
              <a:alpha val="27000"/>
            </a:schemeClr>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1647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fade">
                                      <p:cBhvr>
                                        <p:cTn id="16" dur="500"/>
                                        <p:tgtEl>
                                          <p:spTgt spid="276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650"/>
                                        </p:tgtEl>
                                        <p:attrNameLst>
                                          <p:attrName>style.visibility</p:attrName>
                                        </p:attrNameLst>
                                      </p:cBhvr>
                                      <p:to>
                                        <p:strVal val="visible"/>
                                      </p:to>
                                    </p:set>
                                    <p:animEffect transition="in" filter="fade">
                                      <p:cBhvr>
                                        <p:cTn id="34" dur="500"/>
                                        <p:tgtEl>
                                          <p:spTgt spid="2765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810064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The Sample Viewer Control does not allow editing access to all SRO data, but all points are available for viewing and/or editing via the SRO</a:t>
            </a:r>
          </a:p>
        </p:txBody>
      </p:sp>
      <p:sp>
        <p:nvSpPr>
          <p:cNvPr id="2" name="Title 1"/>
          <p:cNvSpPr>
            <a:spLocks noGrp="1"/>
          </p:cNvSpPr>
          <p:nvPr>
            <p:ph type="title"/>
          </p:nvPr>
        </p:nvSpPr>
        <p:spPr>
          <a:xfrm>
            <a:off x="431800" y="422275"/>
            <a:ext cx="8281988" cy="558453"/>
          </a:xfrm>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27</a:t>
            </a:fld>
            <a:endParaRPr lang="en-US">
              <a:solidFill>
                <a:srgbClr val="000000"/>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67" y="2900915"/>
            <a:ext cx="7351905" cy="153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586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558453"/>
          </a:xfrm>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28</a:t>
            </a:fld>
            <a:endParaRPr lang="en-US">
              <a:solidFill>
                <a:srgbClr val="000000"/>
              </a:solidFill>
            </a:endParaRPr>
          </a:p>
        </p:txBody>
      </p:sp>
      <p:sp>
        <p:nvSpPr>
          <p:cNvPr id="5" name="Content Placeholder 2"/>
          <p:cNvSpPr txBox="1">
            <a:spLocks/>
          </p:cNvSpPr>
          <p:nvPr/>
        </p:nvSpPr>
        <p:spPr>
          <a:xfrm>
            <a:off x="431800" y="1600200"/>
            <a:ext cx="161992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A user interface can be created to allow for easy access to these properties</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12776"/>
            <a:ext cx="7138199" cy="424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15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810064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As user interface for the most common SRO properties and features is available to for download from the Wonderware Developer Network</a:t>
            </a:r>
          </a:p>
          <a:p>
            <a:pPr marL="1588" lvl="1" indent="0" eaLnBrk="1" hangingPunct="1">
              <a:buNone/>
            </a:pPr>
            <a:endParaRPr lang="en-US" dirty="0"/>
          </a:p>
        </p:txBody>
      </p:sp>
      <p:sp>
        <p:nvSpPr>
          <p:cNvPr id="2" name="Title 1"/>
          <p:cNvSpPr>
            <a:spLocks noGrp="1"/>
          </p:cNvSpPr>
          <p:nvPr>
            <p:ph type="title"/>
          </p:nvPr>
        </p:nvSpPr>
        <p:spPr>
          <a:xfrm>
            <a:off x="431800" y="422275"/>
            <a:ext cx="8281988" cy="558453"/>
          </a:xfrm>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29</a:t>
            </a:fld>
            <a:endParaRPr lang="en-US">
              <a:solidFill>
                <a:srgbClr val="000000"/>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6912768" cy="355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1800" y="4349055"/>
            <a:ext cx="1475904" cy="1169551"/>
          </a:xfrm>
          <a:prstGeom prst="rect">
            <a:avLst/>
          </a:prstGeom>
          <a:noFill/>
        </p:spPr>
        <p:txBody>
          <a:bodyPr wrap="square" rtlCol="0">
            <a:spAutoFit/>
          </a:bodyPr>
          <a:lstStyle/>
          <a:p>
            <a:r>
              <a:rPr lang="en-US" sz="1400" dirty="0"/>
              <a:t>These tools have been made available as a part of this class</a:t>
            </a:r>
          </a:p>
        </p:txBody>
      </p:sp>
    </p:spTree>
    <p:extLst>
      <p:ext uri="{BB962C8B-B14F-4D97-AF65-F5344CB8AC3E}">
        <p14:creationId xmlns:p14="http://schemas.microsoft.com/office/powerpoint/2010/main" val="5340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Management Configuration</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3</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Quality Management Configuration is composed of four elements</a:t>
            </a:r>
          </a:p>
          <a:p>
            <a:pPr lvl="1" eaLnBrk="1" hangingPunct="1"/>
            <a:r>
              <a:rPr lang="en-US" dirty="0"/>
              <a:t>Sample Plan Frequency</a:t>
            </a:r>
          </a:p>
          <a:p>
            <a:pPr lvl="1" eaLnBrk="1" hangingPunct="1"/>
            <a:r>
              <a:rPr lang="en-US" dirty="0"/>
              <a:t>Sample Plan</a:t>
            </a:r>
          </a:p>
          <a:p>
            <a:pPr lvl="1" eaLnBrk="1" hangingPunct="1"/>
            <a:r>
              <a:rPr lang="en-US" dirty="0"/>
              <a:t>Characteristic</a:t>
            </a:r>
            <a:endParaRPr lang="en-US" kern="0" dirty="0"/>
          </a:p>
          <a:p>
            <a:pPr lvl="1" eaLnBrk="1" hangingPunct="1"/>
            <a:r>
              <a:rPr lang="en-US" dirty="0"/>
              <a:t>QM Specification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132856"/>
            <a:ext cx="271555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749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9</a:t>
            </a:r>
            <a:br>
              <a:rPr lang="en-US" dirty="0"/>
            </a:br>
            <a:r>
              <a:rPr lang="en-US" dirty="0"/>
              <a:t>Exploring the Additional Features of the SRO</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a:r>
                <a:rPr lang="en-US" sz="1400" dirty="0">
                  <a:solidFill>
                    <a:srgbClr val="000000"/>
                  </a:solidFill>
                </a:rPr>
                <a:t>35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30</a:t>
            </a:fld>
            <a:endParaRPr lang="en-US">
              <a:solidFill>
                <a:srgbClr val="000000"/>
              </a:solidFill>
            </a:endParaRPr>
          </a:p>
        </p:txBody>
      </p:sp>
      <p:pic>
        <p:nvPicPr>
          <p:cNvPr id="256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1343164"/>
            <a:ext cx="4464496" cy="424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64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Plan Frequency</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4</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The Sample Plan Frequency definition determines the rate at which sample records will be generated</a:t>
            </a:r>
          </a:p>
          <a:p>
            <a:pPr lvl="1" eaLnBrk="1" hangingPunct="1"/>
            <a:r>
              <a:rPr lang="en-US" dirty="0"/>
              <a:t>Calendar Time</a:t>
            </a:r>
          </a:p>
          <a:p>
            <a:pPr lvl="1" eaLnBrk="1" hangingPunct="1"/>
            <a:r>
              <a:rPr lang="en-US" dirty="0"/>
              <a:t>Shift</a:t>
            </a:r>
          </a:p>
          <a:p>
            <a:pPr lvl="1" eaLnBrk="1" hangingPunct="1"/>
            <a:r>
              <a:rPr lang="en-US" dirty="0"/>
              <a:t>Job Start/End</a:t>
            </a:r>
            <a:endParaRPr lang="en-US" kern="0" dirty="0"/>
          </a:p>
          <a:p>
            <a:pPr lvl="1" eaLnBrk="1" hangingPunct="1"/>
            <a:r>
              <a:rPr lang="en-US" dirty="0"/>
              <a:t>Lot Number Changes</a:t>
            </a:r>
          </a:p>
          <a:p>
            <a:pPr lvl="1" eaLnBrk="1" hangingPunct="1"/>
            <a:r>
              <a:rPr lang="en-US" dirty="0"/>
              <a:t>Manual (API)</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039" y="2060848"/>
            <a:ext cx="2736304" cy="352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54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Plan Frequency</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5</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Additional configuration can be done for</a:t>
            </a:r>
          </a:p>
          <a:p>
            <a:pPr lvl="1" eaLnBrk="1" hangingPunct="1"/>
            <a:r>
              <a:rPr lang="en-US" dirty="0"/>
              <a:t>Future Samples</a:t>
            </a:r>
          </a:p>
          <a:p>
            <a:pPr lvl="2" eaLnBrk="1" hangingPunct="1"/>
            <a:r>
              <a:rPr lang="en-US" dirty="0"/>
              <a:t>Represent upcoming samples</a:t>
            </a:r>
          </a:p>
          <a:p>
            <a:pPr lvl="1" eaLnBrk="1" hangingPunct="1"/>
            <a:r>
              <a:rPr lang="en-US" dirty="0"/>
              <a:t>Sample Warning / Expiry (optional)</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484784"/>
            <a:ext cx="2592288" cy="39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5724128" y="1340768"/>
            <a:ext cx="3132535" cy="1800200"/>
          </a:xfrm>
          <a:prstGeom prst="ellipse">
            <a:avLst/>
          </a:prstGeom>
          <a:solidFill>
            <a:schemeClr val="accent1">
              <a:alpha val="27000"/>
            </a:schemeClr>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Oval 7"/>
          <p:cNvSpPr/>
          <p:nvPr/>
        </p:nvSpPr>
        <p:spPr bwMode="auto">
          <a:xfrm>
            <a:off x="5670028" y="3293368"/>
            <a:ext cx="3132535" cy="2440682"/>
          </a:xfrm>
          <a:prstGeom prst="ellipse">
            <a:avLst/>
          </a:prstGeom>
          <a:solidFill>
            <a:schemeClr val="accent1">
              <a:alpha val="27000"/>
            </a:schemeClr>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7736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Plan</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6</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The Sample Plan is responsible for</a:t>
            </a:r>
          </a:p>
          <a:p>
            <a:pPr lvl="1" eaLnBrk="1" hangingPunct="1"/>
            <a:r>
              <a:rPr lang="en-US" dirty="0"/>
              <a:t>Sample Naming Convention</a:t>
            </a:r>
          </a:p>
          <a:p>
            <a:pPr lvl="2" eaLnBrk="1" hangingPunct="1"/>
            <a:r>
              <a:rPr lang="en-US" kern="0" dirty="0" err="1"/>
              <a:t>SamplePlanName</a:t>
            </a:r>
            <a:r>
              <a:rPr lang="en-US" kern="0" dirty="0"/>
              <a:t> Date Number (default)</a:t>
            </a:r>
          </a:p>
          <a:p>
            <a:pPr lvl="2" eaLnBrk="1" hangingPunct="1"/>
            <a:r>
              <a:rPr lang="en-US" kern="0" dirty="0"/>
              <a:t>Numbering reset on date change</a:t>
            </a:r>
          </a:p>
          <a:p>
            <a:pPr lvl="1" eaLnBrk="1" hangingPunct="1"/>
            <a:r>
              <a:rPr lang="en-US" dirty="0"/>
              <a:t>Linking to the sample plan(s)</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24744"/>
            <a:ext cx="233735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07" y="4293096"/>
            <a:ext cx="809044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93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Definition</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7</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The Characteristic Definition establishes</a:t>
            </a:r>
          </a:p>
          <a:p>
            <a:pPr lvl="1" eaLnBrk="1" hangingPunct="1"/>
            <a:r>
              <a:rPr lang="en-US" dirty="0"/>
              <a:t>Unit of measurement</a:t>
            </a:r>
          </a:p>
          <a:p>
            <a:pPr lvl="1" eaLnBrk="1" hangingPunct="1"/>
            <a:r>
              <a:rPr lang="en-US" dirty="0"/>
              <a:t>Severity</a:t>
            </a:r>
          </a:p>
          <a:p>
            <a:pPr lvl="1" eaLnBrk="1" hangingPunct="1"/>
            <a:r>
              <a:rPr lang="en-US" dirty="0"/>
              <a:t>Default Chart</a:t>
            </a:r>
          </a:p>
          <a:p>
            <a:pPr lvl="1" eaLnBrk="1" hangingPunct="1"/>
            <a:r>
              <a:rPr lang="en-US" dirty="0"/>
              <a:t>Sample Details</a:t>
            </a:r>
          </a:p>
          <a:p>
            <a:pPr lvl="2" eaLnBrk="1" hangingPunct="1"/>
            <a:r>
              <a:rPr lang="en-US" dirty="0"/>
              <a:t>Decimal places</a:t>
            </a:r>
          </a:p>
          <a:p>
            <a:pPr lvl="2" eaLnBrk="1" hangingPunct="1"/>
            <a:r>
              <a:rPr lang="en-US" dirty="0"/>
              <a:t>Sample size</a:t>
            </a:r>
          </a:p>
          <a:p>
            <a:pPr lvl="1" eaLnBrk="1" hangingPunct="1"/>
            <a:r>
              <a:rPr lang="en-US" dirty="0"/>
              <a:t>Control Limit Source</a:t>
            </a:r>
          </a:p>
          <a:p>
            <a:pPr lvl="2" eaLnBrk="1" hangingPunct="1"/>
            <a:r>
              <a:rPr lang="en-US" dirty="0"/>
              <a:t>Calculation rules</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6269"/>
            <a:ext cx="1765776" cy="5851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6948264" y="1268760"/>
            <a:ext cx="1765776" cy="3600400"/>
          </a:xfrm>
          <a:prstGeom prst="rect">
            <a:avLst/>
          </a:prstGeom>
          <a:solidFill>
            <a:schemeClr val="accent1">
              <a:alpha val="23000"/>
            </a:schemeClr>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7783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 Specification</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8</a:t>
            </a:fld>
            <a:endParaRPr lang="en-US">
              <a:solidFill>
                <a:srgbClr val="000000"/>
              </a:solidFill>
            </a:endParaRPr>
          </a:p>
        </p:txBody>
      </p:sp>
      <p:sp>
        <p:nvSpPr>
          <p:cNvPr id="5" name="Content Placeholder 2"/>
          <p:cNvSpPr txBox="1">
            <a:spLocks/>
          </p:cNvSpPr>
          <p:nvPr/>
        </p:nvSpPr>
        <p:spPr>
          <a:xfrm>
            <a:off x="431801" y="1600200"/>
            <a:ext cx="6444456"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The QM (Quality Management) Specification Definition connects all the previous configuration details</a:t>
            </a:r>
          </a:p>
          <a:p>
            <a:pPr lvl="1" eaLnBrk="1" hangingPunct="1"/>
            <a:r>
              <a:rPr lang="en-US" dirty="0"/>
              <a:t>Sample Plan</a:t>
            </a:r>
          </a:p>
          <a:p>
            <a:pPr lvl="1" eaLnBrk="1" hangingPunct="1"/>
            <a:r>
              <a:rPr lang="en-US" dirty="0"/>
              <a:t>Characteristic</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791" y="777486"/>
            <a:ext cx="1800200" cy="492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39" y="3789040"/>
            <a:ext cx="6566101" cy="1119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6724546" y="4437112"/>
            <a:ext cx="1815734" cy="576064"/>
          </a:xfrm>
          <a:prstGeom prst="ellipse">
            <a:avLst/>
          </a:prstGeom>
          <a:solidFill>
            <a:schemeClr val="accent1">
              <a:alpha val="29000"/>
            </a:schemeClr>
          </a:solidFill>
          <a:ln w="2857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877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 Specification</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9</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None/>
            </a:pPr>
            <a:r>
              <a:rPr lang="en-US" dirty="0"/>
              <a:t>Adds additional configuration for</a:t>
            </a:r>
          </a:p>
          <a:p>
            <a:pPr lvl="1" eaLnBrk="1" hangingPunct="1"/>
            <a:r>
              <a:rPr lang="en-US" dirty="0"/>
              <a:t>Specification limits</a:t>
            </a:r>
          </a:p>
          <a:p>
            <a:pPr lvl="1" eaLnBrk="1" hangingPunct="1"/>
            <a:r>
              <a:rPr lang="en-US" dirty="0"/>
              <a:t>Data Entry limits</a:t>
            </a:r>
          </a:p>
          <a:p>
            <a:pPr lvl="1" eaLnBrk="1" hangingPunct="1"/>
            <a:r>
              <a:rPr lang="en-US" dirty="0"/>
              <a:t>Entity Connection</a:t>
            </a:r>
          </a:p>
          <a:p>
            <a:pPr lvl="1" eaLnBrk="1" hangingPunct="1"/>
            <a:r>
              <a:rPr lang="en-US" dirty="0"/>
              <a:t>Characteristic overrides</a:t>
            </a:r>
          </a:p>
          <a:p>
            <a:pPr lvl="1" eaLnBrk="1" hangingPunct="1"/>
            <a:r>
              <a:rPr lang="en-US" dirty="0"/>
              <a:t>Link to Rules</a:t>
            </a:r>
          </a:p>
          <a:p>
            <a:pPr lvl="1" eaLnBrk="1" hangingPunct="1"/>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8640"/>
            <a:ext cx="2520280" cy="453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835886"/>
            <a:ext cx="2235050" cy="222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805" y="2276872"/>
            <a:ext cx="2240544" cy="206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30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 Master">
  <a:themeElements>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ening/Closure">
  <a:themeElements>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1">
  <a:themeElements>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3">
  <a:themeElements>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4">
  <a:themeElements>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Divider 5">
  <a:themeElements>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2ED5FB7E41E64ABE7412BF04B6897F" ma:contentTypeVersion="0" ma:contentTypeDescription="Create a new document." ma:contentTypeScope="" ma:versionID="e70e6131b9d5a8f6515b1ae263862b2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A0B9E8-A4D8-4478-984E-B0820047A390}">
  <ds:schemaRefs>
    <ds:schemaRef ds:uri="http://schemas.microsoft.com/sharepoint/v3/contenttype/forms"/>
  </ds:schemaRefs>
</ds:datastoreItem>
</file>

<file path=customXml/itemProps2.xml><?xml version="1.0" encoding="utf-8"?>
<ds:datastoreItem xmlns:ds="http://schemas.openxmlformats.org/officeDocument/2006/customXml" ds:itemID="{F3CC1650-AD9D-4C1B-8820-AACE113C9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A68CD5F-A3A7-4FC2-858F-F4DF46A8B210}">
  <ds:schemaRef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7871</TotalTime>
  <Words>922</Words>
  <Application>Microsoft Office PowerPoint</Application>
  <PresentationFormat>On-screen Show (4:3)</PresentationFormat>
  <Paragraphs>197</Paragraphs>
  <Slides>30</Slides>
  <Notes>7</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30</vt:i4>
      </vt:variant>
    </vt:vector>
  </HeadingPairs>
  <TitlesOfParts>
    <vt:vector size="42" baseType="lpstr">
      <vt:lpstr>Arial</vt:lpstr>
      <vt:lpstr>Verdana</vt:lpstr>
      <vt:lpstr>Slide Master</vt:lpstr>
      <vt:lpstr>Opening/Closure</vt:lpstr>
      <vt:lpstr>Section Divider 1</vt:lpstr>
      <vt:lpstr>Section Divider 2</vt:lpstr>
      <vt:lpstr>Section Divider 3</vt:lpstr>
      <vt:lpstr>Section Divider 4</vt:lpstr>
      <vt:lpstr>Section Divider 5</vt:lpstr>
      <vt:lpstr>Invensys Learning Services Template [Rev 5]</vt:lpstr>
      <vt:lpstr>1_Invensys Learning Services Template [Rev 5]</vt:lpstr>
      <vt:lpstr>2_Invensys Learning Services Template [Rev 5]</vt:lpstr>
      <vt:lpstr>3</vt:lpstr>
      <vt:lpstr>MES 2012 - Quality</vt:lpstr>
      <vt:lpstr>Quality Management Configuration</vt:lpstr>
      <vt:lpstr>Sample Plan Frequency</vt:lpstr>
      <vt:lpstr>Sample Plan Frequency</vt:lpstr>
      <vt:lpstr>Sample Plan</vt:lpstr>
      <vt:lpstr>Characteristic Definition</vt:lpstr>
      <vt:lpstr>QM Specification</vt:lpstr>
      <vt:lpstr>QM Specification</vt:lpstr>
      <vt:lpstr>Lab 4 Creating the Bag Weights Sample Plan</vt:lpstr>
      <vt:lpstr>Sample Viewer Control</vt:lpstr>
      <vt:lpstr>Sample Viewer Control</vt:lpstr>
      <vt:lpstr>Sample Viewer Control</vt:lpstr>
      <vt:lpstr>Lab 5 Working with the Sample Viewer Control</vt:lpstr>
      <vt:lpstr>Automatic Data Acquisition</vt:lpstr>
      <vt:lpstr>Lab 6 Configuring for Automatic Data Collection</vt:lpstr>
      <vt:lpstr>Shift Based Sample Generation</vt:lpstr>
      <vt:lpstr>Shift Based Sample Generation</vt:lpstr>
      <vt:lpstr>Binary Attribute Characteristics</vt:lpstr>
      <vt:lpstr>Lab 7 Creating the Nut Quality Sample Plan</vt:lpstr>
      <vt:lpstr>Lab 8 Creating the Bag Quality Sample Plan</vt:lpstr>
      <vt:lpstr>Sample Recording Object</vt:lpstr>
      <vt:lpstr>Sample Recording Object</vt:lpstr>
      <vt:lpstr>Sample Recording Object</vt:lpstr>
      <vt:lpstr>Sample Recording Object</vt:lpstr>
      <vt:lpstr>Sample Recording Object</vt:lpstr>
      <vt:lpstr>Sample Recording Object</vt:lpstr>
      <vt:lpstr>Sample Recording Object</vt:lpstr>
      <vt:lpstr>Sample Recording Object</vt:lpstr>
      <vt:lpstr>Lab 9 Exploring the Additional Features of the SRO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Enet</dc:creator>
  <cp:lastModifiedBy>sachin bhavsar</cp:lastModifiedBy>
  <cp:revision>181</cp:revision>
  <dcterms:created xsi:type="dcterms:W3CDTF">2009-04-21T17:07:27Z</dcterms:created>
  <dcterms:modified xsi:type="dcterms:W3CDTF">2020-02-10T09:02:18Z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0x0101005A2ED5FB7E41E64ABE7412BF04B6897F</vt:lpwstr>
  </property>
</Properties>
</file>