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4" r:id="rId2"/>
    <p:sldId id="295" r:id="rId3"/>
    <p:sldId id="276" r:id="rId4"/>
    <p:sldId id="282" r:id="rId5"/>
    <p:sldId id="284" r:id="rId6"/>
    <p:sldId id="283" r:id="rId7"/>
    <p:sldId id="288" r:id="rId8"/>
    <p:sldId id="289" r:id="rId9"/>
    <p:sldId id="290" r:id="rId10"/>
    <p:sldId id="291" r:id="rId11"/>
    <p:sldId id="293" r:id="rId12"/>
    <p:sldId id="294" r:id="rId13"/>
    <p:sldId id="286" r:id="rId14"/>
    <p:sldId id="287" r:id="rId15"/>
    <p:sldId id="285" r:id="rId16"/>
    <p:sldId id="266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37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7/11/2019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7/11/2019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Modbus and TCP Modbus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Modbus Request and Response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791359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Single register Write Response Query for(8 Byte)</a:t>
                      </a:r>
                    </a:p>
                    <a:p>
                      <a:pPr algn="ctr"/>
                      <a:r>
                        <a:rPr lang="en-IN" dirty="0" smtClean="0"/>
                        <a:t>(Holding and Input Register)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Starting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Write</a:t>
                      </a:r>
                      <a:r>
                        <a:rPr lang="en-IN" b="1" baseline="0" dirty="0" smtClean="0"/>
                        <a:t> data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9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35994"/>
              </p:ext>
            </p:extLst>
          </p:nvPr>
        </p:nvGraphicFramePr>
        <p:xfrm>
          <a:off x="303209" y="1752600"/>
          <a:ext cx="11811004" cy="2534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4722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034722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1684537">
                  <a:extLst>
                    <a:ext uri="{9D8B030D-6E8A-4147-A177-3AD203B41FA5}">
                      <a16:colId xmlns:a16="http://schemas.microsoft.com/office/drawing/2014/main" val="3387418049"/>
                    </a:ext>
                  </a:extLst>
                </a:gridCol>
                <a:gridCol w="1684537">
                  <a:extLst>
                    <a:ext uri="{9D8B030D-6E8A-4147-A177-3AD203B41FA5}">
                      <a16:colId xmlns:a16="http://schemas.microsoft.com/office/drawing/2014/main" val="936912640"/>
                    </a:ext>
                  </a:extLst>
                </a:gridCol>
                <a:gridCol w="1684537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684537">
                  <a:extLst>
                    <a:ext uri="{9D8B030D-6E8A-4147-A177-3AD203B41FA5}">
                      <a16:colId xmlns:a16="http://schemas.microsoft.com/office/drawing/2014/main" val="486174675"/>
                    </a:ext>
                  </a:extLst>
                </a:gridCol>
                <a:gridCol w="1034722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Multiple register Write Request Query for</a:t>
                      </a:r>
                    </a:p>
                    <a:p>
                      <a:pPr algn="ctr"/>
                      <a:r>
                        <a:rPr lang="en-IN" dirty="0" smtClean="0"/>
                        <a:t>(9 Byte+ (No of</a:t>
                      </a:r>
                      <a:r>
                        <a:rPr lang="en-IN" baseline="0" dirty="0" smtClean="0"/>
                        <a:t> Register*2) Byte</a:t>
                      </a:r>
                      <a:r>
                        <a:rPr lang="en-IN" dirty="0" smtClean="0"/>
                        <a:t>)</a:t>
                      </a:r>
                    </a:p>
                    <a:p>
                      <a:pPr algn="ctr"/>
                      <a:r>
                        <a:rPr lang="en-IN" dirty="0" smtClean="0"/>
                        <a:t>(Holding and Input Register)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Slave</a:t>
                      </a:r>
                      <a:r>
                        <a:rPr lang="en-IN" sz="1600" b="1" baseline="0" dirty="0" smtClean="0"/>
                        <a:t>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Function</a:t>
                      </a:r>
                    </a:p>
                    <a:p>
                      <a:r>
                        <a:rPr lang="en-IN" sz="1600" b="1" dirty="0" smtClean="0"/>
                        <a:t>Code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Starting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No Of Register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Byte Count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Data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Data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CRC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 Byte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25.65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85.02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709467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Multiple register Write Response Query for(8 Byte)</a:t>
                      </a:r>
                    </a:p>
                    <a:p>
                      <a:pPr algn="ctr"/>
                      <a:r>
                        <a:rPr lang="en-IN" dirty="0" smtClean="0"/>
                        <a:t>(Holding and Input Register)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Starting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No of</a:t>
                      </a:r>
                      <a:r>
                        <a:rPr lang="en-IN" b="1" baseline="0" dirty="0" smtClean="0"/>
                        <a:t> write Register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5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77300"/>
              </p:ext>
            </p:extLst>
          </p:nvPr>
        </p:nvGraphicFramePr>
        <p:xfrm>
          <a:off x="227011" y="1701800"/>
          <a:ext cx="10503530" cy="36757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3995500965"/>
                    </a:ext>
                  </a:extLst>
                </a:gridCol>
                <a:gridCol w="1090943">
                  <a:extLst>
                    <a:ext uri="{9D8B030D-6E8A-4147-A177-3AD203B41FA5}">
                      <a16:colId xmlns:a16="http://schemas.microsoft.com/office/drawing/2014/main" val="4286050289"/>
                    </a:ext>
                  </a:extLst>
                </a:gridCol>
                <a:gridCol w="1231272">
                  <a:extLst>
                    <a:ext uri="{9D8B030D-6E8A-4147-A177-3AD203B41FA5}">
                      <a16:colId xmlns:a16="http://schemas.microsoft.com/office/drawing/2014/main" val="2784008535"/>
                    </a:ext>
                  </a:extLst>
                </a:gridCol>
                <a:gridCol w="1231272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231272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342648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004522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</a:tblGrid>
              <a:tr h="474590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TCP Modbus Read Request Query(12 Byte)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(Holding and Input Register)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1613604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Transaction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Protocol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Length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Slave</a:t>
                      </a:r>
                      <a:r>
                        <a:rPr lang="en-IN" sz="1600" b="1" baseline="0" dirty="0" smtClean="0"/>
                        <a:t>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Function</a:t>
                      </a:r>
                    </a:p>
                    <a:p>
                      <a:r>
                        <a:rPr lang="en-IN" sz="1600" b="1" dirty="0" smtClean="0"/>
                        <a:t>Code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Starting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No of register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854261"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r>
                        <a:rPr lang="en-IN" baseline="0" dirty="0" smtClean="0"/>
                        <a:t>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84945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0-65535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362262"/>
              </p:ext>
            </p:extLst>
          </p:nvPr>
        </p:nvGraphicFramePr>
        <p:xfrm>
          <a:off x="227011" y="1701800"/>
          <a:ext cx="11734800" cy="36757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32386">
                  <a:extLst>
                    <a:ext uri="{9D8B030D-6E8A-4147-A177-3AD203B41FA5}">
                      <a16:colId xmlns:a16="http://schemas.microsoft.com/office/drawing/2014/main" val="3995500965"/>
                    </a:ext>
                  </a:extLst>
                </a:gridCol>
                <a:gridCol w="1218828">
                  <a:extLst>
                    <a:ext uri="{9D8B030D-6E8A-4147-A177-3AD203B41FA5}">
                      <a16:colId xmlns:a16="http://schemas.microsoft.com/office/drawing/2014/main" val="4286050289"/>
                    </a:ext>
                  </a:extLst>
                </a:gridCol>
                <a:gridCol w="1375607">
                  <a:extLst>
                    <a:ext uri="{9D8B030D-6E8A-4147-A177-3AD203B41FA5}">
                      <a16:colId xmlns:a16="http://schemas.microsoft.com/office/drawing/2014/main" val="2784008535"/>
                    </a:ext>
                  </a:extLst>
                </a:gridCol>
                <a:gridCol w="1375607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375607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617264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239501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</a:tblGrid>
              <a:tr h="474590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TCP Modbus Read Response Query(12 Byte)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(Holding and Input Register)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1613604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Transaction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Protocol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Length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Slave</a:t>
                      </a:r>
                      <a:r>
                        <a:rPr lang="en-IN" sz="1600" b="1" baseline="0" dirty="0" smtClean="0"/>
                        <a:t>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Function</a:t>
                      </a:r>
                    </a:p>
                    <a:p>
                      <a:r>
                        <a:rPr lang="en-IN" sz="1600" b="1" dirty="0" smtClean="0"/>
                        <a:t>Code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Byte Count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Data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854261"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r>
                        <a:rPr lang="en-IN" baseline="0" dirty="0" smtClean="0"/>
                        <a:t>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=No</a:t>
                      </a:r>
                      <a:r>
                        <a:rPr lang="en-IN" baseline="0" dirty="0" smtClean="0"/>
                        <a:t> of register*2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</a:t>
                      </a:r>
                      <a:r>
                        <a:rPr lang="en-IN" baseline="0" dirty="0" smtClean="0"/>
                        <a:t> of register * 2 Data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84945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0-65535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=10*2=20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20 Byte</a:t>
                      </a:r>
                      <a:r>
                        <a:rPr lang="en-IN" sz="1600" i="0" baseline="0" dirty="0" smtClean="0"/>
                        <a:t> data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TCP Modbus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Other Read and Write TCP Modbus Query same as Modbus Protocol query.</a:t>
            </a:r>
          </a:p>
          <a:p>
            <a:r>
              <a:rPr lang="en-IN" dirty="0" smtClean="0"/>
              <a:t>Just add three parameter like Transaction ID, Protocol ID, Length and Remove CRC parameter from TCP Modbus Protocol.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612" y="6248400"/>
            <a:ext cx="7008574" cy="193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Kalpesh Mangukiya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012" y="1981200"/>
            <a:ext cx="7008574" cy="1296987"/>
          </a:xfrm>
        </p:spPr>
        <p:txBody>
          <a:bodyPr>
            <a:normAutofit/>
          </a:bodyPr>
          <a:lstStyle/>
          <a:p>
            <a:r>
              <a:rPr lang="en-IN" sz="6000" dirty="0" smtClean="0"/>
              <a:t>Thank you </a:t>
            </a:r>
            <a:r>
              <a:rPr lang="en-IN" sz="6000" dirty="0" smtClean="0"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Modbus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Modbus devices communicate using a master-slave technique, in which only one device (the master) can initiate </a:t>
            </a:r>
            <a:r>
              <a:rPr lang="en-US" dirty="0" smtClean="0"/>
              <a:t>transactions(called </a:t>
            </a:r>
            <a:r>
              <a:rPr lang="en-US" dirty="0"/>
              <a:t>‘queries’). The other devices (the slaves) respond by supplying the requested data to the master, or by </a:t>
            </a:r>
            <a:r>
              <a:rPr lang="en-US" dirty="0" smtClean="0"/>
              <a:t>taking the </a:t>
            </a:r>
            <a:r>
              <a:rPr lang="en-US" dirty="0"/>
              <a:t>action requested in the query.</a:t>
            </a:r>
          </a:p>
          <a:p>
            <a:r>
              <a:rPr lang="en-US" dirty="0"/>
              <a:t>The master can address individual slaves, or can initiate a broadcast messages to all slaves. Slaves return a </a:t>
            </a:r>
            <a:r>
              <a:rPr lang="en-US" dirty="0" smtClean="0"/>
              <a:t>message(called </a:t>
            </a:r>
            <a:r>
              <a:rPr lang="en-US" dirty="0"/>
              <a:t>a ‘response’) to queries that are addressed to them individually. Responses are not returned to broadcast </a:t>
            </a:r>
            <a:r>
              <a:rPr lang="en-US" dirty="0" smtClean="0"/>
              <a:t>queries from </a:t>
            </a:r>
            <a:r>
              <a:rPr lang="en-US" dirty="0"/>
              <a:t>the master</a:t>
            </a:r>
            <a:r>
              <a:rPr lang="en-US" dirty="0" smtClean="0"/>
              <a:t>.</a:t>
            </a:r>
          </a:p>
          <a:p>
            <a:r>
              <a:rPr lang="en-IN" dirty="0" smtClean="0"/>
              <a:t>In EMS master is a X-Force DAS Software and slave is a energy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614339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Read Request Query(8 Byte)</a:t>
                      </a:r>
                    </a:p>
                    <a:p>
                      <a:pPr algn="ctr"/>
                      <a:r>
                        <a:rPr lang="en-IN" dirty="0" smtClean="0"/>
                        <a:t>(Holding and Input Register)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Starting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No of register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 Simulator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600200"/>
            <a:ext cx="116014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42741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Read Response Query(5 Byte + No of Register * 2)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(Holding and Input Register)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Byte Count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Data=No of</a:t>
                      </a:r>
                      <a:r>
                        <a:rPr lang="en-IN" b="1" baseline="0" dirty="0" smtClean="0"/>
                        <a:t> register * 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10 Register * 2 =20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DAS Serial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" y="2308695"/>
            <a:ext cx="10895013" cy="39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425249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Read Request Query(8 Byte)</a:t>
                      </a:r>
                    </a:p>
                    <a:p>
                      <a:pPr algn="ctr"/>
                      <a:r>
                        <a:rPr lang="en-IN" dirty="0" smtClean="0"/>
                        <a:t>(Coil and Input Status)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Starting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No of register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r>
                        <a:rPr lang="en-IN" sz="1600" i="0" baseline="0" dirty="0" smtClean="0"/>
                        <a:t> or 2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0001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611879"/>
              </p:ext>
            </p:extLst>
          </p:nvPr>
        </p:nvGraphicFramePr>
        <p:xfrm>
          <a:off x="1117600" y="1701800"/>
          <a:ext cx="9475787" cy="3571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Modbus Read Response </a:t>
                      </a:r>
                      <a:r>
                        <a:rPr lang="en-IN" dirty="0" smtClean="0"/>
                        <a:t>Query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(5 Byte + Ceiling(No of Register /8))</a:t>
                      </a:r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(Coil and Input Status)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Byte Count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Data=Ceiling(No of</a:t>
                      </a:r>
                      <a:r>
                        <a:rPr lang="en-IN" b="1" baseline="0" dirty="0" smtClean="0"/>
                        <a:t> register / 8) Byte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10 Register / 8 =Ceiling(1.25 Byte)=2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r>
                        <a:rPr lang="en-IN" sz="1600" i="0" baseline="0" dirty="0" smtClean="0"/>
                        <a:t> or 2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 bit Data (2 Byte</a:t>
                      </a:r>
                      <a:r>
                        <a:rPr lang="en-IN" sz="1600" i="0" baseline="0" dirty="0" smtClean="0"/>
                        <a:t> data</a:t>
                      </a:r>
                      <a:r>
                        <a:rPr lang="en-IN" sz="1600" i="0" dirty="0" smtClean="0"/>
                        <a:t>)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57333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Single register Write Request Query for(8 Byte)</a:t>
                      </a:r>
                    </a:p>
                    <a:p>
                      <a:pPr algn="ctr"/>
                      <a:r>
                        <a:rPr lang="en-IN" dirty="0" smtClean="0"/>
                        <a:t>(Holding and Input Register)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Starting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Write</a:t>
                      </a:r>
                      <a:r>
                        <a:rPr lang="en-IN" b="1" baseline="0" dirty="0" smtClean="0"/>
                        <a:t> data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5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287</TotalTime>
  <Words>661</Words>
  <Application>Microsoft Office PowerPoint</Application>
  <PresentationFormat>Custom</PresentationFormat>
  <Paragraphs>218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Books 16x9</vt:lpstr>
      <vt:lpstr>Modbus and TCP Modbus Protocol</vt:lpstr>
      <vt:lpstr>Modbus Protocol</vt:lpstr>
      <vt:lpstr>Modbus Protocol</vt:lpstr>
      <vt:lpstr>Mod Simulator</vt:lpstr>
      <vt:lpstr>Modbus Protocol</vt:lpstr>
      <vt:lpstr>DAS Serial Communication</vt:lpstr>
      <vt:lpstr>Modbus Protocol</vt:lpstr>
      <vt:lpstr>Modbus Protocol</vt:lpstr>
      <vt:lpstr>Modbus Protocol</vt:lpstr>
      <vt:lpstr>Modbus Protocol</vt:lpstr>
      <vt:lpstr>Modbus Protocol</vt:lpstr>
      <vt:lpstr>Modbus Protocol</vt:lpstr>
      <vt:lpstr>TCP Modbus Protocol</vt:lpstr>
      <vt:lpstr>TCP Modbus Protocol</vt:lpstr>
      <vt:lpstr>TCP Modbus Protocol</vt:lpstr>
      <vt:lpstr>Kalpesh Mangukiya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Modbus and TCP Modbus Protocol</dc:title>
  <dc:creator>Kalpesh Mangukiya</dc:creator>
  <cp:lastModifiedBy>Kalpesh Mangukiya</cp:lastModifiedBy>
  <cp:revision>16</cp:revision>
  <dcterms:created xsi:type="dcterms:W3CDTF">2019-07-11T06:41:46Z</dcterms:created>
  <dcterms:modified xsi:type="dcterms:W3CDTF">2019-07-11T11:29:40Z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