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77" r:id="rId1"/>
    <p:sldMasterId id="2147483686" r:id="rId2"/>
    <p:sldMasterId id="2147483690" r:id="rId3"/>
    <p:sldMasterId id="2147483693" r:id="rId4"/>
    <p:sldMasterId id="2147483696" r:id="rId5"/>
    <p:sldMasterId id="2147483699" r:id="rId6"/>
    <p:sldMasterId id="2147483702" r:id="rId7"/>
  </p:sldMasterIdLst>
  <p:notesMasterIdLst>
    <p:notesMasterId r:id="rId24"/>
  </p:notesMasterIdLst>
  <p:handoutMasterIdLst>
    <p:handoutMasterId r:id="rId25"/>
  </p:handoutMasterIdLst>
  <p:sldIdLst>
    <p:sldId id="530" r:id="rId8"/>
    <p:sldId id="527" r:id="rId9"/>
    <p:sldId id="583" r:id="rId10"/>
    <p:sldId id="695" r:id="rId11"/>
    <p:sldId id="599" r:id="rId12"/>
    <p:sldId id="586" r:id="rId13"/>
    <p:sldId id="683" r:id="rId14"/>
    <p:sldId id="687" r:id="rId15"/>
    <p:sldId id="532" r:id="rId16"/>
    <p:sldId id="602" r:id="rId17"/>
    <p:sldId id="648" r:id="rId18"/>
    <p:sldId id="688" r:id="rId19"/>
    <p:sldId id="696" r:id="rId20"/>
    <p:sldId id="689" r:id="rId21"/>
    <p:sldId id="621" r:id="rId22"/>
    <p:sldId id="690" r:id="rId23"/>
  </p:sldIdLst>
  <p:sldSz cx="9144000" cy="6858000" type="screen4x3"/>
  <p:notesSz cx="6858000" cy="9144000"/>
  <p:defaultTextStyle>
    <a:defPPr>
      <a:defRPr lang="en-US"/>
    </a:defPPr>
    <a:lvl1pPr algn="l" rtl="0" eaLnBrk="0" fontAlgn="base" hangingPunct="0">
      <a:lnSpc>
        <a:spcPct val="90000"/>
      </a:lnSpc>
      <a:spcBef>
        <a:spcPct val="0"/>
      </a:spcBef>
      <a:spcAft>
        <a:spcPct val="0"/>
      </a:spcAft>
      <a:defRPr sz="1400" kern="12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1400" kern="12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1400" kern="12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1400" kern="12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CC00"/>
    <a:srgbClr val="E6E4F0"/>
    <a:srgbClr val="D1CEE4"/>
    <a:srgbClr val="CC9900"/>
    <a:srgbClr val="996600"/>
    <a:srgbClr val="C0C422"/>
    <a:srgbClr val="00FF00"/>
    <a:srgbClr val="FF660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5178" autoAdjust="0"/>
  </p:normalViewPr>
  <p:slideViewPr>
    <p:cSldViewPr>
      <p:cViewPr varScale="1">
        <p:scale>
          <a:sx n="101" d="100"/>
          <a:sy n="101" d="100"/>
        </p:scale>
        <p:origin x="1872" y="72"/>
      </p:cViewPr>
      <p:guideLst>
        <p:guide orient="horz" pos="2160"/>
        <p:guide pos="2880"/>
      </p:guideLst>
    </p:cSldViewPr>
  </p:slideViewPr>
  <p:outlineViewPr>
    <p:cViewPr>
      <p:scale>
        <a:sx n="33" d="100"/>
        <a:sy n="33" d="100"/>
      </p:scale>
      <p:origin x="0" y="10920"/>
    </p:cViewPr>
  </p:outlineViewPr>
  <p:notesTextViewPr>
    <p:cViewPr>
      <p:scale>
        <a:sx n="100" d="100"/>
        <a:sy n="100" d="100"/>
      </p:scale>
      <p:origin x="0" y="0"/>
    </p:cViewPr>
  </p:notesTextViewPr>
  <p:sorterViewPr>
    <p:cViewPr>
      <p:scale>
        <a:sx n="66" d="100"/>
        <a:sy n="66" d="100"/>
      </p:scale>
      <p:origin x="0" y="5376"/>
    </p:cViewPr>
  </p:sorterViewPr>
  <p:notesViewPr>
    <p:cSldViewPr>
      <p:cViewPr>
        <p:scale>
          <a:sx n="100" d="100"/>
          <a:sy n="100" d="100"/>
        </p:scale>
        <p:origin x="-3552" y="24"/>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Wonderware Logo"/>
          <p:cNvPicPr>
            <a:picLocks noChangeAspect="1" noChangeArrowheads="1"/>
          </p:cNvPicPr>
          <p:nvPr/>
        </p:nvPicPr>
        <p:blipFill>
          <a:blip r:embed="rId2" cstate="print"/>
          <a:srcRect/>
          <a:stretch>
            <a:fillRect/>
          </a:stretch>
        </p:blipFill>
        <p:spPr bwMode="auto">
          <a:xfrm>
            <a:off x="5842980" y="0"/>
            <a:ext cx="1015021" cy="511498"/>
          </a:xfrm>
          <a:prstGeom prst="rect">
            <a:avLst/>
          </a:prstGeom>
          <a:noFill/>
          <a:ln w="9525">
            <a:noFill/>
            <a:miter lim="800000"/>
            <a:headEnd/>
            <a:tailEnd/>
          </a:ln>
        </p:spPr>
      </p:pic>
      <p:sp>
        <p:nvSpPr>
          <p:cNvPr id="3075" name="Rectangle 3"/>
          <p:cNvSpPr>
            <a:spLocks noGrp="1" noChangeArrowheads="1"/>
          </p:cNvSpPr>
          <p:nvPr>
            <p:ph type="hdr" sz="quarter"/>
          </p:nvPr>
        </p:nvSpPr>
        <p:spPr bwMode="auto">
          <a:xfrm>
            <a:off x="0" y="1"/>
            <a:ext cx="2972007" cy="457987"/>
          </a:xfrm>
          <a:prstGeom prst="rect">
            <a:avLst/>
          </a:prstGeom>
          <a:noFill/>
          <a:ln w="9525">
            <a:noFill/>
            <a:miter lim="800000"/>
            <a:headEnd/>
            <a:tailEnd/>
          </a:ln>
          <a:effectLst/>
        </p:spPr>
        <p:txBody>
          <a:bodyPr vert="horz" wrap="square" lIns="90061" tIns="45030" rIns="90061" bIns="45030" numCol="1" anchor="t" anchorCtr="0" compatLnSpc="1">
            <a:prstTxWarp prst="textNoShape">
              <a:avLst/>
            </a:prstTxWarp>
          </a:bodyPr>
          <a:lstStyle>
            <a:lvl1pPr defTabSz="900125">
              <a:lnSpc>
                <a:spcPct val="100000"/>
              </a:lnSpc>
              <a:defRPr sz="1200" smtClean="0"/>
            </a:lvl1pPr>
          </a:lstStyle>
          <a:p>
            <a:pPr>
              <a:defRPr/>
            </a:pPr>
            <a:endParaRPr lang="en-US"/>
          </a:p>
        </p:txBody>
      </p:sp>
      <p:sp>
        <p:nvSpPr>
          <p:cNvPr id="3076" name="Rectangle 4"/>
          <p:cNvSpPr>
            <a:spLocks noGrp="1" noChangeArrowheads="1"/>
          </p:cNvSpPr>
          <p:nvPr>
            <p:ph type="dt" sz="quarter" idx="1"/>
          </p:nvPr>
        </p:nvSpPr>
        <p:spPr bwMode="auto">
          <a:xfrm>
            <a:off x="5143500" y="8871727"/>
            <a:ext cx="1714500" cy="272274"/>
          </a:xfrm>
          <a:prstGeom prst="rect">
            <a:avLst/>
          </a:prstGeom>
          <a:noFill/>
          <a:ln w="9525">
            <a:noFill/>
            <a:miter lim="800000"/>
            <a:headEnd/>
            <a:tailEnd/>
          </a:ln>
          <a:effectLst/>
        </p:spPr>
        <p:txBody>
          <a:bodyPr vert="horz" wrap="square" lIns="90061" tIns="45030" rIns="90061" bIns="45030" numCol="1" anchor="b" anchorCtr="0" compatLnSpc="1">
            <a:prstTxWarp prst="textNoShape">
              <a:avLst/>
            </a:prstTxWarp>
          </a:bodyPr>
          <a:lstStyle>
            <a:lvl1pPr algn="r" defTabSz="900125">
              <a:lnSpc>
                <a:spcPct val="100000"/>
              </a:lnSpc>
              <a:defRPr sz="900" smtClean="0"/>
            </a:lvl1pPr>
          </a:lstStyle>
          <a:p>
            <a:pPr>
              <a:defRPr/>
            </a:pPr>
            <a:fld id="{5B077588-5071-4289-8B5F-6D6A76292C4A}" type="datetime5">
              <a:rPr lang="en-US"/>
              <a:pPr>
                <a:defRPr/>
              </a:pPr>
              <a:t>10-Feb-20</a:t>
            </a:fld>
            <a:endParaRPr lang="en-US"/>
          </a:p>
        </p:txBody>
      </p:sp>
      <p:sp>
        <p:nvSpPr>
          <p:cNvPr id="3077" name="Rectangle 5"/>
          <p:cNvSpPr>
            <a:spLocks noGrp="1" noChangeArrowheads="1"/>
          </p:cNvSpPr>
          <p:nvPr>
            <p:ph type="ftr" sz="quarter" idx="2"/>
          </p:nvPr>
        </p:nvSpPr>
        <p:spPr bwMode="auto">
          <a:xfrm>
            <a:off x="0" y="8684440"/>
            <a:ext cx="2972007" cy="457987"/>
          </a:xfrm>
          <a:prstGeom prst="rect">
            <a:avLst/>
          </a:prstGeom>
          <a:noFill/>
          <a:ln w="9525">
            <a:noFill/>
            <a:miter lim="800000"/>
            <a:headEnd/>
            <a:tailEnd/>
          </a:ln>
          <a:effectLst/>
        </p:spPr>
        <p:txBody>
          <a:bodyPr vert="horz" wrap="square" lIns="90061" tIns="45030" rIns="90061" bIns="45030" numCol="1" anchor="b" anchorCtr="0" compatLnSpc="1">
            <a:prstTxWarp prst="textNoShape">
              <a:avLst/>
            </a:prstTxWarp>
          </a:bodyPr>
          <a:lstStyle>
            <a:lvl1pPr defTabSz="900125">
              <a:lnSpc>
                <a:spcPct val="100000"/>
              </a:lnSpc>
              <a:defRPr sz="900" smtClean="0"/>
            </a:lvl1pPr>
          </a:lstStyle>
          <a:p>
            <a:pPr>
              <a:defRPr/>
            </a:pPr>
            <a:r>
              <a:rPr lang="en-US"/>
              <a:t>(c) 2002 Invensys Systems, Inc.</a:t>
            </a:r>
          </a:p>
        </p:txBody>
      </p:sp>
      <p:sp>
        <p:nvSpPr>
          <p:cNvPr id="3078" name="Rectangle 6"/>
          <p:cNvSpPr>
            <a:spLocks noGrp="1" noChangeArrowheads="1"/>
          </p:cNvSpPr>
          <p:nvPr>
            <p:ph type="sldNum" sz="quarter" idx="3"/>
          </p:nvPr>
        </p:nvSpPr>
        <p:spPr bwMode="auto">
          <a:xfrm>
            <a:off x="3130556" y="8686014"/>
            <a:ext cx="589117" cy="457986"/>
          </a:xfrm>
          <a:prstGeom prst="rect">
            <a:avLst/>
          </a:prstGeom>
          <a:noFill/>
          <a:ln w="9525">
            <a:noFill/>
            <a:miter lim="800000"/>
            <a:headEnd/>
            <a:tailEnd/>
          </a:ln>
          <a:effectLst/>
        </p:spPr>
        <p:txBody>
          <a:bodyPr vert="horz" wrap="square" lIns="90061" tIns="45030" rIns="90061" bIns="45030" numCol="1" anchor="b" anchorCtr="0" compatLnSpc="1">
            <a:prstTxWarp prst="textNoShape">
              <a:avLst/>
            </a:prstTxWarp>
          </a:bodyPr>
          <a:lstStyle>
            <a:lvl1pPr algn="ctr" defTabSz="900125">
              <a:lnSpc>
                <a:spcPct val="100000"/>
              </a:lnSpc>
              <a:defRPr sz="1200" smtClean="0"/>
            </a:lvl1pPr>
          </a:lstStyle>
          <a:p>
            <a:pPr>
              <a:defRPr/>
            </a:pPr>
            <a:fld id="{27028A6C-54B6-4119-9600-0EA893729725}" type="slidenum">
              <a:rPr lang="en-US"/>
              <a:pPr>
                <a:defRPr/>
              </a:pPr>
              <a:t>‹#›</a:t>
            </a:fld>
            <a:endParaRPr lang="en-US"/>
          </a:p>
        </p:txBody>
      </p:sp>
    </p:spTree>
    <p:extLst>
      <p:ext uri="{BB962C8B-B14F-4D97-AF65-F5344CB8AC3E}">
        <p14:creationId xmlns:p14="http://schemas.microsoft.com/office/powerpoint/2010/main" val="3887611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2970453" cy="457987"/>
          </a:xfrm>
          <a:prstGeom prst="rect">
            <a:avLst/>
          </a:prstGeom>
          <a:noFill/>
          <a:ln w="9525">
            <a:noFill/>
            <a:miter lim="800000"/>
            <a:headEnd/>
            <a:tailEnd/>
          </a:ln>
          <a:effectLst/>
        </p:spPr>
        <p:txBody>
          <a:bodyPr vert="horz" wrap="square" lIns="18702" tIns="0" rIns="18702" bIns="0" numCol="1" anchor="t" anchorCtr="0" compatLnSpc="1">
            <a:prstTxWarp prst="textNoShape">
              <a:avLst/>
            </a:prstTxWarp>
          </a:bodyPr>
          <a:lstStyle>
            <a:lvl1pPr defTabSz="893863">
              <a:lnSpc>
                <a:spcPct val="100000"/>
              </a:lnSpc>
              <a:defRPr sz="1200" smtClean="0"/>
            </a:lvl1pPr>
          </a:lstStyle>
          <a:p>
            <a:pPr>
              <a:defRPr/>
            </a:pPr>
            <a:endParaRPr lang="en-US"/>
          </a:p>
        </p:txBody>
      </p:sp>
      <p:sp>
        <p:nvSpPr>
          <p:cNvPr id="2051" name="Rectangle 3"/>
          <p:cNvSpPr>
            <a:spLocks noGrp="1" noChangeArrowheads="1"/>
          </p:cNvSpPr>
          <p:nvPr>
            <p:ph type="dt" idx="1"/>
          </p:nvPr>
        </p:nvSpPr>
        <p:spPr bwMode="auto">
          <a:xfrm>
            <a:off x="5068889" y="8947271"/>
            <a:ext cx="1789111" cy="196729"/>
          </a:xfrm>
          <a:prstGeom prst="rect">
            <a:avLst/>
          </a:prstGeom>
          <a:noFill/>
          <a:ln w="9525">
            <a:noFill/>
            <a:miter lim="800000"/>
            <a:headEnd/>
            <a:tailEnd/>
          </a:ln>
          <a:effectLst/>
        </p:spPr>
        <p:txBody>
          <a:bodyPr vert="horz" wrap="square" lIns="18702" tIns="0" rIns="18702" bIns="0" numCol="1" anchor="b" anchorCtr="0" compatLnSpc="1">
            <a:prstTxWarp prst="textNoShape">
              <a:avLst/>
            </a:prstTxWarp>
          </a:bodyPr>
          <a:lstStyle>
            <a:lvl1pPr algn="r" defTabSz="893863">
              <a:lnSpc>
                <a:spcPct val="100000"/>
              </a:lnSpc>
              <a:defRPr sz="900" smtClean="0"/>
            </a:lvl1pPr>
          </a:lstStyle>
          <a:p>
            <a:pPr>
              <a:defRPr/>
            </a:pPr>
            <a:fld id="{B899292B-0948-402B-B25D-B438BAE073D4}" type="datetime5">
              <a:rPr lang="en-US"/>
              <a:pPr>
                <a:defRPr/>
              </a:pPr>
              <a:t>10-Feb-20</a:t>
            </a:fld>
            <a:endParaRPr lang="en-US"/>
          </a:p>
        </p:txBody>
      </p:sp>
      <p:sp>
        <p:nvSpPr>
          <p:cNvPr id="6148" name="Rectangle 4"/>
          <p:cNvSpPr>
            <a:spLocks noGrp="1" noRot="1" noChangeAspect="1" noChangeArrowheads="1" noTextEdit="1"/>
          </p:cNvSpPr>
          <p:nvPr>
            <p:ph type="sldImg" idx="2"/>
          </p:nvPr>
        </p:nvSpPr>
        <p:spPr bwMode="auto">
          <a:xfrm>
            <a:off x="858838" y="209550"/>
            <a:ext cx="5334000" cy="40005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786525" y="4340646"/>
            <a:ext cx="5482359" cy="4118735"/>
          </a:xfrm>
          <a:prstGeom prst="rect">
            <a:avLst/>
          </a:prstGeom>
          <a:noFill/>
          <a:ln w="9525">
            <a:noFill/>
            <a:miter lim="800000"/>
            <a:headEnd/>
            <a:tailEnd/>
          </a:ln>
          <a:effectLst/>
        </p:spPr>
        <p:txBody>
          <a:bodyPr vert="horz" wrap="square" lIns="90384" tIns="45194" rIns="90384" bIns="4519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54" name="Rectangle 6"/>
          <p:cNvSpPr>
            <a:spLocks noGrp="1" noChangeArrowheads="1"/>
          </p:cNvSpPr>
          <p:nvPr>
            <p:ph type="ftr" sz="quarter" idx="4"/>
          </p:nvPr>
        </p:nvSpPr>
        <p:spPr bwMode="auto">
          <a:xfrm>
            <a:off x="1" y="8686014"/>
            <a:ext cx="2970453" cy="457986"/>
          </a:xfrm>
          <a:prstGeom prst="rect">
            <a:avLst/>
          </a:prstGeom>
          <a:noFill/>
          <a:ln w="9525">
            <a:noFill/>
            <a:miter lim="800000"/>
            <a:headEnd/>
            <a:tailEnd/>
          </a:ln>
          <a:effectLst/>
        </p:spPr>
        <p:txBody>
          <a:bodyPr vert="horz" wrap="square" lIns="18702" tIns="0" rIns="18702" bIns="0" numCol="1" anchor="b" anchorCtr="0" compatLnSpc="1">
            <a:prstTxWarp prst="textNoShape">
              <a:avLst/>
            </a:prstTxWarp>
          </a:bodyPr>
          <a:lstStyle>
            <a:lvl1pPr defTabSz="893863">
              <a:lnSpc>
                <a:spcPct val="100000"/>
              </a:lnSpc>
              <a:defRPr sz="900" smtClean="0"/>
            </a:lvl1pPr>
          </a:lstStyle>
          <a:p>
            <a:pPr>
              <a:defRPr/>
            </a:pPr>
            <a:r>
              <a:rPr lang="en-US"/>
              <a:t>(c) 2002 Invensys Systems, Inc.</a:t>
            </a:r>
          </a:p>
        </p:txBody>
      </p:sp>
      <p:sp>
        <p:nvSpPr>
          <p:cNvPr id="2055" name="Rectangle 7"/>
          <p:cNvSpPr>
            <a:spLocks noGrp="1" noChangeArrowheads="1"/>
          </p:cNvSpPr>
          <p:nvPr>
            <p:ph type="sldNum" sz="quarter" idx="5"/>
          </p:nvPr>
        </p:nvSpPr>
        <p:spPr bwMode="auto">
          <a:xfrm>
            <a:off x="3429000" y="8686014"/>
            <a:ext cx="511397" cy="457986"/>
          </a:xfrm>
          <a:prstGeom prst="rect">
            <a:avLst/>
          </a:prstGeom>
          <a:noFill/>
          <a:ln w="9525">
            <a:noFill/>
            <a:miter lim="800000"/>
            <a:headEnd/>
            <a:tailEnd/>
          </a:ln>
          <a:effectLst/>
        </p:spPr>
        <p:txBody>
          <a:bodyPr vert="horz" wrap="square" lIns="18702" tIns="0" rIns="18702" bIns="0" numCol="1" anchor="b" anchorCtr="0" compatLnSpc="1">
            <a:prstTxWarp prst="textNoShape">
              <a:avLst/>
            </a:prstTxWarp>
          </a:bodyPr>
          <a:lstStyle>
            <a:lvl1pPr algn="ctr" defTabSz="893863">
              <a:lnSpc>
                <a:spcPct val="100000"/>
              </a:lnSpc>
              <a:defRPr sz="1100" smtClean="0"/>
            </a:lvl1pPr>
          </a:lstStyle>
          <a:p>
            <a:pPr>
              <a:defRPr/>
            </a:pPr>
            <a:fld id="{556F7494-19FC-479E-90DE-BD0C69C2042E}" type="slidenum">
              <a:rPr lang="en-US"/>
              <a:pPr>
                <a:defRPr/>
              </a:pPr>
              <a:t>‹#›</a:t>
            </a:fld>
            <a:endParaRPr lang="en-US"/>
          </a:p>
        </p:txBody>
      </p:sp>
    </p:spTree>
    <p:extLst>
      <p:ext uri="{BB962C8B-B14F-4D97-AF65-F5344CB8AC3E}">
        <p14:creationId xmlns:p14="http://schemas.microsoft.com/office/powerpoint/2010/main" val="4233572662"/>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b="0" kern="1200">
        <a:solidFill>
          <a:schemeClr val="tx1"/>
        </a:solidFill>
        <a:latin typeface="+mn-lt"/>
        <a:ea typeface="+mn-ea"/>
        <a:cs typeface="+mn-cs"/>
      </a:defRPr>
    </a:lvl1pPr>
    <a:lvl2pPr marL="114300" algn="l" rtl="0" eaLnBrk="0" fontAlgn="base" hangingPunct="0">
      <a:spcBef>
        <a:spcPct val="30000"/>
      </a:spcBef>
      <a:spcAft>
        <a:spcPct val="0"/>
      </a:spcAft>
      <a:defRPr sz="1200" b="0" kern="1200">
        <a:solidFill>
          <a:schemeClr val="tx1"/>
        </a:solidFill>
        <a:latin typeface="+mn-lt"/>
        <a:ea typeface="+mn-ea"/>
        <a:cs typeface="+mn-cs"/>
      </a:defRPr>
    </a:lvl2pPr>
    <a:lvl3pPr marL="400050" indent="-171450" algn="l" rtl="0" eaLnBrk="0" fontAlgn="base" hangingPunct="0">
      <a:spcBef>
        <a:spcPct val="30000"/>
      </a:spcBef>
      <a:spcAft>
        <a:spcPct val="0"/>
      </a:spcAft>
      <a:buClr>
        <a:srgbClr val="7E7E7E"/>
      </a:buClr>
      <a:buFont typeface="Arial" charset="0"/>
      <a:buChar char="w"/>
      <a:defRPr sz="1200" b="0" kern="1200">
        <a:solidFill>
          <a:schemeClr val="tx1"/>
        </a:solidFill>
        <a:latin typeface="+mn-lt"/>
        <a:ea typeface="+mn-ea"/>
        <a:cs typeface="+mn-cs"/>
      </a:defRPr>
    </a:lvl3pPr>
    <a:lvl4pPr marL="685800" indent="-171450" algn="l" rtl="0" eaLnBrk="0" fontAlgn="base" hangingPunct="0">
      <a:spcBef>
        <a:spcPct val="30000"/>
      </a:spcBef>
      <a:spcAft>
        <a:spcPct val="0"/>
      </a:spcAft>
      <a:buSzPct val="90000"/>
      <a:buFont typeface="Arial" charset="0"/>
      <a:buChar char="¥"/>
      <a:defRPr sz="1200" b="0" kern="1200">
        <a:solidFill>
          <a:schemeClr val="tx1"/>
        </a:solidFill>
        <a:latin typeface="+mn-lt"/>
        <a:ea typeface="+mn-ea"/>
        <a:cs typeface="+mn-cs"/>
      </a:defRPr>
    </a:lvl4pPr>
    <a:lvl5pPr marL="1828800" algn="l" rtl="0" eaLnBrk="0" fontAlgn="base" hangingPunct="0">
      <a:spcBef>
        <a:spcPct val="30000"/>
      </a:spcBef>
      <a:spcAft>
        <a:spcPct val="0"/>
      </a:spcAft>
      <a:defRPr sz="1200" b="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a:p>
        </p:txBody>
      </p:sp>
      <p:sp>
        <p:nvSpPr>
          <p:cNvPr id="81924" name="Date Placeholder 3"/>
          <p:cNvSpPr>
            <a:spLocks noGrp="1"/>
          </p:cNvSpPr>
          <p:nvPr>
            <p:ph type="dt" sz="quarter" idx="1"/>
          </p:nvPr>
        </p:nvSpPr>
        <p:spPr>
          <a:noFill/>
        </p:spPr>
        <p:txBody>
          <a:bodyPr/>
          <a:lstStyle/>
          <a:p>
            <a:fld id="{C4FDBA1D-1DDB-480B-AED8-E5E3175346AD}" type="datetime5">
              <a:rPr lang="en-US" smtClean="0"/>
              <a:pPr/>
              <a:t>10-Feb-20</a:t>
            </a:fld>
            <a:endParaRPr lang="en-US"/>
          </a:p>
        </p:txBody>
      </p:sp>
      <p:sp>
        <p:nvSpPr>
          <p:cNvPr id="81925" name="Footer Placeholder 4"/>
          <p:cNvSpPr>
            <a:spLocks noGrp="1"/>
          </p:cNvSpPr>
          <p:nvPr>
            <p:ph type="ftr" sz="quarter" idx="4"/>
          </p:nvPr>
        </p:nvSpPr>
        <p:spPr>
          <a:noFill/>
        </p:spPr>
        <p:txBody>
          <a:bodyPr/>
          <a:lstStyle/>
          <a:p>
            <a:r>
              <a:rPr lang="en-US"/>
              <a:t>(c) 2002 Invensys Systems, Inc.</a:t>
            </a:r>
          </a:p>
        </p:txBody>
      </p:sp>
      <p:sp>
        <p:nvSpPr>
          <p:cNvPr id="81926" name="Slide Number Placeholder 5"/>
          <p:cNvSpPr>
            <a:spLocks noGrp="1"/>
          </p:cNvSpPr>
          <p:nvPr>
            <p:ph type="sldNum" sz="quarter" idx="5"/>
          </p:nvPr>
        </p:nvSpPr>
        <p:spPr>
          <a:noFill/>
        </p:spPr>
        <p:txBody>
          <a:bodyPr/>
          <a:lstStyle/>
          <a:p>
            <a:fld id="{0627C13C-C7BA-4AF6-A4C6-C39ADC957F44}" type="slidenum">
              <a:rPr lang="en-US" smtClean="0"/>
              <a:pPr/>
              <a:t>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10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11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a:p>
        </p:txBody>
      </p:sp>
      <p:sp>
        <p:nvSpPr>
          <p:cNvPr id="81924" name="Date Placeholder 3"/>
          <p:cNvSpPr>
            <a:spLocks noGrp="1"/>
          </p:cNvSpPr>
          <p:nvPr>
            <p:ph type="dt" sz="quarter" idx="1"/>
          </p:nvPr>
        </p:nvSpPr>
        <p:spPr>
          <a:noFill/>
        </p:spPr>
        <p:txBody>
          <a:bodyPr/>
          <a:lstStyle/>
          <a:p>
            <a:fld id="{C4FDBA1D-1DDB-480B-AED8-E5E3175346AD}" type="datetime5">
              <a:rPr lang="en-US" smtClean="0"/>
              <a:pPr/>
              <a:t>10-Feb-20</a:t>
            </a:fld>
            <a:endParaRPr lang="en-US"/>
          </a:p>
        </p:txBody>
      </p:sp>
      <p:sp>
        <p:nvSpPr>
          <p:cNvPr id="81925" name="Footer Placeholder 4"/>
          <p:cNvSpPr>
            <a:spLocks noGrp="1"/>
          </p:cNvSpPr>
          <p:nvPr>
            <p:ph type="ftr" sz="quarter" idx="4"/>
          </p:nvPr>
        </p:nvSpPr>
        <p:spPr>
          <a:noFill/>
        </p:spPr>
        <p:txBody>
          <a:bodyPr/>
          <a:lstStyle/>
          <a:p>
            <a:r>
              <a:rPr lang="en-US"/>
              <a:t>(c) 2002 Invensys Systems, Inc.</a:t>
            </a:r>
          </a:p>
        </p:txBody>
      </p:sp>
      <p:sp>
        <p:nvSpPr>
          <p:cNvPr id="81926" name="Slide Number Placeholder 5"/>
          <p:cNvSpPr>
            <a:spLocks noGrp="1"/>
          </p:cNvSpPr>
          <p:nvPr>
            <p:ph type="sldNum" sz="quarter" idx="5"/>
          </p:nvPr>
        </p:nvSpPr>
        <p:spPr>
          <a:noFill/>
        </p:spPr>
        <p:txBody>
          <a:bodyPr/>
          <a:lstStyle/>
          <a:p>
            <a:fld id="{0627C13C-C7BA-4AF6-A4C6-C39ADC957F44}" type="slidenum">
              <a:rPr lang="en-US" smtClean="0"/>
              <a:pPr/>
              <a:t>12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13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a:p>
        </p:txBody>
      </p:sp>
      <p:sp>
        <p:nvSpPr>
          <p:cNvPr id="81924" name="Date Placeholder 3"/>
          <p:cNvSpPr>
            <a:spLocks noGrp="1"/>
          </p:cNvSpPr>
          <p:nvPr>
            <p:ph type="dt" sz="quarter" idx="1"/>
          </p:nvPr>
        </p:nvSpPr>
        <p:spPr>
          <a:noFill/>
        </p:spPr>
        <p:txBody>
          <a:bodyPr/>
          <a:lstStyle/>
          <a:p>
            <a:fld id="{C4FDBA1D-1DDB-480B-AED8-E5E3175346AD}" type="datetime5">
              <a:rPr lang="en-US" smtClean="0"/>
              <a:pPr/>
              <a:t>10-Feb-20</a:t>
            </a:fld>
            <a:endParaRPr lang="en-US"/>
          </a:p>
        </p:txBody>
      </p:sp>
      <p:sp>
        <p:nvSpPr>
          <p:cNvPr id="81925" name="Footer Placeholder 4"/>
          <p:cNvSpPr>
            <a:spLocks noGrp="1"/>
          </p:cNvSpPr>
          <p:nvPr>
            <p:ph type="ftr" sz="quarter" idx="4"/>
          </p:nvPr>
        </p:nvSpPr>
        <p:spPr>
          <a:noFill/>
        </p:spPr>
        <p:txBody>
          <a:bodyPr/>
          <a:lstStyle/>
          <a:p>
            <a:r>
              <a:rPr lang="en-US"/>
              <a:t>(c) 2002 Invensys Systems, Inc.</a:t>
            </a:r>
          </a:p>
        </p:txBody>
      </p:sp>
      <p:sp>
        <p:nvSpPr>
          <p:cNvPr id="81926" name="Slide Number Placeholder 5"/>
          <p:cNvSpPr>
            <a:spLocks noGrp="1"/>
          </p:cNvSpPr>
          <p:nvPr>
            <p:ph type="sldNum" sz="quarter" idx="5"/>
          </p:nvPr>
        </p:nvSpPr>
        <p:spPr>
          <a:noFill/>
        </p:spPr>
        <p:txBody>
          <a:bodyPr/>
          <a:lstStyle/>
          <a:p>
            <a:fld id="{0627C13C-C7BA-4AF6-A4C6-C39ADC957F44}" type="slidenum">
              <a:rPr lang="en-US" smtClean="0"/>
              <a:pPr/>
              <a:t>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a:p>
        </p:txBody>
      </p:sp>
      <p:sp>
        <p:nvSpPr>
          <p:cNvPr id="81924" name="Date Placeholder 3"/>
          <p:cNvSpPr>
            <a:spLocks noGrp="1"/>
          </p:cNvSpPr>
          <p:nvPr>
            <p:ph type="dt" sz="quarter" idx="1"/>
          </p:nvPr>
        </p:nvSpPr>
        <p:spPr>
          <a:noFill/>
        </p:spPr>
        <p:txBody>
          <a:bodyPr/>
          <a:lstStyle/>
          <a:p>
            <a:fld id="{C4FDBA1D-1DDB-480B-AED8-E5E3175346AD}" type="datetime5">
              <a:rPr lang="en-US" smtClean="0"/>
              <a:pPr/>
              <a:t>10-Feb-20</a:t>
            </a:fld>
            <a:endParaRPr lang="en-US"/>
          </a:p>
        </p:txBody>
      </p:sp>
      <p:sp>
        <p:nvSpPr>
          <p:cNvPr id="81925" name="Footer Placeholder 4"/>
          <p:cNvSpPr>
            <a:spLocks noGrp="1"/>
          </p:cNvSpPr>
          <p:nvPr>
            <p:ph type="ftr" sz="quarter" idx="4"/>
          </p:nvPr>
        </p:nvSpPr>
        <p:spPr>
          <a:noFill/>
        </p:spPr>
        <p:txBody>
          <a:bodyPr/>
          <a:lstStyle/>
          <a:p>
            <a:r>
              <a:rPr lang="en-US"/>
              <a:t>(c) 2002 Invensys Systems, Inc.</a:t>
            </a:r>
          </a:p>
        </p:txBody>
      </p:sp>
      <p:sp>
        <p:nvSpPr>
          <p:cNvPr id="81926" name="Slide Number Placeholder 5"/>
          <p:cNvSpPr>
            <a:spLocks noGrp="1"/>
          </p:cNvSpPr>
          <p:nvPr>
            <p:ph type="sldNum" sz="quarter" idx="5"/>
          </p:nvPr>
        </p:nvSpPr>
        <p:spPr>
          <a:noFill/>
        </p:spPr>
        <p:txBody>
          <a:bodyPr/>
          <a:lstStyle/>
          <a:p>
            <a:fld id="{0627C13C-C7BA-4AF6-A4C6-C39ADC957F44}" type="slidenum">
              <a:rPr lang="en-US" smtClean="0"/>
              <a:pPr/>
              <a:t>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a:p>
        </p:txBody>
      </p:sp>
      <p:sp>
        <p:nvSpPr>
          <p:cNvPr id="81924" name="Date Placeholder 3"/>
          <p:cNvSpPr>
            <a:spLocks noGrp="1"/>
          </p:cNvSpPr>
          <p:nvPr>
            <p:ph type="dt" sz="quarter" idx="1"/>
          </p:nvPr>
        </p:nvSpPr>
        <p:spPr>
          <a:noFill/>
        </p:spPr>
        <p:txBody>
          <a:bodyPr/>
          <a:lstStyle/>
          <a:p>
            <a:fld id="{C4FDBA1D-1DDB-480B-AED8-E5E3175346AD}" type="datetime5">
              <a:rPr lang="en-US" smtClean="0"/>
              <a:pPr/>
              <a:t>10-Feb-20</a:t>
            </a:fld>
            <a:endParaRPr lang="en-US"/>
          </a:p>
        </p:txBody>
      </p:sp>
      <p:sp>
        <p:nvSpPr>
          <p:cNvPr id="81925" name="Footer Placeholder 4"/>
          <p:cNvSpPr>
            <a:spLocks noGrp="1"/>
          </p:cNvSpPr>
          <p:nvPr>
            <p:ph type="ftr" sz="quarter" idx="4"/>
          </p:nvPr>
        </p:nvSpPr>
        <p:spPr>
          <a:noFill/>
        </p:spPr>
        <p:txBody>
          <a:bodyPr/>
          <a:lstStyle/>
          <a:p>
            <a:r>
              <a:rPr lang="en-US"/>
              <a:t>(c) 2002 Invensys Systems, Inc.</a:t>
            </a:r>
          </a:p>
        </p:txBody>
      </p:sp>
      <p:sp>
        <p:nvSpPr>
          <p:cNvPr id="81926" name="Slide Number Placeholder 5"/>
          <p:cNvSpPr>
            <a:spLocks noGrp="1"/>
          </p:cNvSpPr>
          <p:nvPr>
            <p:ph type="sldNum" sz="quarter" idx="5"/>
          </p:nvPr>
        </p:nvSpPr>
        <p:spPr>
          <a:noFill/>
        </p:spPr>
        <p:txBody>
          <a:bodyPr/>
          <a:lstStyle/>
          <a:p>
            <a:fld id="{0627C13C-C7BA-4AF6-A4C6-C39ADC957F44}" type="slidenum">
              <a:rPr lang="en-US" smtClean="0"/>
              <a:pPr/>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a:p>
        </p:txBody>
      </p:sp>
      <p:sp>
        <p:nvSpPr>
          <p:cNvPr id="81924" name="Date Placeholder 3"/>
          <p:cNvSpPr>
            <a:spLocks noGrp="1"/>
          </p:cNvSpPr>
          <p:nvPr>
            <p:ph type="dt" sz="quarter" idx="1"/>
          </p:nvPr>
        </p:nvSpPr>
        <p:spPr>
          <a:noFill/>
        </p:spPr>
        <p:txBody>
          <a:bodyPr/>
          <a:lstStyle/>
          <a:p>
            <a:fld id="{C4FDBA1D-1DDB-480B-AED8-E5E3175346AD}" type="datetime5">
              <a:rPr lang="en-US" smtClean="0"/>
              <a:pPr/>
              <a:t>10-Feb-20</a:t>
            </a:fld>
            <a:endParaRPr lang="en-US"/>
          </a:p>
        </p:txBody>
      </p:sp>
      <p:sp>
        <p:nvSpPr>
          <p:cNvPr id="81925" name="Footer Placeholder 4"/>
          <p:cNvSpPr>
            <a:spLocks noGrp="1"/>
          </p:cNvSpPr>
          <p:nvPr>
            <p:ph type="ftr" sz="quarter" idx="4"/>
          </p:nvPr>
        </p:nvSpPr>
        <p:spPr>
          <a:noFill/>
        </p:spPr>
        <p:txBody>
          <a:bodyPr/>
          <a:lstStyle/>
          <a:p>
            <a:r>
              <a:rPr lang="en-US"/>
              <a:t>(c) 2002 Invensys Systems, Inc.</a:t>
            </a:r>
          </a:p>
        </p:txBody>
      </p:sp>
      <p:sp>
        <p:nvSpPr>
          <p:cNvPr id="81926" name="Slide Number Placeholder 5"/>
          <p:cNvSpPr>
            <a:spLocks noGrp="1"/>
          </p:cNvSpPr>
          <p:nvPr>
            <p:ph type="sldNum" sz="quarter" idx="5"/>
          </p:nvPr>
        </p:nvSpPr>
        <p:spPr>
          <a:noFill/>
        </p:spPr>
        <p:txBody>
          <a:bodyPr/>
          <a:lstStyle/>
          <a:p>
            <a:fld id="{0627C13C-C7BA-4AF6-A4C6-C39ADC957F44}" type="slidenum">
              <a:rPr lang="en-US" smtClean="0"/>
              <a:pPr/>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a:p>
        </p:txBody>
      </p:sp>
      <p:sp>
        <p:nvSpPr>
          <p:cNvPr id="81924" name="Date Placeholder 3"/>
          <p:cNvSpPr>
            <a:spLocks noGrp="1"/>
          </p:cNvSpPr>
          <p:nvPr>
            <p:ph type="dt" sz="quarter" idx="1"/>
          </p:nvPr>
        </p:nvSpPr>
        <p:spPr>
          <a:noFill/>
        </p:spPr>
        <p:txBody>
          <a:bodyPr/>
          <a:lstStyle/>
          <a:p>
            <a:fld id="{C4FDBA1D-1DDB-480B-AED8-E5E3175346AD}" type="datetime5">
              <a:rPr lang="en-US" smtClean="0"/>
              <a:pPr/>
              <a:t>10-Feb-20</a:t>
            </a:fld>
            <a:endParaRPr lang="en-US"/>
          </a:p>
        </p:txBody>
      </p:sp>
      <p:sp>
        <p:nvSpPr>
          <p:cNvPr id="81925" name="Footer Placeholder 4"/>
          <p:cNvSpPr>
            <a:spLocks noGrp="1"/>
          </p:cNvSpPr>
          <p:nvPr>
            <p:ph type="ftr" sz="quarter" idx="4"/>
          </p:nvPr>
        </p:nvSpPr>
        <p:spPr>
          <a:noFill/>
        </p:spPr>
        <p:txBody>
          <a:bodyPr/>
          <a:lstStyle/>
          <a:p>
            <a:r>
              <a:rPr lang="en-US"/>
              <a:t>(c) 2002 Invensys Systems, Inc.</a:t>
            </a:r>
          </a:p>
        </p:txBody>
      </p:sp>
      <p:sp>
        <p:nvSpPr>
          <p:cNvPr id="81926" name="Slide Number Placeholder 5"/>
          <p:cNvSpPr>
            <a:spLocks noGrp="1"/>
          </p:cNvSpPr>
          <p:nvPr>
            <p:ph type="sldNum" sz="quarter" idx="5"/>
          </p:nvPr>
        </p:nvSpPr>
        <p:spPr>
          <a:noFill/>
        </p:spPr>
        <p:txBody>
          <a:bodyPr/>
          <a:lstStyle/>
          <a:p>
            <a:fld id="{0627C13C-C7BA-4AF6-A4C6-C39ADC957F44}" type="slidenum">
              <a:rPr lang="en-US" smtClean="0"/>
              <a:pPr/>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a:p>
        </p:txBody>
      </p:sp>
      <p:sp>
        <p:nvSpPr>
          <p:cNvPr id="81924" name="Date Placeholder 3"/>
          <p:cNvSpPr>
            <a:spLocks noGrp="1"/>
          </p:cNvSpPr>
          <p:nvPr>
            <p:ph type="dt" sz="quarter" idx="1"/>
          </p:nvPr>
        </p:nvSpPr>
        <p:spPr>
          <a:noFill/>
        </p:spPr>
        <p:txBody>
          <a:bodyPr/>
          <a:lstStyle/>
          <a:p>
            <a:fld id="{C4FDBA1D-1DDB-480B-AED8-E5E3175346AD}" type="datetime5">
              <a:rPr lang="en-US" smtClean="0"/>
              <a:pPr/>
              <a:t>10-Feb-20</a:t>
            </a:fld>
            <a:endParaRPr lang="en-US"/>
          </a:p>
        </p:txBody>
      </p:sp>
      <p:sp>
        <p:nvSpPr>
          <p:cNvPr id="81925" name="Footer Placeholder 4"/>
          <p:cNvSpPr>
            <a:spLocks noGrp="1"/>
          </p:cNvSpPr>
          <p:nvPr>
            <p:ph type="ftr" sz="quarter" idx="4"/>
          </p:nvPr>
        </p:nvSpPr>
        <p:spPr>
          <a:noFill/>
        </p:spPr>
        <p:txBody>
          <a:bodyPr/>
          <a:lstStyle/>
          <a:p>
            <a:r>
              <a:rPr lang="en-US"/>
              <a:t>(c) 2002 Invensys Systems, Inc.</a:t>
            </a:r>
          </a:p>
        </p:txBody>
      </p:sp>
      <p:sp>
        <p:nvSpPr>
          <p:cNvPr id="81926" name="Slide Number Placeholder 5"/>
          <p:cNvSpPr>
            <a:spLocks noGrp="1"/>
          </p:cNvSpPr>
          <p:nvPr>
            <p:ph type="sldNum" sz="quarter" idx="5"/>
          </p:nvPr>
        </p:nvSpPr>
        <p:spPr>
          <a:noFill/>
        </p:spPr>
        <p:txBody>
          <a:bodyPr/>
          <a:lstStyle/>
          <a:p>
            <a:fld id="{0627C13C-C7BA-4AF6-A4C6-C39ADC957F44}" type="slidenum">
              <a:rPr lang="en-US" smtClean="0"/>
              <a:pPr/>
              <a:t>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0" y="3314700"/>
            <a:ext cx="9144000" cy="3543300"/>
            <a:chOff x="0" y="3314700"/>
            <a:chExt cx="9144000" cy="3543300"/>
          </a:xfrm>
        </p:grpSpPr>
        <p:sp>
          <p:nvSpPr>
            <p:cNvPr id="5" name="Rectangle 4"/>
            <p:cNvSpPr/>
            <p:nvPr userDrawn="1"/>
          </p:nvSpPr>
          <p:spPr bwMode="auto">
            <a:xfrm>
              <a:off x="0" y="5214938"/>
              <a:ext cx="9144000" cy="1643062"/>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sp>
          <p:nvSpPr>
            <p:cNvPr id="6" name="Rectangle 5"/>
            <p:cNvSpPr/>
            <p:nvPr userDrawn="1"/>
          </p:nvSpPr>
          <p:spPr bwMode="auto">
            <a:xfrm>
              <a:off x="5572125" y="4071938"/>
              <a:ext cx="3571875" cy="1428750"/>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sp>
          <p:nvSpPr>
            <p:cNvPr id="7" name="Rectangle 6"/>
            <p:cNvSpPr/>
            <p:nvPr userDrawn="1"/>
          </p:nvSpPr>
          <p:spPr bwMode="auto">
            <a:xfrm>
              <a:off x="7786688" y="3314700"/>
              <a:ext cx="1357312" cy="900113"/>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grpSp>
      <p:pic>
        <p:nvPicPr>
          <p:cNvPr id="8" name="Picture 13" descr="Title graphic"/>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41663"/>
            <a:ext cx="9144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431800" y="6053138"/>
            <a:ext cx="8426450" cy="233362"/>
          </a:xfrm>
          <a:prstGeom prst="rect">
            <a:avLst/>
          </a:prstGeom>
          <a:noFill/>
          <a:ln w="9525">
            <a:noFill/>
            <a:miter lim="800000"/>
            <a:headEnd/>
            <a:tailEnd/>
          </a:ln>
          <a:effectLst/>
        </p:spPr>
        <p:txBody>
          <a:bodyPr lIns="0" tIns="0" rIns="0" bIns="0">
            <a:spAutoFit/>
          </a:bodyPr>
          <a:lstStyle/>
          <a:p>
            <a:pPr>
              <a:lnSpc>
                <a:spcPct val="95000"/>
              </a:lnSpc>
              <a:defRPr/>
            </a:pPr>
            <a:r>
              <a:rPr lang="en-US" sz="800" dirty="0">
                <a:solidFill>
                  <a:schemeClr val="tx1">
                    <a:lumMod val="75000"/>
                    <a:lumOff val="25000"/>
                  </a:schemeClr>
                </a:solidFill>
              </a:rPr>
              <a:t>© 2011 Invensys. All Rights Reserved. The names, logos, and taglines identifying the products and services of Invensys are proprietary marks of Invensys or its subsidiaries. All third party trademarks and service marks are the proprietary marks of their respective owners.</a:t>
            </a:r>
          </a:p>
        </p:txBody>
      </p:sp>
      <p:pic>
        <p:nvPicPr>
          <p:cNvPr id="10" name="Picture 13" descr="X:\2001 library\Invensys Logos\2009 Brand\PPT\iom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91225" y="4586288"/>
            <a:ext cx="28670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X:\2001 library\Invensys Logos\2009 Brand\PPT\iom-brand-logo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3050" y="5572125"/>
            <a:ext cx="8585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31800" y="412750"/>
            <a:ext cx="7772400" cy="1470025"/>
          </a:xfrm>
        </p:spPr>
        <p:txBody>
          <a:bodyPr/>
          <a:lstStyle>
            <a:lvl1pPr>
              <a:defRPr>
                <a:solidFill>
                  <a:schemeClr val="tx1"/>
                </a:solidFill>
              </a:defRPr>
            </a:lvl1pPr>
          </a:lstStyle>
          <a:p>
            <a:r>
              <a:rPr lang="en-US"/>
              <a:t>Click to edit Master title style</a:t>
            </a:r>
            <a:endParaRPr lang="en-US" dirty="0"/>
          </a:p>
        </p:txBody>
      </p:sp>
      <p:sp>
        <p:nvSpPr>
          <p:cNvPr id="7172" name="Rectangle 4"/>
          <p:cNvSpPr>
            <a:spLocks noGrp="1" noChangeArrowheads="1"/>
          </p:cNvSpPr>
          <p:nvPr>
            <p:ph type="subTitle" idx="1"/>
          </p:nvPr>
        </p:nvSpPr>
        <p:spPr>
          <a:xfrm>
            <a:off x="441325" y="2519363"/>
            <a:ext cx="4791075" cy="2293937"/>
          </a:xfrm>
        </p:spPr>
        <p:txBody>
          <a:bodyPr rIns="0"/>
          <a:lstStyle>
            <a:lvl1pPr>
              <a:lnSpc>
                <a:spcPts val="2500"/>
              </a:lnSpc>
              <a:spcBef>
                <a:spcPct val="30000"/>
              </a:spcBef>
              <a:defRPr sz="2200">
                <a:solidFill>
                  <a:schemeClr val="tx1"/>
                </a:solidFill>
              </a:defRPr>
            </a:lvl1pPr>
          </a:lstStyle>
          <a:p>
            <a:r>
              <a:rPr lang="en-US"/>
              <a:t>Click to edit Master subtitle style</a:t>
            </a:r>
            <a:endParaRPr lang="en-US" dirty="0"/>
          </a:p>
        </p:txBody>
      </p:sp>
      <p:sp>
        <p:nvSpPr>
          <p:cNvPr id="12" name="Rectangle 5"/>
          <p:cNvSpPr>
            <a:spLocks noGrp="1" noChangeArrowheads="1"/>
          </p:cNvSpPr>
          <p:nvPr>
            <p:ph type="dt" sz="half" idx="10"/>
          </p:nvPr>
        </p:nvSpPr>
        <p:spPr>
          <a:xfrm>
            <a:off x="857250" y="6451600"/>
            <a:ext cx="857250" cy="192088"/>
          </a:xfrm>
          <a:prstGeom prst="rect">
            <a:avLst/>
          </a:prstGeom>
        </p:spPr>
        <p:txBody>
          <a:bodyPr/>
          <a:lstStyle>
            <a:lvl1pPr>
              <a:defRPr sz="500">
                <a:solidFill>
                  <a:schemeClr val="bg1">
                    <a:lumMod val="65000"/>
                  </a:schemeClr>
                </a:solidFill>
              </a:defRPr>
            </a:lvl1pPr>
          </a:lstStyle>
          <a:p>
            <a:pPr>
              <a:defRPr/>
            </a:pPr>
            <a:r>
              <a:rPr lang="en-US"/>
              <a:t>© Invensys 00/00/00</a:t>
            </a:r>
          </a:p>
        </p:txBody>
      </p:sp>
      <p:sp>
        <p:nvSpPr>
          <p:cNvPr id="13" name="Rectangle 6"/>
          <p:cNvSpPr>
            <a:spLocks noGrp="1" noChangeArrowheads="1"/>
          </p:cNvSpPr>
          <p:nvPr>
            <p:ph type="ftr" sz="quarter" idx="11"/>
          </p:nvPr>
        </p:nvSpPr>
        <p:spPr>
          <a:xfrm>
            <a:off x="1747838" y="6451600"/>
            <a:ext cx="2895600" cy="179388"/>
          </a:xfrm>
          <a:prstGeom prst="rect">
            <a:avLst/>
          </a:prstGeom>
        </p:spPr>
        <p:txBody>
          <a:bodyPr/>
          <a:lstStyle>
            <a:lvl1pPr>
              <a:defRPr sz="500">
                <a:solidFill>
                  <a:schemeClr val="bg1">
                    <a:lumMod val="65000"/>
                  </a:schemeClr>
                </a:solidFill>
              </a:defRPr>
            </a:lvl1pPr>
          </a:lstStyle>
          <a:p>
            <a:pPr>
              <a:defRPr/>
            </a:pPr>
            <a:r>
              <a:rPr lang="en-US" dirty="0"/>
              <a:t>Invensys proprietary &amp; confidential</a:t>
            </a:r>
          </a:p>
        </p:txBody>
      </p:sp>
      <p:sp>
        <p:nvSpPr>
          <p:cNvPr id="14" name="Rectangle 7"/>
          <p:cNvSpPr>
            <a:spLocks noGrp="1" noChangeArrowheads="1"/>
          </p:cNvSpPr>
          <p:nvPr>
            <p:ph type="sldNum" sz="quarter" idx="12"/>
          </p:nvPr>
        </p:nvSpPr>
        <p:spPr>
          <a:xfrm>
            <a:off x="431800" y="6451600"/>
            <a:ext cx="425450" cy="192088"/>
          </a:xfrm>
        </p:spPr>
        <p:txBody>
          <a:bodyPr/>
          <a:lstStyle>
            <a:lvl1pPr>
              <a:defRPr sz="500">
                <a:solidFill>
                  <a:schemeClr val="bg1">
                    <a:lumMod val="65000"/>
                  </a:schemeClr>
                </a:solidFill>
              </a:defRPr>
            </a:lvl1pPr>
          </a:lstStyle>
          <a:p>
            <a:pPr>
              <a:defRPr/>
            </a:pPr>
            <a:r>
              <a:rPr lang="en-US"/>
              <a:t>Slide </a:t>
            </a:r>
            <a:fld id="{941C1859-D72E-42E2-85FB-0C593DA305F2}" type="slidenum">
              <a:rPr lang="en-US"/>
              <a:pPr>
                <a:defRPr/>
              </a:pPr>
              <a:t>‹#›</a:t>
            </a:fld>
            <a:endParaRPr lang="en-US"/>
          </a:p>
        </p:txBody>
      </p:sp>
    </p:spTree>
    <p:extLst>
      <p:ext uri="{BB962C8B-B14F-4D97-AF65-F5344CB8AC3E}">
        <p14:creationId xmlns:p14="http://schemas.microsoft.com/office/powerpoint/2010/main" val="251693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7086600" cy="1143000"/>
          </a:xfrm>
        </p:spPr>
        <p:txBody>
          <a:bodyPr/>
          <a:lstStyle/>
          <a:p>
            <a:r>
              <a:rPr lang="en-US"/>
              <a:t>Click to edit Master title style</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790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a:prstGeom prst="rect">
            <a:avLst/>
          </a:prstGeom>
        </p:spPr>
        <p:txBody>
          <a:bodyPr/>
          <a:lstStyle/>
          <a:p>
            <a:r>
              <a:rPr lang="en-US"/>
              <a:t>Click to edit Master title style</a:t>
            </a:r>
          </a:p>
        </p:txBody>
      </p:sp>
      <p:sp>
        <p:nvSpPr>
          <p:cNvPr id="3"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 Invensys 2010</a:t>
            </a:r>
          </a:p>
        </p:txBody>
      </p:sp>
      <p:sp>
        <p:nvSpPr>
          <p:cNvPr id="4"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Invensys proprietary &amp; confidential</a:t>
            </a:r>
          </a:p>
        </p:txBody>
      </p:sp>
    </p:spTree>
    <p:extLst>
      <p:ext uri="{BB962C8B-B14F-4D97-AF65-F5344CB8AC3E}">
        <p14:creationId xmlns:p14="http://schemas.microsoft.com/office/powerpoint/2010/main" val="4294627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31800" y="1600200"/>
            <a:ext cx="8424863" cy="4133850"/>
          </a:xfrm>
          <a:prstGeom prst="rect">
            <a:avLst/>
          </a:prstGeo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 Invensys 2010</a:t>
            </a:r>
          </a:p>
        </p:txBody>
      </p:sp>
      <p:sp>
        <p:nvSpPr>
          <p:cNvPr id="5"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Invensys proprietary &amp; confidential</a:t>
            </a:r>
          </a:p>
        </p:txBody>
      </p:sp>
    </p:spTree>
    <p:extLst>
      <p:ext uri="{BB962C8B-B14F-4D97-AF65-F5344CB8AC3E}">
        <p14:creationId xmlns:p14="http://schemas.microsoft.com/office/powerpoint/2010/main" val="2256096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AE1FCD77-A5B4-4365-83F0-5C8F092E5D49}" type="slidenum">
              <a:rPr lang="en-US"/>
              <a:pPr>
                <a:defRPr/>
              </a:pPr>
              <a:t>‹#›</a:t>
            </a:fld>
            <a:endParaRPr lang="en-US"/>
          </a:p>
        </p:txBody>
      </p:sp>
    </p:spTree>
    <p:extLst>
      <p:ext uri="{BB962C8B-B14F-4D97-AF65-F5344CB8AC3E}">
        <p14:creationId xmlns:p14="http://schemas.microsoft.com/office/powerpoint/2010/main" val="94290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6F3A443E-0D0D-4AF4-8940-89352C1085BC}" type="slidenum">
              <a:rPr lang="en-US"/>
              <a:pPr>
                <a:defRPr/>
              </a:pPr>
              <a:t>‹#›</a:t>
            </a:fld>
            <a:endParaRPr lang="en-US"/>
          </a:p>
        </p:txBody>
      </p:sp>
    </p:spTree>
    <p:extLst>
      <p:ext uri="{BB962C8B-B14F-4D97-AF65-F5344CB8AC3E}">
        <p14:creationId xmlns:p14="http://schemas.microsoft.com/office/powerpoint/2010/main" val="2138707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DC1C0B3B-7C09-4826-9B4A-3BE7CE188FD4}" type="slidenum">
              <a:rPr lang="en-US"/>
              <a:pPr>
                <a:defRPr/>
              </a:pPr>
              <a:t>‹#›</a:t>
            </a:fld>
            <a:endParaRPr lang="en-US"/>
          </a:p>
        </p:txBody>
      </p:sp>
    </p:spTree>
    <p:extLst>
      <p:ext uri="{BB962C8B-B14F-4D97-AF65-F5344CB8AC3E}">
        <p14:creationId xmlns:p14="http://schemas.microsoft.com/office/powerpoint/2010/main" val="68738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331A94AF-924F-4D75-B900-4A92B4115213}" type="slidenum">
              <a:rPr lang="en-US"/>
              <a:pPr>
                <a:defRPr/>
              </a:pPr>
              <a:t>‹#›</a:t>
            </a:fld>
            <a:endParaRPr lang="en-US"/>
          </a:p>
        </p:txBody>
      </p:sp>
      <p:grpSp>
        <p:nvGrpSpPr>
          <p:cNvPr id="3" name="Group 20"/>
          <p:cNvGrpSpPr>
            <a:grpSpLocks/>
          </p:cNvGrpSpPr>
          <p:nvPr userDrawn="1"/>
        </p:nvGrpSpPr>
        <p:grpSpPr bwMode="auto">
          <a:xfrm>
            <a:off x="7020272" y="1556792"/>
            <a:ext cx="1611065" cy="1249809"/>
            <a:chOff x="4320" y="1570"/>
            <a:chExt cx="1287" cy="878"/>
          </a:xfrm>
        </p:grpSpPr>
        <p:pic>
          <p:nvPicPr>
            <p:cNvPr id="7" name="Picture 12" descr="22"/>
            <p:cNvPicPr>
              <a:picLocks noChangeAspect="1" noChangeArrowheads="1"/>
            </p:cNvPicPr>
            <p:nvPr/>
          </p:nvPicPr>
          <p:blipFill>
            <a:blip r:embed="rId2" cstate="print"/>
            <a:srcRect b="26813"/>
            <a:stretch>
              <a:fillRect/>
            </a:stretch>
          </p:blipFill>
          <p:spPr bwMode="auto">
            <a:xfrm>
              <a:off x="4320" y="1570"/>
              <a:ext cx="1287" cy="868"/>
            </a:xfrm>
            <a:prstGeom prst="rect">
              <a:avLst/>
            </a:prstGeom>
            <a:noFill/>
            <a:ln w="9525">
              <a:noFill/>
              <a:miter lim="800000"/>
              <a:headEnd/>
              <a:tailEnd/>
            </a:ln>
          </p:spPr>
        </p:pic>
        <p:pic>
          <p:nvPicPr>
            <p:cNvPr id="8" name="Picture 19" descr="dezinerfolio"/>
            <p:cNvPicPr>
              <a:picLocks noChangeAspect="1" noChangeArrowheads="1"/>
            </p:cNvPicPr>
            <p:nvPr/>
          </p:nvPicPr>
          <p:blipFill>
            <a:blip r:embed="rId3" cstate="print"/>
            <a:srcRect l="17949" r="25641" b="24626"/>
            <a:stretch>
              <a:fillRect/>
            </a:stretch>
          </p:blipFill>
          <p:spPr bwMode="auto">
            <a:xfrm>
              <a:off x="4800" y="2208"/>
              <a:ext cx="179" cy="240"/>
            </a:xfrm>
            <a:prstGeom prst="rect">
              <a:avLst/>
            </a:prstGeom>
            <a:noFill/>
            <a:ln w="9525">
              <a:noFill/>
              <a:miter lim="800000"/>
              <a:headEnd/>
              <a:tailEnd/>
            </a:ln>
          </p:spPr>
        </p:pic>
      </p:grpSp>
    </p:spTree>
    <p:extLst>
      <p:ext uri="{BB962C8B-B14F-4D97-AF65-F5344CB8AC3E}">
        <p14:creationId xmlns:p14="http://schemas.microsoft.com/office/powerpoint/2010/main" val="2848290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B8DD687D-4DFF-4DB7-AA99-C450E782873B}" type="slidenum">
              <a:rPr lang="en-US"/>
              <a:pPr>
                <a:defRPr/>
              </a:pPr>
              <a:t>‹#›</a:t>
            </a:fld>
            <a:endParaRPr lang="en-US"/>
          </a:p>
        </p:txBody>
      </p:sp>
    </p:spTree>
    <p:extLst>
      <p:ext uri="{BB962C8B-B14F-4D97-AF65-F5344CB8AC3E}">
        <p14:creationId xmlns:p14="http://schemas.microsoft.com/office/powerpoint/2010/main" val="3953350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75823F21-F2A8-42F8-8772-F4FB2A0267CE}" type="slidenum">
              <a:rPr lang="en-US"/>
              <a:pPr>
                <a:defRPr/>
              </a:pPr>
              <a:t>‹#›</a:t>
            </a:fld>
            <a:endParaRPr lang="en-US"/>
          </a:p>
        </p:txBody>
      </p:sp>
      <p:pic>
        <p:nvPicPr>
          <p:cNvPr id="3" name="Picture 2"/>
          <p:cNvPicPr>
            <a:picLocks noChangeAspect="1" noChangeArrowheads="1"/>
          </p:cNvPicPr>
          <p:nvPr userDrawn="1"/>
        </p:nvPicPr>
        <p:blipFill>
          <a:blip r:embed="rId2" cstate="print"/>
          <a:srcRect/>
          <a:stretch>
            <a:fillRect/>
          </a:stretch>
        </p:blipFill>
        <p:spPr bwMode="auto">
          <a:xfrm>
            <a:off x="6073577" y="4149080"/>
            <a:ext cx="1698823" cy="1249955"/>
          </a:xfrm>
          <a:prstGeom prst="rect">
            <a:avLst/>
          </a:prstGeom>
          <a:noFill/>
          <a:ln w="9525">
            <a:noFill/>
            <a:miter lim="800000"/>
            <a:headEnd/>
            <a:tailEnd/>
          </a:ln>
          <a:effectLst/>
        </p:spPr>
      </p:pic>
    </p:spTree>
    <p:extLst>
      <p:ext uri="{BB962C8B-B14F-4D97-AF65-F5344CB8AC3E}">
        <p14:creationId xmlns:p14="http://schemas.microsoft.com/office/powerpoint/2010/main" val="329709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userDrawn="1">
            <p:ph type="sldNum" sz="quarter" idx="10"/>
          </p:nvPr>
        </p:nvSpPr>
        <p:spPr/>
        <p:txBody>
          <a:bodyPr/>
          <a:lstStyle>
            <a:lvl1pPr>
              <a:defRPr/>
            </a:lvl1pPr>
          </a:lstStyle>
          <a:p>
            <a:pPr>
              <a:defRPr/>
            </a:pPr>
            <a:r>
              <a:rPr lang="en-US"/>
              <a:t>Slide </a:t>
            </a:r>
            <a:fld id="{A6CFD3A5-D2F6-4CF3-A2F1-22D550C6E651}" type="slidenum">
              <a:rPr lang="en-US"/>
              <a:pPr>
                <a:defRPr/>
              </a:pPr>
              <a:t>‹#›</a:t>
            </a:fld>
            <a:endParaRPr lang="en-US"/>
          </a:p>
        </p:txBody>
      </p:sp>
    </p:spTree>
    <p:extLst>
      <p:ext uri="{BB962C8B-B14F-4D97-AF65-F5344CB8AC3E}">
        <p14:creationId xmlns:p14="http://schemas.microsoft.com/office/powerpoint/2010/main" val="1562997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42E6FB86-D7C2-4F3B-9D7D-3D498BD8E02A}" type="slidenum">
              <a:rPr lang="en-US"/>
              <a:pPr>
                <a:defRPr/>
              </a:pPr>
              <a:t>‹#›</a:t>
            </a:fld>
            <a:endParaRPr lang="en-US"/>
          </a:p>
        </p:txBody>
      </p:sp>
    </p:spTree>
    <p:extLst>
      <p:ext uri="{BB962C8B-B14F-4D97-AF65-F5344CB8AC3E}">
        <p14:creationId xmlns:p14="http://schemas.microsoft.com/office/powerpoint/2010/main" val="2121742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D3EB74B0-37E5-4228-9D4E-DB4B458356E2}" type="slidenum">
              <a:rPr lang="en-US"/>
              <a:pPr>
                <a:defRPr/>
              </a:pPr>
              <a:t>‹#›</a:t>
            </a:fld>
            <a:endParaRPr lang="en-US"/>
          </a:p>
        </p:txBody>
      </p:sp>
    </p:spTree>
    <p:extLst>
      <p:ext uri="{BB962C8B-B14F-4D97-AF65-F5344CB8AC3E}">
        <p14:creationId xmlns:p14="http://schemas.microsoft.com/office/powerpoint/2010/main" val="3346979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882A33D4-92C8-4B80-815A-978629F77339}" type="slidenum">
              <a:rPr lang="en-US"/>
              <a:pPr>
                <a:defRPr/>
              </a:pPr>
              <a:t>‹#›</a:t>
            </a:fld>
            <a:endParaRPr lang="en-US"/>
          </a:p>
        </p:txBody>
      </p:sp>
    </p:spTree>
    <p:extLst>
      <p:ext uri="{BB962C8B-B14F-4D97-AF65-F5344CB8AC3E}">
        <p14:creationId xmlns:p14="http://schemas.microsoft.com/office/powerpoint/2010/main" val="619578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5B4D4F03-942C-48BE-9E4D-CCB4232C2E43}" type="slidenum">
              <a:rPr lang="en-US"/>
              <a:pPr>
                <a:defRPr/>
              </a:pPr>
              <a:t>‹#›</a:t>
            </a:fld>
            <a:endParaRPr lang="en-US"/>
          </a:p>
        </p:txBody>
      </p:sp>
      <p:pic>
        <p:nvPicPr>
          <p:cNvPr id="5" name="Picture 10" descr="workstation_256"/>
          <p:cNvPicPr>
            <a:picLocks noChangeAspect="1" noChangeArrowheads="1"/>
          </p:cNvPicPr>
          <p:nvPr userDrawn="1"/>
        </p:nvPicPr>
        <p:blipFill>
          <a:blip r:embed="rId2" cstate="print"/>
          <a:srcRect/>
          <a:stretch>
            <a:fillRect/>
          </a:stretch>
        </p:blipFill>
        <p:spPr bwMode="auto">
          <a:xfrm>
            <a:off x="7452320" y="3501008"/>
            <a:ext cx="1203648" cy="1203647"/>
          </a:xfrm>
          <a:prstGeom prst="rect">
            <a:avLst/>
          </a:prstGeom>
          <a:noFill/>
          <a:ln w="9525">
            <a:noFill/>
            <a:miter lim="800000"/>
            <a:headEnd/>
            <a:tailEnd/>
          </a:ln>
        </p:spPr>
      </p:pic>
    </p:spTree>
    <p:extLst>
      <p:ext uri="{BB962C8B-B14F-4D97-AF65-F5344CB8AC3E}">
        <p14:creationId xmlns:p14="http://schemas.microsoft.com/office/powerpoint/2010/main" val="400771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638" y="1600200"/>
            <a:ext cx="413702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3B613524-CCDB-440B-95AC-8390DF04F998}" type="slidenum">
              <a:rPr lang="en-US"/>
              <a:pPr>
                <a:defRPr/>
              </a:pPr>
              <a:t>‹#›</a:t>
            </a:fld>
            <a:endParaRPr lang="en-US"/>
          </a:p>
        </p:txBody>
      </p:sp>
    </p:spTree>
    <p:extLst>
      <p:ext uri="{BB962C8B-B14F-4D97-AF65-F5344CB8AC3E}">
        <p14:creationId xmlns:p14="http://schemas.microsoft.com/office/powerpoint/2010/main" val="120168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Slide Number Placeholder 5"/>
          <p:cNvSpPr>
            <a:spLocks noGrp="1"/>
          </p:cNvSpPr>
          <p:nvPr userDrawn="1">
            <p:ph type="sldNum" sz="quarter" idx="10"/>
          </p:nvPr>
        </p:nvSpPr>
        <p:spPr/>
        <p:txBody>
          <a:bodyPr/>
          <a:lstStyle>
            <a:lvl1pPr>
              <a:defRPr/>
            </a:lvl1pPr>
          </a:lstStyle>
          <a:p>
            <a:pPr>
              <a:defRPr/>
            </a:pPr>
            <a:r>
              <a:rPr lang="en-US"/>
              <a:t>Slide </a:t>
            </a:r>
            <a:fld id="{62A5C608-47ED-4AA3-BABC-1C0D4F14AEAB}" type="slidenum">
              <a:rPr lang="en-US"/>
              <a:pPr>
                <a:defRPr/>
              </a:pPr>
              <a:t>‹#›</a:t>
            </a:fld>
            <a:endParaRPr lang="en-US"/>
          </a:p>
        </p:txBody>
      </p:sp>
    </p:spTree>
    <p:extLst>
      <p:ext uri="{BB962C8B-B14F-4D97-AF65-F5344CB8AC3E}">
        <p14:creationId xmlns:p14="http://schemas.microsoft.com/office/powerpoint/2010/main" val="343303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userDrawn="1">
            <p:ph type="sldNum" sz="quarter" idx="10"/>
          </p:nvPr>
        </p:nvSpPr>
        <p:spPr/>
        <p:txBody>
          <a:bodyPr/>
          <a:lstStyle>
            <a:lvl1pPr>
              <a:defRPr/>
            </a:lvl1pPr>
          </a:lstStyle>
          <a:p>
            <a:pPr>
              <a:defRPr/>
            </a:pPr>
            <a:r>
              <a:rPr lang="en-US"/>
              <a:t>Slide </a:t>
            </a:r>
            <a:fld id="{A511D963-72B9-46AC-BEC7-59C98D8E3E08}" type="slidenum">
              <a:rPr lang="en-US"/>
              <a:pPr>
                <a:defRPr/>
              </a:pPr>
              <a:t>‹#›</a:t>
            </a:fld>
            <a:endParaRPr lang="en-US"/>
          </a:p>
        </p:txBody>
      </p:sp>
    </p:spTree>
    <p:extLst>
      <p:ext uri="{BB962C8B-B14F-4D97-AF65-F5344CB8AC3E}">
        <p14:creationId xmlns:p14="http://schemas.microsoft.com/office/powerpoint/2010/main" val="47769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lipArt Placeholder 2"/>
          <p:cNvSpPr>
            <a:spLocks noGrp="1"/>
          </p:cNvSpPr>
          <p:nvPr>
            <p:ph type="clipArt" sz="half" idx="1"/>
          </p:nvPr>
        </p:nvSpPr>
        <p:spPr>
          <a:xfrm>
            <a:off x="431800" y="1600200"/>
            <a:ext cx="4135438" cy="4133850"/>
          </a:xfrm>
        </p:spPr>
        <p:txBody>
          <a:bodyPr/>
          <a:lstStyle/>
          <a:p>
            <a:pPr lvl="0"/>
            <a:r>
              <a:rPr lang="en-US" noProof="0"/>
              <a:t>Click icon to add clip art</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BE650731-1331-4A24-B8E7-6CF501B6F9E6}" type="slidenum">
              <a:rPr lang="en-US"/>
              <a:pPr>
                <a:defRPr/>
              </a:pPr>
              <a:t>‹#›</a:t>
            </a:fld>
            <a:endParaRPr lang="en-US"/>
          </a:p>
        </p:txBody>
      </p:sp>
    </p:spTree>
    <p:extLst>
      <p:ext uri="{BB962C8B-B14F-4D97-AF65-F5344CB8AC3E}">
        <p14:creationId xmlns:p14="http://schemas.microsoft.com/office/powerpoint/2010/main" val="82982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337293E9-4217-4739-A699-6BD10E075DE6}" type="slidenum">
              <a:rPr lang="en-US"/>
              <a:pPr>
                <a:defRPr/>
              </a:pPr>
              <a:t>‹#›</a:t>
            </a:fld>
            <a:endParaRPr lang="en-US"/>
          </a:p>
        </p:txBody>
      </p:sp>
    </p:spTree>
    <p:extLst>
      <p:ext uri="{BB962C8B-B14F-4D97-AF65-F5344CB8AC3E}">
        <p14:creationId xmlns:p14="http://schemas.microsoft.com/office/powerpoint/2010/main" val="300841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Table Placeholder 2"/>
          <p:cNvSpPr>
            <a:spLocks noGrp="1"/>
          </p:cNvSpPr>
          <p:nvPr>
            <p:ph type="tbl" idx="1"/>
          </p:nvPr>
        </p:nvSpPr>
        <p:spPr>
          <a:xfrm>
            <a:off x="431800" y="1600200"/>
            <a:ext cx="8424863" cy="4133850"/>
          </a:xfrm>
        </p:spPr>
        <p:txBody>
          <a:bodyPr/>
          <a:lstStyle/>
          <a:p>
            <a:pPr lvl="0"/>
            <a:r>
              <a:rPr lang="en-US" noProof="0"/>
              <a:t>Click icon to add table</a:t>
            </a:r>
          </a:p>
        </p:txBody>
      </p:sp>
      <p:sp>
        <p:nvSpPr>
          <p:cNvPr id="4" name="Slide Number Placeholder 5"/>
          <p:cNvSpPr>
            <a:spLocks noGrp="1"/>
          </p:cNvSpPr>
          <p:nvPr userDrawn="1">
            <p:ph type="sldNum" sz="quarter" idx="10"/>
          </p:nvPr>
        </p:nvSpPr>
        <p:spPr/>
        <p:txBody>
          <a:bodyPr/>
          <a:lstStyle>
            <a:lvl1pPr>
              <a:defRPr/>
            </a:lvl1pPr>
          </a:lstStyle>
          <a:p>
            <a:pPr>
              <a:defRPr/>
            </a:pPr>
            <a:r>
              <a:rPr lang="en-US"/>
              <a:t>Slide </a:t>
            </a:r>
            <a:fld id="{C3E8335A-9930-491B-ABFB-6ABA1D893690}" type="slidenum">
              <a:rPr lang="en-US"/>
              <a:pPr>
                <a:defRPr/>
              </a:pPr>
              <a:t>‹#›</a:t>
            </a:fld>
            <a:endParaRPr lang="en-US"/>
          </a:p>
        </p:txBody>
      </p:sp>
    </p:spTree>
    <p:extLst>
      <p:ext uri="{BB962C8B-B14F-4D97-AF65-F5344CB8AC3E}">
        <p14:creationId xmlns:p14="http://schemas.microsoft.com/office/powerpoint/2010/main" val="151641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71601"/>
            <a:ext cx="4116388" cy="609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981200"/>
            <a:ext cx="4116388"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1601"/>
            <a:ext cx="41941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1941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0"/>
            <a:ext cx="7086600" cy="1143000"/>
          </a:xfrm>
        </p:spPr>
        <p:txBody>
          <a:bodyPr/>
          <a:lstStyle/>
          <a:p>
            <a:r>
              <a:rPr lang="en-US"/>
              <a:t>Click to edit Master 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0" y="6429375"/>
            <a:ext cx="9144000" cy="428625"/>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3075"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8578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31800" y="422275"/>
            <a:ext cx="8281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077" name="Rectangle 3"/>
          <p:cNvSpPr>
            <a:spLocks noGrp="1" noChangeArrowheads="1"/>
          </p:cNvSpPr>
          <p:nvPr>
            <p:ph type="body" idx="1"/>
          </p:nvPr>
        </p:nvSpPr>
        <p:spPr bwMode="auto">
          <a:xfrm>
            <a:off x="431800" y="1600200"/>
            <a:ext cx="84248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12" descr="X:\2001 library\Invensys Logos\2009 Brand\PPT\iom-brand-logos.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975" y="6546850"/>
            <a:ext cx="63912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X:\2001 library\Invensys Logos\2009 Brand\PPT\iom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96088" y="6238875"/>
            <a:ext cx="21431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4"/>
          </p:nvPr>
        </p:nvSpPr>
        <p:spPr>
          <a:xfrm>
            <a:off x="142875" y="5964238"/>
            <a:ext cx="785813" cy="179387"/>
          </a:xfrm>
          <a:prstGeom prst="rect">
            <a:avLst/>
          </a:prstGeom>
          <a:noFill/>
        </p:spPr>
        <p:txBody>
          <a:bodyPr/>
          <a:lstStyle>
            <a:lvl1pPr>
              <a:defRPr sz="800"/>
            </a:lvl1pPr>
          </a:lstStyle>
          <a:p>
            <a:pPr>
              <a:defRPr/>
            </a:pPr>
            <a:r>
              <a:rPr lang="en-US"/>
              <a:t>Slide </a:t>
            </a:r>
            <a:fld id="{440F4169-6ACD-4612-9766-BCC7747F42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69" r:id="rId9"/>
    <p:sldLayoutId id="2147483670" r:id="rId10"/>
  </p:sldLayoutIdLst>
  <p:hf hdr="0"/>
  <p:txStyles>
    <p:title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p:titleStyle>
    <p:bodyStyle>
      <a:lvl1pPr marL="342900" indent="-342900" algn="l" rtl="0" eaLnBrk="1" fontAlgn="base" hangingPunct="1">
        <a:lnSpc>
          <a:spcPts val="2400"/>
        </a:lnSpc>
        <a:spcBef>
          <a:spcPct val="50000"/>
        </a:spcBef>
        <a:spcAft>
          <a:spcPct val="0"/>
        </a:spcAft>
        <a:defRPr>
          <a:solidFill>
            <a:srgbClr val="000000"/>
          </a:solidFill>
          <a:latin typeface="+mn-lt"/>
          <a:ea typeface="+mn-ea"/>
          <a:cs typeface="+mn-cs"/>
        </a:defRPr>
      </a:lvl1pPr>
      <a:lvl2pPr marL="198438" indent="-196850" algn="l" rtl="0" eaLnBrk="1" fontAlgn="base" hangingPunct="1">
        <a:lnSpc>
          <a:spcPts val="2400"/>
        </a:lnSpc>
        <a:spcBef>
          <a:spcPct val="50000"/>
        </a:spcBef>
        <a:spcAft>
          <a:spcPct val="0"/>
        </a:spcAft>
        <a:buClr>
          <a:srgbClr val="C3D603"/>
        </a:buClr>
        <a:buChar char="•"/>
        <a:defRPr>
          <a:solidFill>
            <a:srgbClr val="000000"/>
          </a:solidFill>
          <a:latin typeface="+mn-lt"/>
        </a:defRPr>
      </a:lvl2pPr>
      <a:lvl3pPr marL="381000" indent="-180975" algn="l" rtl="0" eaLnBrk="1" fontAlgn="base" hangingPunct="1">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1" fontAlgn="base" hangingPunct="1">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4099" name="Picture 13" descr="X:\2001 library\Invensys Logos\2009 Brand\PPT\iom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050" y="2325688"/>
            <a:ext cx="70373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hdr="0"/>
  <p:txStyles>
    <p:titleStyle>
      <a:lvl1pPr algn="l" rtl="0" eaLnBrk="0" fontAlgn="base" hangingPunct="0">
        <a:spcBef>
          <a:spcPct val="0"/>
        </a:spcBef>
        <a:spcAft>
          <a:spcPct val="0"/>
        </a:spcAft>
        <a:defRPr sz="1000">
          <a:solidFill>
            <a:srgbClr val="000000"/>
          </a:solidFill>
          <a:latin typeface="+mj-lt"/>
          <a:ea typeface="+mj-ea"/>
          <a:cs typeface="+mj-cs"/>
        </a:defRPr>
      </a:lvl1pPr>
      <a:lvl2pPr algn="l" rtl="0" eaLnBrk="0" fontAlgn="base" hangingPunct="0">
        <a:spcBef>
          <a:spcPct val="0"/>
        </a:spcBef>
        <a:spcAft>
          <a:spcPct val="0"/>
        </a:spcAft>
        <a:defRPr sz="1000">
          <a:solidFill>
            <a:srgbClr val="000000"/>
          </a:solidFill>
          <a:latin typeface="Verdana" pitchFamily="34" charset="0"/>
        </a:defRPr>
      </a:lvl2pPr>
      <a:lvl3pPr algn="l" rtl="0" eaLnBrk="0" fontAlgn="base" hangingPunct="0">
        <a:spcBef>
          <a:spcPct val="0"/>
        </a:spcBef>
        <a:spcAft>
          <a:spcPct val="0"/>
        </a:spcAft>
        <a:defRPr sz="1000">
          <a:solidFill>
            <a:srgbClr val="000000"/>
          </a:solidFill>
          <a:latin typeface="Verdana" pitchFamily="34" charset="0"/>
        </a:defRPr>
      </a:lvl3pPr>
      <a:lvl4pPr algn="l" rtl="0" eaLnBrk="0" fontAlgn="base" hangingPunct="0">
        <a:spcBef>
          <a:spcPct val="0"/>
        </a:spcBef>
        <a:spcAft>
          <a:spcPct val="0"/>
        </a:spcAft>
        <a:defRPr sz="1000">
          <a:solidFill>
            <a:srgbClr val="000000"/>
          </a:solidFill>
          <a:latin typeface="Verdana" pitchFamily="34" charset="0"/>
        </a:defRPr>
      </a:lvl4pPr>
      <a:lvl5pPr algn="l" rtl="0" eaLnBrk="0" fontAlgn="base" hangingPunct="0">
        <a:spcBef>
          <a:spcPct val="0"/>
        </a:spcBef>
        <a:spcAft>
          <a:spcPct val="0"/>
        </a:spcAft>
        <a:defRPr sz="1000">
          <a:solidFill>
            <a:srgbClr val="000000"/>
          </a:solidFill>
          <a:latin typeface="Verdana" pitchFamily="34" charset="0"/>
        </a:defRPr>
      </a:lvl5pPr>
      <a:lvl6pPr marL="457200" algn="l" rtl="0" fontAlgn="base">
        <a:spcBef>
          <a:spcPct val="0"/>
        </a:spcBef>
        <a:spcAft>
          <a:spcPct val="0"/>
        </a:spcAft>
        <a:defRPr sz="1000">
          <a:solidFill>
            <a:srgbClr val="000000"/>
          </a:solidFill>
          <a:latin typeface="Verdana" pitchFamily="34" charset="0"/>
        </a:defRPr>
      </a:lvl6pPr>
      <a:lvl7pPr marL="914400" algn="l" rtl="0" fontAlgn="base">
        <a:spcBef>
          <a:spcPct val="0"/>
        </a:spcBef>
        <a:spcAft>
          <a:spcPct val="0"/>
        </a:spcAft>
        <a:defRPr sz="1000">
          <a:solidFill>
            <a:srgbClr val="000000"/>
          </a:solidFill>
          <a:latin typeface="Verdana" pitchFamily="34" charset="0"/>
        </a:defRPr>
      </a:lvl7pPr>
      <a:lvl8pPr marL="1371600" algn="l" rtl="0" fontAlgn="base">
        <a:spcBef>
          <a:spcPct val="0"/>
        </a:spcBef>
        <a:spcAft>
          <a:spcPct val="0"/>
        </a:spcAft>
        <a:defRPr sz="1000">
          <a:solidFill>
            <a:srgbClr val="000000"/>
          </a:solidFill>
          <a:latin typeface="Verdana" pitchFamily="34" charset="0"/>
        </a:defRPr>
      </a:lvl8pPr>
      <a:lvl9pPr marL="1828800" algn="l" rtl="0" fontAlgn="base">
        <a:spcBef>
          <a:spcPct val="0"/>
        </a:spcBef>
        <a:spcAft>
          <a:spcPct val="0"/>
        </a:spcAft>
        <a:defRPr sz="1000">
          <a:solidFill>
            <a:srgbClr val="000000"/>
          </a:solidFill>
          <a:latin typeface="Verdana" pitchFamily="34" charset="0"/>
        </a:defRPr>
      </a:lvl9pPr>
    </p:titleStyle>
    <p:bodyStyle>
      <a:lvl1pPr marL="342900" indent="-342900" algn="l" rtl="0" eaLnBrk="0" fontAlgn="base" hangingPunct="0">
        <a:lnSpc>
          <a:spcPts val="2400"/>
        </a:lnSpc>
        <a:spcBef>
          <a:spcPct val="50000"/>
        </a:spcBef>
        <a:spcAft>
          <a:spcPct val="0"/>
        </a:spcAft>
        <a:defRPr sz="800">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sz="800">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8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8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8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8" descr="Divider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51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5124"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D636D97B-D17C-43AB-AB59-3067C0A0316C}" type="slidenum">
              <a:rPr lang="en-US"/>
              <a:pPr>
                <a:defRPr/>
              </a:pPr>
              <a:t>‹#›</a:t>
            </a:fld>
            <a:endParaRPr lang="en-US"/>
          </a:p>
        </p:txBody>
      </p:sp>
      <p:grpSp>
        <p:nvGrpSpPr>
          <p:cNvPr id="2" name="Group 9"/>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5128"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1" r:id="rId1"/>
    <p:sldLayoutId id="2147483692"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8" descr="Divider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51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6148"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27"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87C721BA-D1B5-4B1F-BBDD-0BEB335ABA61}" type="slidenum">
              <a:rPr lang="en-US"/>
              <a:pPr>
                <a:defRPr/>
              </a:pPr>
              <a:t>‹#›</a:t>
            </a:fld>
            <a:endParaRPr lang="en-US"/>
          </a:p>
        </p:txBody>
      </p:sp>
      <p:grpSp>
        <p:nvGrpSpPr>
          <p:cNvPr id="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6152"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4" r:id="rId1"/>
    <p:sldLayoutId id="2147483695"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8" descr="Divider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7172"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7"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033BE8AE-C0CF-40DD-B6C1-737E7AF5E74A}" type="slidenum">
              <a:rPr lang="en-US"/>
              <a:pPr>
                <a:defRPr/>
              </a:pPr>
              <a:t>‹#›</a:t>
            </a:fld>
            <a:endParaRPr lang="en-US"/>
          </a:p>
        </p:txBody>
      </p:sp>
      <p:grpSp>
        <p:nvGrpSpPr>
          <p:cNvPr id="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7176"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8" descr="Divider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8196"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695"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97B4A5EB-1AC9-44B7-A7D3-1BD8BFB4B1A9}" type="slidenum">
              <a:rPr lang="en-US"/>
              <a:pPr>
                <a:defRPr/>
              </a:pPr>
              <a:t>‹#›</a:t>
            </a:fld>
            <a:endParaRPr lang="en-US"/>
          </a:p>
        </p:txBody>
      </p:sp>
      <p:grpSp>
        <p:nvGrpSpPr>
          <p:cNvPr id="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8200"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00" r:id="rId1"/>
    <p:sldLayoutId id="2147483701"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8" descr="Divider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9220"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6743"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6A3707C8-1C53-4ACD-BC9B-FAD3153B2A03}" type="slidenum">
              <a:rPr lang="en-US"/>
              <a:pPr>
                <a:defRPr/>
              </a:pPr>
              <a:t>‹#›</a:t>
            </a:fld>
            <a:endParaRPr lang="en-US"/>
          </a:p>
        </p:txBody>
      </p:sp>
      <p:grpSp>
        <p:nvGrpSpPr>
          <p:cNvPr id="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9224"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03" r:id="rId1"/>
    <p:sldLayoutId id="2147483704"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Box 5"/>
          <p:cNvSpPr txBox="1">
            <a:spLocks noChangeArrowheads="1"/>
          </p:cNvSpPr>
          <p:nvPr/>
        </p:nvSpPr>
        <p:spPr bwMode="auto">
          <a:xfrm>
            <a:off x="457200" y="1524000"/>
            <a:ext cx="4114800" cy="1089529"/>
          </a:xfrm>
          <a:prstGeom prst="rect">
            <a:avLst/>
          </a:prstGeom>
          <a:noFill/>
          <a:ln w="9525">
            <a:noFill/>
            <a:miter lim="800000"/>
            <a:headEnd/>
            <a:tailEnd/>
          </a:ln>
        </p:spPr>
        <p:txBody>
          <a:bodyPr>
            <a:spAutoFit/>
          </a:bodyPr>
          <a:lstStyle/>
          <a:p>
            <a:pPr eaLnBrk="0" hangingPunct="0">
              <a:lnSpc>
                <a:spcPct val="90000"/>
              </a:lnSpc>
            </a:pPr>
            <a:r>
              <a:rPr lang="en-US" sz="2400" dirty="0"/>
              <a:t>Module 4: </a:t>
            </a:r>
          </a:p>
          <a:p>
            <a:pPr eaLnBrk="0" hangingPunct="0">
              <a:lnSpc>
                <a:spcPct val="90000"/>
              </a:lnSpc>
            </a:pPr>
            <a:r>
              <a:rPr lang="en-US" sz="2400" dirty="0"/>
              <a:t>Utilization</a:t>
            </a:r>
          </a:p>
          <a:p>
            <a:pPr eaLnBrk="0" hangingPunct="0">
              <a:lnSpc>
                <a:spcPct val="90000"/>
              </a:lnSpc>
            </a:pPr>
            <a:endParaRPr lang="en-US" sz="2400" dirty="0"/>
          </a:p>
        </p:txBody>
      </p:sp>
      <p:sp>
        <p:nvSpPr>
          <p:cNvPr id="40966" name="TextBox 6"/>
          <p:cNvSpPr txBox="1">
            <a:spLocks noChangeArrowheads="1"/>
          </p:cNvSpPr>
          <p:nvPr/>
        </p:nvSpPr>
        <p:spPr bwMode="auto">
          <a:xfrm>
            <a:off x="3009899" y="1676400"/>
            <a:ext cx="5829301" cy="4278094"/>
          </a:xfrm>
          <a:prstGeom prst="rect">
            <a:avLst/>
          </a:prstGeom>
          <a:noFill/>
          <a:ln w="9525">
            <a:noFill/>
            <a:miter lim="800000"/>
            <a:headEnd/>
            <a:tailEnd/>
          </a:ln>
        </p:spPr>
        <p:txBody>
          <a:bodyPr wrap="square">
            <a:spAutoFit/>
          </a:bodyPr>
          <a:lstStyle/>
          <a:p>
            <a:pPr marL="1030288" indent="-1030288" eaLnBrk="0" hangingPunct="0">
              <a:lnSpc>
                <a:spcPct val="150000"/>
              </a:lnSpc>
              <a:spcAft>
                <a:spcPts val="600"/>
              </a:spcAft>
            </a:pPr>
            <a:r>
              <a:rPr lang="en-US" sz="2000" b="1" dirty="0"/>
              <a:t>Contents</a:t>
            </a:r>
            <a:endParaRPr lang="en-US" b="1" dirty="0"/>
          </a:p>
          <a:p>
            <a:pPr marL="1030288" indent="-1030288" eaLnBrk="0" hangingPunct="0">
              <a:lnSpc>
                <a:spcPct val="150000"/>
              </a:lnSpc>
              <a:spcAft>
                <a:spcPts val="600"/>
              </a:spcAft>
            </a:pPr>
            <a:r>
              <a:rPr lang="en-US" sz="1800" dirty="0"/>
              <a:t>Section 1: Utilization Overview</a:t>
            </a:r>
          </a:p>
          <a:p>
            <a:pPr marL="1030288" indent="-1030288" eaLnBrk="0" hangingPunct="0">
              <a:lnSpc>
                <a:spcPct val="100000"/>
              </a:lnSpc>
              <a:spcAft>
                <a:spcPts val="600"/>
              </a:spcAft>
            </a:pPr>
            <a:r>
              <a:rPr lang="en-US" sz="1800" dirty="0"/>
              <a:t>     	 Lab 4: Creating Utilization States and  </a:t>
            </a:r>
            <a:br>
              <a:rPr lang="en-US" sz="1800" dirty="0"/>
            </a:br>
            <a:r>
              <a:rPr lang="en-US" sz="1800" dirty="0"/>
              <a:t> Reasons</a:t>
            </a:r>
          </a:p>
          <a:p>
            <a:pPr marL="1030288" indent="-1030288">
              <a:lnSpc>
                <a:spcPct val="150000"/>
              </a:lnSpc>
              <a:spcAft>
                <a:spcPts val="600"/>
              </a:spcAft>
            </a:pPr>
            <a:r>
              <a:rPr lang="en-US" sz="1800" dirty="0"/>
              <a:t>Section 2: Utilization Capability Object Overview</a:t>
            </a:r>
          </a:p>
          <a:p>
            <a:pPr marL="1030288" indent="-1030288">
              <a:lnSpc>
                <a:spcPct val="100000"/>
              </a:lnSpc>
              <a:spcAft>
                <a:spcPts val="600"/>
              </a:spcAft>
            </a:pPr>
            <a:r>
              <a:rPr lang="en-US" sz="1800" dirty="0"/>
              <a:t>	 Lab 5: Creating and Configuring Raw </a:t>
            </a:r>
            <a:br>
              <a:rPr lang="en-US" sz="1800" dirty="0"/>
            </a:br>
            <a:r>
              <a:rPr lang="en-US" sz="1800" dirty="0"/>
              <a:t> Reason Codes in the UCO</a:t>
            </a:r>
          </a:p>
          <a:p>
            <a:pPr marL="1030288" indent="-1030288" eaLnBrk="0" hangingPunct="0">
              <a:lnSpc>
                <a:spcPct val="150000"/>
              </a:lnSpc>
              <a:spcAft>
                <a:spcPts val="600"/>
              </a:spcAft>
            </a:pPr>
            <a:r>
              <a:rPr lang="en-US" sz="1800" dirty="0"/>
              <a:t>     	Lab 6: Adding Utilization States and Reasons</a:t>
            </a:r>
          </a:p>
          <a:p>
            <a:pPr marL="1030288" indent="-1030288">
              <a:lnSpc>
                <a:spcPct val="150000"/>
              </a:lnSpc>
              <a:spcAft>
                <a:spcPts val="600"/>
              </a:spcAft>
            </a:pPr>
            <a:r>
              <a:rPr lang="en-US" sz="1800" dirty="0"/>
              <a:t>Section 3: Utilization Split</a:t>
            </a:r>
          </a:p>
          <a:p>
            <a:pPr marL="1030288" indent="-1030288">
              <a:lnSpc>
                <a:spcPct val="150000"/>
              </a:lnSpc>
              <a:spcAft>
                <a:spcPts val="600"/>
              </a:spcAft>
            </a:pPr>
            <a:r>
              <a:rPr lang="en-US" sz="1800" dirty="0"/>
              <a:t>	 Lab 7: Splitting Utilizations</a:t>
            </a:r>
          </a:p>
        </p:txBody>
      </p:sp>
      <p:sp>
        <p:nvSpPr>
          <p:cNvPr id="8" name="Title 1"/>
          <p:cNvSpPr txBox="1">
            <a:spLocks/>
          </p:cNvSpPr>
          <p:nvPr/>
        </p:nvSpPr>
        <p:spPr bwMode="auto">
          <a:xfrm>
            <a:off x="481012" y="533400"/>
            <a:ext cx="82819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a:lstStyle>
          <a:p>
            <a:r>
              <a:rPr lang="en-US" dirty="0"/>
              <a:t>MES 2012 - Performance</a:t>
            </a:r>
          </a:p>
        </p:txBody>
      </p:sp>
      <p:sp>
        <p:nvSpPr>
          <p:cNvPr id="9" name="Line 7"/>
          <p:cNvSpPr>
            <a:spLocks noChangeShapeType="1"/>
          </p:cNvSpPr>
          <p:nvPr/>
        </p:nvSpPr>
        <p:spPr bwMode="auto">
          <a:xfrm>
            <a:off x="457199" y="1447800"/>
            <a:ext cx="5105401"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dirty="0"/>
          </a:p>
        </p:txBody>
      </p:sp>
      <p:pic>
        <p:nvPicPr>
          <p:cNvPr id="10" name="Picture 11" descr="splash_mastr_border (WinCE)"/>
          <p:cNvPicPr>
            <a:picLocks noChangeAspect="1" noChangeArrowheads="1"/>
          </p:cNvPicPr>
          <p:nvPr/>
        </p:nvPicPr>
        <p:blipFill>
          <a:blip r:embed="rId3" cstate="print"/>
          <a:srcRect/>
          <a:stretch>
            <a:fillRect/>
          </a:stretch>
        </p:blipFill>
        <p:spPr bwMode="auto">
          <a:xfrm>
            <a:off x="457200" y="2590800"/>
            <a:ext cx="2286000" cy="2209800"/>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ransition>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457200" y="2856232"/>
            <a:ext cx="4800600" cy="533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1506" name="Title 11"/>
          <p:cNvSpPr>
            <a:spLocks noGrp="1"/>
          </p:cNvSpPr>
          <p:nvPr>
            <p:ph type="title"/>
          </p:nvPr>
        </p:nvSpPr>
        <p:spPr>
          <a:xfrm>
            <a:off x="431800" y="304800"/>
            <a:ext cx="8281988" cy="904875"/>
          </a:xfrm>
        </p:spPr>
        <p:txBody>
          <a:bodyPr/>
          <a:lstStyle/>
          <a:p>
            <a:r>
              <a:rPr lang="en-US" dirty="0"/>
              <a:t>UCO – Raw Reason Code</a:t>
            </a:r>
          </a:p>
        </p:txBody>
      </p:sp>
      <p:sp>
        <p:nvSpPr>
          <p:cNvPr id="26" name="TextBox 25"/>
          <p:cNvSpPr txBox="1"/>
          <p:nvPr/>
        </p:nvSpPr>
        <p:spPr>
          <a:xfrm>
            <a:off x="548654" y="2475232"/>
            <a:ext cx="801823" cy="286232"/>
          </a:xfrm>
          <a:prstGeom prst="rect">
            <a:avLst/>
          </a:prstGeom>
          <a:noFill/>
        </p:spPr>
        <p:txBody>
          <a:bodyPr wrap="none" rtlCol="0">
            <a:spAutoFit/>
          </a:bodyPr>
          <a:lstStyle/>
          <a:p>
            <a:r>
              <a:rPr lang="en-US" dirty="0"/>
              <a:t>Reason</a:t>
            </a:r>
          </a:p>
        </p:txBody>
      </p:sp>
      <p:sp>
        <p:nvSpPr>
          <p:cNvPr id="27" name="TextBox 26"/>
          <p:cNvSpPr txBox="1"/>
          <p:nvPr/>
        </p:nvSpPr>
        <p:spPr>
          <a:xfrm>
            <a:off x="2133600" y="2475232"/>
            <a:ext cx="1430200" cy="286232"/>
          </a:xfrm>
          <a:prstGeom prst="rect">
            <a:avLst/>
          </a:prstGeom>
          <a:noFill/>
        </p:spPr>
        <p:txBody>
          <a:bodyPr wrap="none" rtlCol="0">
            <a:spAutoFit/>
          </a:bodyPr>
          <a:lstStyle/>
          <a:p>
            <a:r>
              <a:rPr lang="en-US" dirty="0"/>
              <a:t>Utilization State</a:t>
            </a:r>
          </a:p>
        </p:txBody>
      </p:sp>
      <p:sp>
        <p:nvSpPr>
          <p:cNvPr id="28" name="TextBox 27"/>
          <p:cNvSpPr txBox="1"/>
          <p:nvPr/>
        </p:nvSpPr>
        <p:spPr>
          <a:xfrm>
            <a:off x="3810000" y="2475232"/>
            <a:ext cx="1001877" cy="286232"/>
          </a:xfrm>
          <a:prstGeom prst="rect">
            <a:avLst/>
          </a:prstGeom>
          <a:noFill/>
        </p:spPr>
        <p:txBody>
          <a:bodyPr wrap="none" rtlCol="0">
            <a:spAutoFit/>
          </a:bodyPr>
          <a:lstStyle/>
          <a:p>
            <a:r>
              <a:rPr lang="en-US" dirty="0"/>
              <a:t>OEE Time</a:t>
            </a:r>
          </a:p>
        </p:txBody>
      </p:sp>
      <p:sp>
        <p:nvSpPr>
          <p:cNvPr id="50" name="TextBox 49"/>
          <p:cNvSpPr txBox="1"/>
          <p:nvPr/>
        </p:nvSpPr>
        <p:spPr>
          <a:xfrm>
            <a:off x="548654" y="3008632"/>
            <a:ext cx="1508746" cy="286232"/>
          </a:xfrm>
          <a:prstGeom prst="rect">
            <a:avLst/>
          </a:prstGeom>
          <a:noFill/>
        </p:spPr>
        <p:txBody>
          <a:bodyPr wrap="none" rtlCol="0">
            <a:spAutoFit/>
          </a:bodyPr>
          <a:lstStyle/>
          <a:p>
            <a:r>
              <a:rPr lang="en-US" dirty="0">
                <a:solidFill>
                  <a:schemeClr val="bg1"/>
                </a:solidFill>
              </a:rPr>
              <a:t>Emergency Stop</a:t>
            </a:r>
          </a:p>
        </p:txBody>
      </p:sp>
      <p:sp>
        <p:nvSpPr>
          <p:cNvPr id="52" name="Rectangle 51"/>
          <p:cNvSpPr/>
          <p:nvPr/>
        </p:nvSpPr>
        <p:spPr bwMode="auto">
          <a:xfrm>
            <a:off x="2286000" y="3008632"/>
            <a:ext cx="11430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lang="en-US" dirty="0"/>
              <a:t>Down</a:t>
            </a:r>
            <a:endParaRPr kumimoji="0" lang="en-US" sz="1400" b="0" i="0" u="none" strike="noStrike" cap="none" normalizeH="0" baseline="0" dirty="0">
              <a:ln>
                <a:noFill/>
              </a:ln>
              <a:solidFill>
                <a:schemeClr val="tx1"/>
              </a:solidFill>
              <a:effectLst/>
              <a:latin typeface="Arial" charset="0"/>
            </a:endParaRPr>
          </a:p>
        </p:txBody>
      </p:sp>
      <p:sp>
        <p:nvSpPr>
          <p:cNvPr id="53" name="Rectangle 52"/>
          <p:cNvSpPr/>
          <p:nvPr/>
        </p:nvSpPr>
        <p:spPr bwMode="auto">
          <a:xfrm>
            <a:off x="2362200" y="3084832"/>
            <a:ext cx="381000" cy="1524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68" name="Rectangle 67"/>
          <p:cNvSpPr/>
          <p:nvPr/>
        </p:nvSpPr>
        <p:spPr bwMode="auto">
          <a:xfrm>
            <a:off x="3733800" y="3008632"/>
            <a:ext cx="1295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r>
              <a:rPr lang="en-US" dirty="0"/>
              <a:t>Downtime</a:t>
            </a:r>
          </a:p>
        </p:txBody>
      </p:sp>
      <p:sp>
        <p:nvSpPr>
          <p:cNvPr id="38" name="Rounded Rectangle 37"/>
          <p:cNvSpPr/>
          <p:nvPr/>
        </p:nvSpPr>
        <p:spPr bwMode="auto">
          <a:xfrm>
            <a:off x="5105400" y="2627632"/>
            <a:ext cx="3429000" cy="8382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err="1">
                <a:ln>
                  <a:noFill/>
                </a:ln>
                <a:solidFill>
                  <a:schemeClr val="bg1"/>
                </a:solidFill>
                <a:effectLst/>
                <a:latin typeface="Arial" charset="0"/>
              </a:rPr>
              <a:t>E_Stop</a:t>
            </a:r>
            <a:endParaRPr kumimoji="0" lang="en-US" sz="1400" b="0" i="0" u="none" strike="noStrike" cap="none" normalizeH="0" baseline="0" dirty="0">
              <a:ln>
                <a:noFill/>
              </a:ln>
              <a:solidFill>
                <a:schemeClr val="bg1"/>
              </a:solidFill>
              <a:effectLst/>
              <a:latin typeface="Arial" charset="0"/>
            </a:endParaRPr>
          </a:p>
        </p:txBody>
      </p:sp>
      <p:sp>
        <p:nvSpPr>
          <p:cNvPr id="41" name="Rectangle 40"/>
          <p:cNvSpPr/>
          <p:nvPr/>
        </p:nvSpPr>
        <p:spPr bwMode="auto">
          <a:xfrm>
            <a:off x="5181600" y="3008632"/>
            <a:ext cx="15240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r>
              <a:rPr lang="en-US" dirty="0"/>
              <a:t>Emergency Stop</a:t>
            </a:r>
          </a:p>
        </p:txBody>
      </p:sp>
      <p:sp>
        <p:nvSpPr>
          <p:cNvPr id="44" name="Rectangular Callout 43"/>
          <p:cNvSpPr/>
          <p:nvPr/>
        </p:nvSpPr>
        <p:spPr bwMode="auto">
          <a:xfrm>
            <a:off x="4953000" y="2170432"/>
            <a:ext cx="1752600" cy="304800"/>
          </a:xfrm>
          <a:prstGeom prst="wedgeRectCallout">
            <a:avLst>
              <a:gd name="adj1" fmla="val -21627"/>
              <a:gd name="adj2" fmla="val 98691"/>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Raw Reason Code</a:t>
            </a:r>
          </a:p>
        </p:txBody>
      </p:sp>
      <p:sp>
        <p:nvSpPr>
          <p:cNvPr id="47" name="Rectangular Callout 46"/>
          <p:cNvSpPr/>
          <p:nvPr/>
        </p:nvSpPr>
        <p:spPr bwMode="auto">
          <a:xfrm>
            <a:off x="5334000" y="3618232"/>
            <a:ext cx="1447800" cy="304800"/>
          </a:xfrm>
          <a:prstGeom prst="wedgeRectCallout">
            <a:avLst>
              <a:gd name="adj1" fmla="val -23147"/>
              <a:gd name="adj2" fmla="val -147450"/>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Default Reason</a:t>
            </a:r>
          </a:p>
        </p:txBody>
      </p:sp>
      <p:sp>
        <p:nvSpPr>
          <p:cNvPr id="51" name="Rectangle 50"/>
          <p:cNvSpPr/>
          <p:nvPr/>
        </p:nvSpPr>
        <p:spPr bwMode="auto">
          <a:xfrm>
            <a:off x="6781800" y="2703832"/>
            <a:ext cx="1524000" cy="228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r>
              <a:rPr lang="en-US" sz="1100" i="1" dirty="0" err="1"/>
              <a:t>MyContainer.E_Stop</a:t>
            </a:r>
            <a:endParaRPr lang="en-US" sz="900" i="1" dirty="0"/>
          </a:p>
        </p:txBody>
      </p:sp>
      <p:sp>
        <p:nvSpPr>
          <p:cNvPr id="54" name="Rectangle 53"/>
          <p:cNvSpPr/>
          <p:nvPr/>
        </p:nvSpPr>
        <p:spPr bwMode="auto">
          <a:xfrm>
            <a:off x="7010400" y="3084832"/>
            <a:ext cx="1066800" cy="228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r>
              <a:rPr lang="en-US" sz="1000" dirty="0"/>
              <a:t>00:00:00.000</a:t>
            </a:r>
          </a:p>
        </p:txBody>
      </p:sp>
      <p:sp>
        <p:nvSpPr>
          <p:cNvPr id="56" name="Rectangular Callout 55"/>
          <p:cNvSpPr/>
          <p:nvPr/>
        </p:nvSpPr>
        <p:spPr bwMode="auto">
          <a:xfrm>
            <a:off x="7010400" y="3618232"/>
            <a:ext cx="1447800" cy="304800"/>
          </a:xfrm>
          <a:prstGeom prst="wedgeRectCallout">
            <a:avLst>
              <a:gd name="adj1" fmla="val -23147"/>
              <a:gd name="adj2" fmla="val -147450"/>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Minimum Time</a:t>
            </a:r>
          </a:p>
        </p:txBody>
      </p:sp>
      <p:sp>
        <p:nvSpPr>
          <p:cNvPr id="58" name="Rectangular Callout 57"/>
          <p:cNvSpPr/>
          <p:nvPr/>
        </p:nvSpPr>
        <p:spPr bwMode="auto">
          <a:xfrm>
            <a:off x="6934200" y="2170432"/>
            <a:ext cx="1066800" cy="304800"/>
          </a:xfrm>
          <a:prstGeom prst="wedgeRectCallout">
            <a:avLst>
              <a:gd name="adj1" fmla="val -21627"/>
              <a:gd name="adj2" fmla="val 98691"/>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dirty="0"/>
              <a:t>Expression</a:t>
            </a:r>
            <a:endParaRPr kumimoji="0" lang="en-US" sz="1400" b="0" i="0" u="none" strike="noStrike" cap="none" normalizeH="0" baseline="0" dirty="0">
              <a:ln>
                <a:noFill/>
              </a:ln>
              <a:solidFill>
                <a:schemeClr val="tx1"/>
              </a:solidFill>
              <a:effectLst/>
              <a:latin typeface="Arial" charset="0"/>
            </a:endParaRPr>
          </a:p>
        </p:txBody>
      </p:sp>
      <p:sp>
        <p:nvSpPr>
          <p:cNvPr id="59" name="Rounded Rectangle 58"/>
          <p:cNvSpPr/>
          <p:nvPr/>
        </p:nvSpPr>
        <p:spPr bwMode="auto">
          <a:xfrm>
            <a:off x="457200" y="4456432"/>
            <a:ext cx="4800600" cy="533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61" name="TextBox 60"/>
          <p:cNvSpPr txBox="1"/>
          <p:nvPr/>
        </p:nvSpPr>
        <p:spPr>
          <a:xfrm>
            <a:off x="548654" y="4075432"/>
            <a:ext cx="801823" cy="286232"/>
          </a:xfrm>
          <a:prstGeom prst="rect">
            <a:avLst/>
          </a:prstGeom>
          <a:noFill/>
        </p:spPr>
        <p:txBody>
          <a:bodyPr wrap="none" rtlCol="0">
            <a:spAutoFit/>
          </a:bodyPr>
          <a:lstStyle/>
          <a:p>
            <a:r>
              <a:rPr lang="en-US" dirty="0"/>
              <a:t>Reason</a:t>
            </a:r>
          </a:p>
        </p:txBody>
      </p:sp>
      <p:sp>
        <p:nvSpPr>
          <p:cNvPr id="62" name="TextBox 61"/>
          <p:cNvSpPr txBox="1"/>
          <p:nvPr/>
        </p:nvSpPr>
        <p:spPr>
          <a:xfrm>
            <a:off x="2133600" y="4075432"/>
            <a:ext cx="1430200" cy="286232"/>
          </a:xfrm>
          <a:prstGeom prst="rect">
            <a:avLst/>
          </a:prstGeom>
          <a:noFill/>
        </p:spPr>
        <p:txBody>
          <a:bodyPr wrap="none" rtlCol="0">
            <a:spAutoFit/>
          </a:bodyPr>
          <a:lstStyle/>
          <a:p>
            <a:r>
              <a:rPr lang="en-US" dirty="0"/>
              <a:t>Utilization State</a:t>
            </a:r>
          </a:p>
        </p:txBody>
      </p:sp>
      <p:sp>
        <p:nvSpPr>
          <p:cNvPr id="64" name="TextBox 63"/>
          <p:cNvSpPr txBox="1"/>
          <p:nvPr/>
        </p:nvSpPr>
        <p:spPr>
          <a:xfrm>
            <a:off x="3810000" y="4075432"/>
            <a:ext cx="1001877" cy="286232"/>
          </a:xfrm>
          <a:prstGeom prst="rect">
            <a:avLst/>
          </a:prstGeom>
          <a:noFill/>
        </p:spPr>
        <p:txBody>
          <a:bodyPr wrap="none" rtlCol="0">
            <a:spAutoFit/>
          </a:bodyPr>
          <a:lstStyle/>
          <a:p>
            <a:r>
              <a:rPr lang="en-US" dirty="0"/>
              <a:t>OEE Time</a:t>
            </a:r>
          </a:p>
        </p:txBody>
      </p:sp>
      <p:sp>
        <p:nvSpPr>
          <p:cNvPr id="65" name="TextBox 64"/>
          <p:cNvSpPr txBox="1"/>
          <p:nvPr/>
        </p:nvSpPr>
        <p:spPr>
          <a:xfrm>
            <a:off x="548654" y="4608832"/>
            <a:ext cx="1508746" cy="286232"/>
          </a:xfrm>
          <a:prstGeom prst="rect">
            <a:avLst/>
          </a:prstGeom>
          <a:noFill/>
        </p:spPr>
        <p:txBody>
          <a:bodyPr wrap="none" rtlCol="0">
            <a:spAutoFit/>
          </a:bodyPr>
          <a:lstStyle/>
          <a:p>
            <a:r>
              <a:rPr lang="en-US" dirty="0">
                <a:solidFill>
                  <a:schemeClr val="bg1"/>
                </a:solidFill>
              </a:rPr>
              <a:t>Emergency Stop</a:t>
            </a:r>
          </a:p>
        </p:txBody>
      </p:sp>
      <p:sp>
        <p:nvSpPr>
          <p:cNvPr id="66" name="Rectangle 65"/>
          <p:cNvSpPr/>
          <p:nvPr/>
        </p:nvSpPr>
        <p:spPr bwMode="auto">
          <a:xfrm>
            <a:off x="2286000" y="4608832"/>
            <a:ext cx="11430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lang="en-US" dirty="0"/>
              <a:t>Down</a:t>
            </a:r>
            <a:endParaRPr kumimoji="0" lang="en-US" sz="1400" b="0" i="0" u="none" strike="noStrike" cap="none" normalizeH="0" baseline="0" dirty="0">
              <a:ln>
                <a:noFill/>
              </a:ln>
              <a:solidFill>
                <a:schemeClr val="tx1"/>
              </a:solidFill>
              <a:effectLst/>
              <a:latin typeface="Arial" charset="0"/>
            </a:endParaRPr>
          </a:p>
        </p:txBody>
      </p:sp>
      <p:sp>
        <p:nvSpPr>
          <p:cNvPr id="67" name="Rectangle 66"/>
          <p:cNvSpPr/>
          <p:nvPr/>
        </p:nvSpPr>
        <p:spPr bwMode="auto">
          <a:xfrm>
            <a:off x="2362200" y="4685032"/>
            <a:ext cx="381000" cy="1524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72" name="Rectangle 71"/>
          <p:cNvSpPr/>
          <p:nvPr/>
        </p:nvSpPr>
        <p:spPr bwMode="auto">
          <a:xfrm>
            <a:off x="3733800" y="4608832"/>
            <a:ext cx="1295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r>
              <a:rPr lang="en-US" dirty="0"/>
              <a:t>Downtime</a:t>
            </a:r>
          </a:p>
        </p:txBody>
      </p:sp>
      <p:sp>
        <p:nvSpPr>
          <p:cNvPr id="73" name="Rounded Rectangle 72"/>
          <p:cNvSpPr/>
          <p:nvPr/>
        </p:nvSpPr>
        <p:spPr bwMode="auto">
          <a:xfrm>
            <a:off x="5105400" y="4227832"/>
            <a:ext cx="3429000" cy="8382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dirty="0" err="1">
                <a:solidFill>
                  <a:schemeClr val="bg1"/>
                </a:solidFill>
                <a:latin typeface="Arial" charset="0"/>
              </a:rPr>
              <a:t>GuardSw</a:t>
            </a:r>
            <a:endParaRPr kumimoji="0" lang="en-US" sz="1400" b="0" i="0" u="none" strike="noStrike" cap="none" normalizeH="0" baseline="0" dirty="0">
              <a:ln>
                <a:noFill/>
              </a:ln>
              <a:solidFill>
                <a:schemeClr val="bg1"/>
              </a:solidFill>
              <a:effectLst/>
              <a:latin typeface="Arial" charset="0"/>
            </a:endParaRPr>
          </a:p>
        </p:txBody>
      </p:sp>
      <p:sp>
        <p:nvSpPr>
          <p:cNvPr id="74" name="Rectangle 73"/>
          <p:cNvSpPr/>
          <p:nvPr/>
        </p:nvSpPr>
        <p:spPr bwMode="auto">
          <a:xfrm>
            <a:off x="5181600" y="4608832"/>
            <a:ext cx="15240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r>
              <a:rPr lang="en-US" dirty="0"/>
              <a:t>Emergency Stop</a:t>
            </a:r>
          </a:p>
        </p:txBody>
      </p:sp>
      <p:sp>
        <p:nvSpPr>
          <p:cNvPr id="75" name="Rectangle 74"/>
          <p:cNvSpPr/>
          <p:nvPr/>
        </p:nvSpPr>
        <p:spPr bwMode="auto">
          <a:xfrm>
            <a:off x="6781800" y="4304032"/>
            <a:ext cx="1600200" cy="228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r>
              <a:rPr lang="en-US" sz="1100" i="1" dirty="0" err="1"/>
              <a:t>MyContainer.GuardSw</a:t>
            </a:r>
            <a:endParaRPr lang="en-US" sz="1200" i="1" dirty="0"/>
          </a:p>
        </p:txBody>
      </p:sp>
      <p:sp>
        <p:nvSpPr>
          <p:cNvPr id="76" name="Rectangle 75"/>
          <p:cNvSpPr/>
          <p:nvPr/>
        </p:nvSpPr>
        <p:spPr bwMode="auto">
          <a:xfrm>
            <a:off x="7010400" y="4685032"/>
            <a:ext cx="1066800" cy="228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r>
              <a:rPr lang="en-US" sz="1000" dirty="0"/>
              <a:t>00:00:00.000</a:t>
            </a:r>
          </a:p>
        </p:txBody>
      </p:sp>
      <p:sp>
        <p:nvSpPr>
          <p:cNvPr id="77" name="TextBox 76"/>
          <p:cNvSpPr txBox="1"/>
          <p:nvPr/>
        </p:nvSpPr>
        <p:spPr>
          <a:xfrm>
            <a:off x="381000" y="1371600"/>
            <a:ext cx="8077200" cy="341632"/>
          </a:xfrm>
          <a:prstGeom prst="rect">
            <a:avLst/>
          </a:prstGeom>
          <a:noFill/>
        </p:spPr>
        <p:txBody>
          <a:bodyPr wrap="square" rtlCol="0">
            <a:spAutoFit/>
          </a:bodyPr>
          <a:lstStyle/>
          <a:p>
            <a:r>
              <a:rPr lang="en-US" sz="1800" dirty="0"/>
              <a:t>Raw Reason Codes are UCO attributes used to connect to MES reasons</a:t>
            </a:r>
          </a:p>
        </p:txBody>
      </p:sp>
      <p:sp>
        <p:nvSpPr>
          <p:cNvPr id="78" name="TextBox 77"/>
          <p:cNvSpPr txBox="1"/>
          <p:nvPr/>
        </p:nvSpPr>
        <p:spPr>
          <a:xfrm>
            <a:off x="613638" y="5523232"/>
            <a:ext cx="6623929" cy="286232"/>
          </a:xfrm>
          <a:prstGeom prst="rect">
            <a:avLst/>
          </a:prstGeom>
          <a:noFill/>
        </p:spPr>
        <p:txBody>
          <a:bodyPr wrap="none" rtlCol="0">
            <a:spAutoFit/>
          </a:bodyPr>
          <a:lstStyle/>
          <a:p>
            <a:r>
              <a:rPr lang="en-US" dirty="0"/>
              <a:t>If required, multiple Raw Reason Codes can connect with the same MES reason.</a:t>
            </a:r>
          </a:p>
        </p:txBody>
      </p:sp>
      <p:sp>
        <p:nvSpPr>
          <p:cNvPr id="79" name="TextBox 78"/>
          <p:cNvSpPr txBox="1"/>
          <p:nvPr/>
        </p:nvSpPr>
        <p:spPr>
          <a:xfrm>
            <a:off x="2066755" y="1994898"/>
            <a:ext cx="1455848" cy="313932"/>
          </a:xfrm>
          <a:prstGeom prst="rect">
            <a:avLst/>
          </a:prstGeom>
          <a:noFill/>
        </p:spPr>
        <p:txBody>
          <a:bodyPr wrap="none" rtlCol="0">
            <a:spAutoFit/>
          </a:bodyPr>
          <a:lstStyle/>
          <a:p>
            <a:r>
              <a:rPr lang="en-US" sz="1600" dirty="0"/>
              <a:t>MES</a:t>
            </a:r>
            <a:r>
              <a:rPr lang="en-US" dirty="0"/>
              <a:t> Utilization</a:t>
            </a:r>
          </a:p>
        </p:txBody>
      </p:sp>
      <p:sp>
        <p:nvSpPr>
          <p:cNvPr id="80" name="TextBox 79"/>
          <p:cNvSpPr txBox="1"/>
          <p:nvPr/>
        </p:nvSpPr>
        <p:spPr>
          <a:xfrm>
            <a:off x="5791200" y="1865632"/>
            <a:ext cx="1943100" cy="286232"/>
          </a:xfrm>
          <a:prstGeom prst="rect">
            <a:avLst/>
          </a:prstGeom>
          <a:noFill/>
        </p:spPr>
        <p:txBody>
          <a:bodyPr wrap="square" rtlCol="0">
            <a:spAutoFit/>
          </a:bodyPr>
          <a:lstStyle/>
          <a:p>
            <a:r>
              <a:rPr lang="en-US" dirty="0"/>
              <a:t>Raw Reason Code</a:t>
            </a:r>
          </a:p>
        </p:txBody>
      </p:sp>
      <p:sp>
        <p:nvSpPr>
          <p:cNvPr id="35" name="Line 7"/>
          <p:cNvSpPr>
            <a:spLocks noChangeShapeType="1"/>
          </p:cNvSpPr>
          <p:nvPr/>
        </p:nvSpPr>
        <p:spPr bwMode="auto">
          <a:xfrm>
            <a:off x="457200" y="1143000"/>
            <a:ext cx="50292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8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44"/>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58"/>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56"/>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4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6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73"/>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7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75"/>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76"/>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p:bldP spid="27" grpId="0"/>
      <p:bldP spid="28" grpId="0"/>
      <p:bldP spid="50" grpId="0"/>
      <p:bldP spid="52" grpId="0" animBg="1"/>
      <p:bldP spid="53" grpId="0" animBg="1"/>
      <p:bldP spid="68" grpId="0" animBg="1"/>
      <p:bldP spid="38" grpId="0" animBg="1"/>
      <p:bldP spid="41" grpId="0" animBg="1"/>
      <p:bldP spid="44" grpId="0" animBg="1"/>
      <p:bldP spid="44" grpId="1" animBg="1"/>
      <p:bldP spid="47" grpId="0" animBg="1"/>
      <p:bldP spid="47" grpId="1" animBg="1"/>
      <p:bldP spid="51" grpId="0" animBg="1"/>
      <p:bldP spid="54" grpId="0" animBg="1"/>
      <p:bldP spid="56" grpId="0" animBg="1"/>
      <p:bldP spid="56" grpId="1" animBg="1"/>
      <p:bldP spid="58" grpId="0" animBg="1"/>
      <p:bldP spid="58" grpId="1" animBg="1"/>
      <p:bldP spid="59" grpId="0" animBg="1"/>
      <p:bldP spid="61" grpId="0"/>
      <p:bldP spid="62" grpId="0"/>
      <p:bldP spid="64" grpId="0"/>
      <p:bldP spid="65" grpId="0"/>
      <p:bldP spid="66" grpId="0" animBg="1"/>
      <p:bldP spid="67" grpId="0" animBg="1"/>
      <p:bldP spid="72" grpId="0" animBg="1"/>
      <p:bldP spid="73" grpId="0" animBg="1"/>
      <p:bldP spid="74" grpId="0" animBg="1"/>
      <p:bldP spid="75" grpId="0" animBg="1"/>
      <p:bldP spid="76" grpId="0" animBg="1"/>
      <p:bldP spid="78" grpId="0"/>
      <p:bldP spid="79" grpId="0"/>
      <p:bldP spid="8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6"/>
          <p:cNvSpPr>
            <a:spLocks noChangeArrowheads="1"/>
          </p:cNvSpPr>
          <p:nvPr/>
        </p:nvSpPr>
        <p:spPr bwMode="auto">
          <a:xfrm>
            <a:off x="2895599" y="2243078"/>
            <a:ext cx="5607465" cy="2862322"/>
          </a:xfrm>
          <a:prstGeom prst="rect">
            <a:avLst/>
          </a:prstGeom>
          <a:noFill/>
          <a:ln w="9525">
            <a:noFill/>
            <a:miter lim="800000"/>
            <a:headEnd/>
            <a:tailEnd/>
          </a:ln>
        </p:spPr>
        <p:txBody>
          <a:bodyPr wrap="square">
            <a:spAutoFit/>
          </a:bodyPr>
          <a:lstStyle/>
          <a:p>
            <a:pPr marL="285750" indent="-285750" eaLnBrk="0" hangingPunct="0">
              <a:lnSpc>
                <a:spcPct val="90000"/>
              </a:lnSpc>
              <a:buFont typeface="Wingdings" pitchFamily="2" charset="2"/>
              <a:buChar char="Ø"/>
            </a:pPr>
            <a:r>
              <a:rPr lang="en-US" sz="2000" dirty="0"/>
              <a:t>RRC evaluation – priority based</a:t>
            </a:r>
          </a:p>
          <a:p>
            <a:pPr eaLnBrk="0" hangingPunct="0">
              <a:lnSpc>
                <a:spcPct val="90000"/>
              </a:lnSpc>
            </a:pPr>
            <a:endParaRPr lang="en-US" sz="2000" dirty="0"/>
          </a:p>
          <a:p>
            <a:pPr marL="285750" indent="-285750" eaLnBrk="0" hangingPunct="0">
              <a:lnSpc>
                <a:spcPct val="90000"/>
              </a:lnSpc>
              <a:buFont typeface="Wingdings" pitchFamily="2" charset="2"/>
              <a:buChar char="Ø"/>
            </a:pPr>
            <a:r>
              <a:rPr lang="en-US" sz="2000" dirty="0"/>
              <a:t>Default RRC always needed</a:t>
            </a:r>
          </a:p>
          <a:p>
            <a:pPr eaLnBrk="0" hangingPunct="0">
              <a:lnSpc>
                <a:spcPct val="90000"/>
              </a:lnSpc>
            </a:pPr>
            <a:endParaRPr lang="en-US" sz="2000" dirty="0"/>
          </a:p>
          <a:p>
            <a:pPr marL="285750" indent="-285750" eaLnBrk="0" hangingPunct="0">
              <a:lnSpc>
                <a:spcPct val="90000"/>
              </a:lnSpc>
              <a:buFont typeface="Wingdings" pitchFamily="2" charset="2"/>
              <a:buChar char="Ø"/>
            </a:pPr>
            <a:r>
              <a:rPr lang="en-US" sz="2000" dirty="0"/>
              <a:t>RRC update frequency limit</a:t>
            </a:r>
          </a:p>
          <a:p>
            <a:pPr marL="285750" indent="-285750" eaLnBrk="0" hangingPunct="0">
              <a:lnSpc>
                <a:spcPct val="90000"/>
              </a:lnSpc>
              <a:buFont typeface="Wingdings" pitchFamily="2" charset="2"/>
              <a:buChar char="Ø"/>
            </a:pPr>
            <a:endParaRPr lang="en-US" sz="2000" i="1" dirty="0"/>
          </a:p>
          <a:p>
            <a:pPr marL="285750" indent="-285750">
              <a:buFont typeface="Wingdings" pitchFamily="2" charset="2"/>
              <a:buChar char="Ø"/>
            </a:pPr>
            <a:r>
              <a:rPr lang="en-US" sz="2000" dirty="0"/>
              <a:t>Use .</a:t>
            </a:r>
            <a:r>
              <a:rPr lang="en-US" sz="2000" i="1" dirty="0" err="1"/>
              <a:t>InAlarm</a:t>
            </a:r>
            <a:r>
              <a:rPr lang="en-US" sz="2000" dirty="0"/>
              <a:t> for runtime alarm</a:t>
            </a:r>
          </a:p>
          <a:p>
            <a:endParaRPr lang="en-US" sz="2000" dirty="0"/>
          </a:p>
          <a:p>
            <a:pPr marL="285750" indent="-285750" eaLnBrk="0" hangingPunct="0">
              <a:lnSpc>
                <a:spcPct val="90000"/>
              </a:lnSpc>
              <a:buFont typeface="Wingdings" pitchFamily="2" charset="2"/>
              <a:buChar char="Ø"/>
            </a:pPr>
            <a:r>
              <a:rPr lang="en-US" sz="2000" dirty="0"/>
              <a:t>Use </a:t>
            </a:r>
            <a:r>
              <a:rPr lang="en-US" sz="2000" i="1" dirty="0"/>
              <a:t>.</a:t>
            </a:r>
            <a:r>
              <a:rPr lang="en-US" sz="2000" i="1" dirty="0" err="1"/>
              <a:t>ErrorCode</a:t>
            </a:r>
            <a:r>
              <a:rPr lang="en-US" sz="2000" i="1" dirty="0"/>
              <a:t> </a:t>
            </a:r>
            <a:r>
              <a:rPr lang="en-US" sz="2000" dirty="0"/>
              <a:t>and .</a:t>
            </a:r>
            <a:r>
              <a:rPr lang="en-US" sz="2000" i="1" dirty="0" err="1"/>
              <a:t>ErrorMessage</a:t>
            </a:r>
            <a:r>
              <a:rPr lang="en-US" sz="2000" dirty="0"/>
              <a:t> for runtime error</a:t>
            </a:r>
          </a:p>
        </p:txBody>
      </p:sp>
      <p:pic>
        <p:nvPicPr>
          <p:cNvPr id="2050" name="Picture 2" descr="http://cdn1.iconfinder.com/data/icons/SOPHISTIQUE/web_design/png/400/our_process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53048"/>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481012" y="533400"/>
            <a:ext cx="82819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a:lstStyle>
          <a:p>
            <a:r>
              <a:rPr lang="en-US" dirty="0"/>
              <a:t>UCO – Runtime Considerations</a:t>
            </a:r>
          </a:p>
        </p:txBody>
      </p:sp>
      <p:sp>
        <p:nvSpPr>
          <p:cNvPr id="8" name="Line 7"/>
          <p:cNvSpPr>
            <a:spLocks noChangeShapeType="1"/>
          </p:cNvSpPr>
          <p:nvPr/>
        </p:nvSpPr>
        <p:spPr bwMode="auto">
          <a:xfrm>
            <a:off x="457199" y="1447800"/>
            <a:ext cx="6324601"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dirty="0"/>
          </a:p>
        </p:txBody>
      </p:sp>
    </p:spTree>
    <p:extLst>
      <p:ext uri="{BB962C8B-B14F-4D97-AF65-F5344CB8AC3E}">
        <p14:creationId xmlns:p14="http://schemas.microsoft.com/office/powerpoint/2010/main" val="3229882712"/>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 calcmode="lin" valueType="num">
                                      <p:cBhvr additive="base">
                                        <p:cTn id="7" dur="500" fill="hold"/>
                                        <p:tgtEl>
                                          <p:spTgt spid="389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7">
                                            <p:txEl>
                                              <p:pRg st="2" end="2"/>
                                            </p:txEl>
                                          </p:spTgt>
                                        </p:tgtEl>
                                        <p:attrNameLst>
                                          <p:attrName>style.visibility</p:attrName>
                                        </p:attrNameLst>
                                      </p:cBhvr>
                                      <p:to>
                                        <p:strVal val="visible"/>
                                      </p:to>
                                    </p:set>
                                    <p:anim calcmode="lin" valueType="num">
                                      <p:cBhvr additive="base">
                                        <p:cTn id="13" dur="500" fill="hold"/>
                                        <p:tgtEl>
                                          <p:spTgt spid="3891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7">
                                            <p:txEl>
                                              <p:pRg st="4" end="4"/>
                                            </p:txEl>
                                          </p:spTgt>
                                        </p:tgtEl>
                                        <p:attrNameLst>
                                          <p:attrName>style.visibility</p:attrName>
                                        </p:attrNameLst>
                                      </p:cBhvr>
                                      <p:to>
                                        <p:strVal val="visible"/>
                                      </p:to>
                                    </p:set>
                                    <p:anim calcmode="lin" valueType="num">
                                      <p:cBhvr additive="base">
                                        <p:cTn id="19" dur="500" fill="hold"/>
                                        <p:tgtEl>
                                          <p:spTgt spid="3891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917">
                                            <p:txEl>
                                              <p:pRg st="6" end="6"/>
                                            </p:txEl>
                                          </p:spTgt>
                                        </p:tgtEl>
                                        <p:attrNameLst>
                                          <p:attrName>style.visibility</p:attrName>
                                        </p:attrNameLst>
                                      </p:cBhvr>
                                      <p:to>
                                        <p:strVal val="visible"/>
                                      </p:to>
                                    </p:set>
                                    <p:anim calcmode="lin" valueType="num">
                                      <p:cBhvr additive="base">
                                        <p:cTn id="25" dur="500" fill="hold"/>
                                        <p:tgtEl>
                                          <p:spTgt spid="3891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917">
                                            <p:txEl>
                                              <p:pRg st="8" end="8"/>
                                            </p:txEl>
                                          </p:spTgt>
                                        </p:tgtEl>
                                        <p:attrNameLst>
                                          <p:attrName>style.visibility</p:attrName>
                                        </p:attrNameLst>
                                      </p:cBhvr>
                                      <p:to>
                                        <p:strVal val="visible"/>
                                      </p:to>
                                    </p:set>
                                    <p:anim calcmode="lin" valueType="num">
                                      <p:cBhvr additive="base">
                                        <p:cTn id="31" dur="500" fill="hold"/>
                                        <p:tgtEl>
                                          <p:spTgt spid="3891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81000"/>
            <a:ext cx="8281988" cy="904875"/>
          </a:xfrm>
        </p:spPr>
        <p:txBody>
          <a:bodyPr>
            <a:normAutofit/>
          </a:bodyPr>
          <a:lstStyle/>
          <a:p>
            <a:pPr>
              <a:defRPr/>
            </a:pPr>
            <a:r>
              <a:rPr lang="en-US" dirty="0"/>
              <a:t>Lab 5</a:t>
            </a:r>
            <a:br>
              <a:rPr lang="en-US" dirty="0"/>
            </a:br>
            <a:r>
              <a:rPr lang="en-US" dirty="0"/>
              <a:t>Creating and Configuring RRCs in UCO</a:t>
            </a:r>
          </a:p>
        </p:txBody>
      </p:sp>
      <p:grpSp>
        <p:nvGrpSpPr>
          <p:cNvPr id="3" name="Group 16"/>
          <p:cNvGrpSpPr/>
          <p:nvPr/>
        </p:nvGrpSpPr>
        <p:grpSpPr>
          <a:xfrm>
            <a:off x="533400" y="1524000"/>
            <a:ext cx="8001000" cy="4114800"/>
            <a:chOff x="914400" y="1600200"/>
            <a:chExt cx="7315200" cy="1676400"/>
          </a:xfrm>
          <a:solidFill>
            <a:srgbClr val="6B6AB0"/>
          </a:solidFill>
        </p:grpSpPr>
        <p:sp>
          <p:nvSpPr>
            <p:cNvPr id="14" name="Rounded Rectangle 13"/>
            <p:cNvSpPr/>
            <p:nvPr/>
          </p:nvSpPr>
          <p:spPr>
            <a:xfrm>
              <a:off x="914400" y="1600200"/>
              <a:ext cx="7315200" cy="1676400"/>
            </a:xfrm>
            <a:prstGeom prst="roundRect">
              <a:avLst>
                <a:gd name="adj" fmla="val 12700"/>
              </a:avLst>
            </a:prstGeom>
            <a:grpFill/>
          </p:spPr>
          <p:style>
            <a:lnRef idx="0">
              <a:schemeClr val="accent1"/>
            </a:lnRef>
            <a:fillRef idx="3">
              <a:schemeClr val="accent1"/>
            </a:fillRef>
            <a:effectRef idx="3">
              <a:schemeClr val="accent1"/>
            </a:effectRef>
            <a:fontRef idx="minor">
              <a:schemeClr val="lt1"/>
            </a:fontRef>
          </p:style>
          <p:txBody>
            <a:bodyPr/>
            <a:lstStyle/>
            <a:p>
              <a:pPr eaLnBrk="0" hangingPunct="0">
                <a:lnSpc>
                  <a:spcPct val="90000"/>
                </a:lnSpc>
                <a:defRPr/>
              </a:pPr>
              <a:r>
                <a:rPr lang="en-US" b="1" dirty="0">
                  <a:solidFill>
                    <a:schemeClr val="bg1"/>
                  </a:solidFill>
                </a:rPr>
                <a:t>Lab Introduction</a:t>
              </a:r>
            </a:p>
          </p:txBody>
        </p:sp>
        <p:pic>
          <p:nvPicPr>
            <p:cNvPr id="25602" name="Picture 2" descr="C:\Users\Eric Enet\AppData\Local\Microsoft\Windows\Temporary Internet Files\Content.IE5\WTD7J0JU\MCj04316460000[1].png"/>
            <p:cNvPicPr>
              <a:picLocks noChangeAspect="1" noChangeArrowheads="1"/>
            </p:cNvPicPr>
            <p:nvPr/>
          </p:nvPicPr>
          <p:blipFill>
            <a:blip r:embed="rId3" cstate="print"/>
            <a:srcRect/>
            <a:stretch>
              <a:fillRect/>
            </a:stretch>
          </p:blipFill>
          <p:spPr bwMode="auto">
            <a:xfrm>
              <a:off x="1066800" y="2057400"/>
              <a:ext cx="1240971" cy="1066800"/>
            </a:xfrm>
            <a:prstGeom prst="rect">
              <a:avLst/>
            </a:prstGeom>
            <a:grpFill/>
          </p:spPr>
        </p:pic>
      </p:grpSp>
      <p:sp>
        <p:nvSpPr>
          <p:cNvPr id="7" name="Rounded Rectangle 6"/>
          <p:cNvSpPr/>
          <p:nvPr/>
        </p:nvSpPr>
        <p:spPr>
          <a:xfrm>
            <a:off x="1895475" y="2057400"/>
            <a:ext cx="6486525" cy="3429000"/>
          </a:xfrm>
          <a:prstGeom prst="roundRect">
            <a:avLst>
              <a:gd name="adj" fmla="val 13550"/>
            </a:avLst>
          </a:prstGeom>
          <a:solidFill>
            <a:schemeClr val="bg1"/>
          </a:solidFill>
        </p:spPr>
        <p:style>
          <a:lnRef idx="1">
            <a:schemeClr val="accent5"/>
          </a:lnRef>
          <a:fillRef idx="1001">
            <a:schemeClr val="lt1"/>
          </a:fillRef>
          <a:effectRef idx="2">
            <a:schemeClr val="accent5"/>
          </a:effectRef>
          <a:fontRef idx="minor">
            <a:schemeClr val="lt1"/>
          </a:fontRef>
        </p:style>
        <p:txBody>
          <a:bodyPr anchor="ctr"/>
          <a:lstStyle/>
          <a:p>
            <a:pPr eaLnBrk="0" hangingPunct="0">
              <a:lnSpc>
                <a:spcPct val="90000"/>
              </a:lnSpc>
              <a:defRPr/>
            </a:pPr>
            <a:endParaRPr lang="en-US" sz="2400" dirty="0">
              <a:solidFill>
                <a:schemeClr val="tx1"/>
              </a:solidFill>
            </a:endParaRPr>
          </a:p>
        </p:txBody>
      </p:sp>
      <p:sp>
        <p:nvSpPr>
          <p:cNvPr id="9" name="Rectangle 8"/>
          <p:cNvSpPr/>
          <p:nvPr/>
        </p:nvSpPr>
        <p:spPr>
          <a:xfrm>
            <a:off x="2057400" y="2209800"/>
            <a:ext cx="6324600" cy="3083921"/>
          </a:xfrm>
          <a:prstGeom prst="rect">
            <a:avLst/>
          </a:prstGeom>
        </p:spPr>
        <p:txBody>
          <a:bodyPr wrap="square">
            <a:spAutoFit/>
          </a:bodyPr>
          <a:lstStyle/>
          <a:p>
            <a:pPr lvl="0"/>
            <a:r>
              <a:rPr lang="en-US" sz="1800" dirty="0"/>
              <a:t>In this lab, you will:</a:t>
            </a:r>
          </a:p>
          <a:p>
            <a:pPr lvl="0"/>
            <a:endParaRPr lang="en-US" sz="1800" dirty="0"/>
          </a:p>
          <a:p>
            <a:pPr marL="285750" lvl="0" indent="-285750">
              <a:buFont typeface="Wingdings" pitchFamily="2" charset="2"/>
              <a:buChar char="Ø"/>
            </a:pPr>
            <a:r>
              <a:rPr lang="en-US" sz="1800" dirty="0"/>
              <a:t>Configure raw reason codes in a UCO template</a:t>
            </a:r>
          </a:p>
          <a:p>
            <a:pPr marL="285750" lvl="0" indent="-285750">
              <a:buFont typeface="Wingdings" pitchFamily="2" charset="2"/>
              <a:buChar char="Ø"/>
            </a:pPr>
            <a:endParaRPr lang="en-US" sz="1800" dirty="0"/>
          </a:p>
          <a:p>
            <a:pPr marL="285750" lvl="0" indent="-285750">
              <a:buFont typeface="Wingdings" pitchFamily="2" charset="2"/>
              <a:buChar char="Ø"/>
            </a:pPr>
            <a:r>
              <a:rPr lang="en-US" sz="1800" dirty="0"/>
              <a:t>Rebuild MES entity model</a:t>
            </a:r>
          </a:p>
          <a:p>
            <a:pPr marL="285750" lvl="0" indent="-285750">
              <a:buFont typeface="Wingdings" pitchFamily="2" charset="2"/>
              <a:buChar char="Ø"/>
            </a:pPr>
            <a:endParaRPr lang="en-US" sz="1800" dirty="0"/>
          </a:p>
          <a:p>
            <a:pPr marL="285750" lvl="0" indent="-285750">
              <a:buFont typeface="Wingdings" pitchFamily="2" charset="2"/>
              <a:buChar char="Ø"/>
            </a:pPr>
            <a:r>
              <a:rPr lang="en-US" sz="1800" dirty="0"/>
              <a:t>Simulate each raw reason code condition from InTouch</a:t>
            </a:r>
          </a:p>
          <a:p>
            <a:pPr marL="285750" lvl="0" indent="-285750">
              <a:buFont typeface="Wingdings" pitchFamily="2" charset="2"/>
              <a:buChar char="Ø"/>
            </a:pPr>
            <a:endParaRPr lang="en-US" sz="1800" dirty="0"/>
          </a:p>
          <a:p>
            <a:pPr marL="285750" lvl="0" indent="-285750">
              <a:buFont typeface="Wingdings" pitchFamily="2" charset="2"/>
              <a:buChar char="Ø"/>
            </a:pPr>
            <a:r>
              <a:rPr lang="en-US" sz="1800" dirty="0"/>
              <a:t>Monitor utilization updates in InTouch</a:t>
            </a:r>
          </a:p>
          <a:p>
            <a:pPr lvl="0"/>
            <a:endParaRPr lang="en-US" sz="1800" dirty="0"/>
          </a:p>
          <a:p>
            <a:pPr marL="285750" lvl="0" indent="-285750">
              <a:buFont typeface="Wingdings" pitchFamily="2" charset="2"/>
              <a:buChar char="Ø"/>
            </a:pPr>
            <a:r>
              <a:rPr lang="en-US" sz="1800" dirty="0"/>
              <a:t>Verify utilization reason counts in Pareto control and generate Downtime Analysis report from WIS</a:t>
            </a:r>
          </a:p>
        </p:txBody>
      </p:sp>
      <p:grpSp>
        <p:nvGrpSpPr>
          <p:cNvPr id="8" name="Group 7"/>
          <p:cNvGrpSpPr/>
          <p:nvPr/>
        </p:nvGrpSpPr>
        <p:grpSpPr>
          <a:xfrm>
            <a:off x="7600944" y="1366814"/>
            <a:ext cx="857256" cy="995386"/>
            <a:chOff x="7381868" y="5214950"/>
            <a:chExt cx="857256" cy="995386"/>
          </a:xfrm>
        </p:grpSpPr>
        <p:sp>
          <p:nvSpPr>
            <p:cNvPr id="10" name="Rounded Rectangle 9"/>
            <p:cNvSpPr/>
            <p:nvPr/>
          </p:nvSpPr>
          <p:spPr bwMode="auto">
            <a:xfrm>
              <a:off x="7381868" y="5853146"/>
              <a:ext cx="857256" cy="357190"/>
            </a:xfrm>
            <a:prstGeom prst="roundRect">
              <a:avLst/>
            </a:prstGeom>
            <a:solidFill>
              <a:schemeClr val="accent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dirty="0">
                  <a:solidFill>
                    <a:srgbClr val="FF0000"/>
                  </a:solidFill>
                </a:rPr>
                <a:t>30</a:t>
              </a:r>
              <a:r>
                <a:rPr kumimoji="0" lang="en-US" sz="1400" i="0" u="none" strike="noStrike" cap="none" normalizeH="0" baseline="0" dirty="0">
                  <a:ln>
                    <a:noFill/>
                  </a:ln>
                  <a:solidFill>
                    <a:srgbClr val="FF0000"/>
                  </a:solidFill>
                  <a:effectLst/>
                </a:rPr>
                <a:t> min</a:t>
              </a:r>
            </a:p>
          </p:txBody>
        </p:sp>
        <p:pic>
          <p:nvPicPr>
            <p:cNvPr id="11" name="Picture 10" descr="95"/>
            <p:cNvPicPr>
              <a:picLocks noChangeAspect="1" noChangeArrowheads="1"/>
            </p:cNvPicPr>
            <p:nvPr/>
          </p:nvPicPr>
          <p:blipFill>
            <a:blip r:embed="rId4" cstate="print"/>
            <a:srcRect/>
            <a:stretch>
              <a:fillRect/>
            </a:stretch>
          </p:blipFill>
          <p:spPr bwMode="auto">
            <a:xfrm>
              <a:off x="7477124" y="5214950"/>
              <a:ext cx="660400" cy="660399"/>
            </a:xfrm>
            <a:prstGeom prst="rect">
              <a:avLst/>
            </a:prstGeom>
            <a:noFill/>
            <a:ln w="9525">
              <a:noFill/>
              <a:miter lim="800000"/>
              <a:headEnd/>
              <a:tailEnd/>
            </a:ln>
          </p:spPr>
        </p:pic>
      </p:grpSp>
      <p:grpSp>
        <p:nvGrpSpPr>
          <p:cNvPr id="12" name="Group 13"/>
          <p:cNvGrpSpPr/>
          <p:nvPr/>
        </p:nvGrpSpPr>
        <p:grpSpPr>
          <a:xfrm>
            <a:off x="909653" y="5283212"/>
            <a:ext cx="1071547" cy="888988"/>
            <a:chOff x="517514" y="1414462"/>
            <a:chExt cx="1071547" cy="888988"/>
          </a:xfrm>
        </p:grpSpPr>
        <p:pic>
          <p:nvPicPr>
            <p:cNvPr id="13" name="Picture 20" descr="InTouch PC (On)"/>
            <p:cNvPicPr>
              <a:picLocks noChangeAspect="1" noChangeArrowheads="1"/>
            </p:cNvPicPr>
            <p:nvPr/>
          </p:nvPicPr>
          <p:blipFill>
            <a:blip r:embed="rId5" cstate="print"/>
            <a:srcRect/>
            <a:stretch>
              <a:fillRect/>
            </a:stretch>
          </p:blipFill>
          <p:spPr bwMode="auto">
            <a:xfrm>
              <a:off x="517514" y="1414462"/>
              <a:ext cx="872942" cy="728654"/>
            </a:xfrm>
            <a:prstGeom prst="rect">
              <a:avLst/>
            </a:prstGeom>
            <a:noFill/>
            <a:ln w="9525">
              <a:noFill/>
              <a:miter lim="800000"/>
              <a:headEnd/>
              <a:tailEnd/>
            </a:ln>
          </p:spPr>
        </p:pic>
        <p:pic>
          <p:nvPicPr>
            <p:cNvPr id="15" name="Picture 14" descr="146"/>
            <p:cNvPicPr>
              <a:picLocks noChangeAspect="1" noChangeArrowheads="1"/>
            </p:cNvPicPr>
            <p:nvPr/>
          </p:nvPicPr>
          <p:blipFill>
            <a:blip r:embed="rId6" cstate="print"/>
            <a:srcRect/>
            <a:stretch>
              <a:fillRect/>
            </a:stretch>
          </p:blipFill>
          <p:spPr bwMode="auto">
            <a:xfrm>
              <a:off x="1000100" y="1714488"/>
              <a:ext cx="588961" cy="588962"/>
            </a:xfrm>
            <a:prstGeom prst="rect">
              <a:avLst/>
            </a:prstGeom>
            <a:noFill/>
            <a:ln w="9525">
              <a:noFill/>
              <a:miter lim="800000"/>
              <a:headEnd/>
              <a:tailEnd/>
            </a:ln>
          </p:spPr>
        </p:pic>
      </p:grpSp>
    </p:spTree>
    <p:extLst>
      <p:ext uri="{BB962C8B-B14F-4D97-AF65-F5344CB8AC3E}">
        <p14:creationId xmlns:p14="http://schemas.microsoft.com/office/powerpoint/2010/main" val="1791657447"/>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19200" y="1676400"/>
            <a:ext cx="6629400" cy="3962400"/>
          </a:xfrm>
          <a:prstGeom prst="rect">
            <a:avLst/>
          </a:prstGeom>
        </p:spPr>
        <p:style>
          <a:lnRef idx="2">
            <a:schemeClr val="accent6"/>
          </a:lnRef>
          <a:fillRef idx="1">
            <a:schemeClr val="lt1"/>
          </a:fillRef>
          <a:effectRef idx="0">
            <a:schemeClr val="accent6"/>
          </a:effectRef>
          <a:fontRef idx="minor">
            <a:schemeClr val="dk1">
              <a:hueOff val="0"/>
              <a:satOff val="0"/>
              <a:lumOff val="0"/>
              <a:alphaOff val="0"/>
            </a:schemeClr>
          </a:fontRef>
        </p:style>
      </p:sp>
      <p:sp>
        <p:nvSpPr>
          <p:cNvPr id="11" name="Rectangle 10"/>
          <p:cNvSpPr/>
          <p:nvPr/>
        </p:nvSpPr>
        <p:spPr>
          <a:xfrm>
            <a:off x="1219200" y="1676401"/>
            <a:ext cx="6629400" cy="3276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3117" tIns="270764" rIns="473117" bIns="92456" numCol="1" spcCol="1270" anchor="t" anchorCtr="0">
            <a:noAutofit/>
          </a:bodyPr>
          <a:lstStyle/>
          <a:p>
            <a:r>
              <a:rPr lang="en-US" sz="1800" dirty="0"/>
              <a:t>Adding granularity to Utilization States</a:t>
            </a:r>
          </a:p>
          <a:p>
            <a:pPr lvl="1"/>
            <a:endParaRPr lang="en-US" sz="18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p:txBody>
      </p:sp>
      <p:sp>
        <p:nvSpPr>
          <p:cNvPr id="21506" name="Title 11"/>
          <p:cNvSpPr>
            <a:spLocks noGrp="1"/>
          </p:cNvSpPr>
          <p:nvPr>
            <p:ph type="title"/>
          </p:nvPr>
        </p:nvSpPr>
        <p:spPr/>
        <p:txBody>
          <a:bodyPr/>
          <a:lstStyle/>
          <a:p>
            <a:r>
              <a:rPr lang="en-US" dirty="0"/>
              <a:t>Utilization States</a:t>
            </a:r>
          </a:p>
        </p:txBody>
      </p:sp>
      <p:grpSp>
        <p:nvGrpSpPr>
          <p:cNvPr id="3" name="Group 5"/>
          <p:cNvGrpSpPr/>
          <p:nvPr/>
        </p:nvGrpSpPr>
        <p:grpSpPr>
          <a:xfrm>
            <a:off x="1447800" y="1447800"/>
            <a:ext cx="4858066" cy="383760"/>
            <a:chOff x="-304800" y="27789"/>
            <a:chExt cx="4858066" cy="383760"/>
          </a:xfrm>
        </p:grpSpPr>
        <p:sp>
          <p:nvSpPr>
            <p:cNvPr id="7" name="Rounded Rectangle 6"/>
            <p:cNvSpPr/>
            <p:nvPr/>
          </p:nvSpPr>
          <p:spPr>
            <a:xfrm>
              <a:off x="-304800" y="27789"/>
              <a:ext cx="4267200" cy="383760"/>
            </a:xfrm>
            <a:prstGeom prst="roundRect">
              <a:avLst/>
            </a:prstGeom>
          </p:spPr>
          <p:style>
            <a:lnRef idx="0">
              <a:schemeClr val="accent6"/>
            </a:lnRef>
            <a:fillRef idx="3">
              <a:schemeClr val="accent6"/>
            </a:fillRef>
            <a:effectRef idx="3">
              <a:schemeClr val="accent6"/>
            </a:effectRef>
            <a:fontRef idx="minor">
              <a:schemeClr val="lt1"/>
            </a:fontRef>
          </p:style>
        </p:sp>
        <p:sp>
          <p:nvSpPr>
            <p:cNvPr id="8" name="Rounded Rectangle 4"/>
            <p:cNvSpPr/>
            <p:nvPr/>
          </p:nvSpPr>
          <p:spPr>
            <a:xfrm>
              <a:off x="323534" y="46523"/>
              <a:ext cx="422973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n-US" sz="1600" b="1" dirty="0"/>
                <a:t>Utilization States</a:t>
              </a:r>
              <a:endParaRPr lang="en-US" sz="1600" b="1" kern="1200" dirty="0"/>
            </a:p>
          </p:txBody>
        </p:sp>
      </p:grpSp>
      <p:grpSp>
        <p:nvGrpSpPr>
          <p:cNvPr id="9" name="Group 8"/>
          <p:cNvGrpSpPr/>
          <p:nvPr/>
        </p:nvGrpSpPr>
        <p:grpSpPr>
          <a:xfrm>
            <a:off x="4876800" y="3048000"/>
            <a:ext cx="1676400" cy="304800"/>
            <a:chOff x="152400" y="1371600"/>
            <a:chExt cx="1676400" cy="304800"/>
          </a:xfrm>
        </p:grpSpPr>
        <p:sp>
          <p:nvSpPr>
            <p:cNvPr id="12" name="Rectangle 11"/>
            <p:cNvSpPr/>
            <p:nvPr/>
          </p:nvSpPr>
          <p:spPr bwMode="auto">
            <a:xfrm>
              <a:off x="152400" y="1371600"/>
              <a:ext cx="1676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lang="en-US" dirty="0"/>
                <a:t>Down</a:t>
              </a:r>
              <a:endParaRPr kumimoji="0" lang="en-US" sz="1400" b="0" i="0" u="none" strike="noStrike" cap="none" normalizeH="0" baseline="0" dirty="0">
                <a:ln>
                  <a:noFill/>
                </a:ln>
                <a:solidFill>
                  <a:schemeClr val="tx1"/>
                </a:solidFill>
                <a:effectLst/>
                <a:latin typeface="Arial" charset="0"/>
              </a:endParaRPr>
            </a:p>
          </p:txBody>
        </p:sp>
        <p:sp>
          <p:nvSpPr>
            <p:cNvPr id="13" name="Rectangle 12"/>
            <p:cNvSpPr/>
            <p:nvPr/>
          </p:nvSpPr>
          <p:spPr bwMode="auto">
            <a:xfrm>
              <a:off x="228600" y="1447800"/>
              <a:ext cx="381000" cy="1524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grpSp>
        <p:nvGrpSpPr>
          <p:cNvPr id="14" name="Group 13"/>
          <p:cNvGrpSpPr/>
          <p:nvPr/>
        </p:nvGrpSpPr>
        <p:grpSpPr>
          <a:xfrm>
            <a:off x="4876800" y="3429000"/>
            <a:ext cx="1676400" cy="304800"/>
            <a:chOff x="152400" y="1752600"/>
            <a:chExt cx="1676400" cy="304800"/>
          </a:xfrm>
        </p:grpSpPr>
        <p:sp>
          <p:nvSpPr>
            <p:cNvPr id="15" name="Rectangle 14"/>
            <p:cNvSpPr/>
            <p:nvPr/>
          </p:nvSpPr>
          <p:spPr bwMode="auto">
            <a:xfrm>
              <a:off x="152400" y="1752600"/>
              <a:ext cx="1676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lang="en-US" dirty="0"/>
                <a:t>Idle</a:t>
              </a:r>
              <a:endParaRPr kumimoji="0" lang="en-US" sz="1400" b="0" i="0" u="none" strike="noStrike" cap="none" normalizeH="0" baseline="0" dirty="0">
                <a:ln>
                  <a:noFill/>
                </a:ln>
                <a:solidFill>
                  <a:schemeClr val="tx1"/>
                </a:solidFill>
                <a:effectLst/>
                <a:latin typeface="Arial" charset="0"/>
              </a:endParaRPr>
            </a:p>
          </p:txBody>
        </p:sp>
        <p:sp>
          <p:nvSpPr>
            <p:cNvPr id="16" name="Rectangle 15"/>
            <p:cNvSpPr/>
            <p:nvPr/>
          </p:nvSpPr>
          <p:spPr bwMode="auto">
            <a:xfrm>
              <a:off x="228600" y="1828800"/>
              <a:ext cx="381000" cy="1524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grpSp>
        <p:nvGrpSpPr>
          <p:cNvPr id="17" name="Group 16"/>
          <p:cNvGrpSpPr/>
          <p:nvPr/>
        </p:nvGrpSpPr>
        <p:grpSpPr>
          <a:xfrm>
            <a:off x="4876800" y="3810000"/>
            <a:ext cx="1676400" cy="304800"/>
            <a:chOff x="152400" y="2133600"/>
            <a:chExt cx="1676400" cy="304800"/>
          </a:xfrm>
        </p:grpSpPr>
        <p:sp>
          <p:nvSpPr>
            <p:cNvPr id="18" name="Rectangle 17"/>
            <p:cNvSpPr/>
            <p:nvPr/>
          </p:nvSpPr>
          <p:spPr bwMode="auto">
            <a:xfrm>
              <a:off x="152400" y="2133600"/>
              <a:ext cx="1676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lang="en-US" dirty="0"/>
                <a:t>Maintenance</a:t>
              </a:r>
              <a:endParaRPr kumimoji="0" lang="en-US" sz="1400" b="0" i="0" u="none" strike="noStrike" cap="none" normalizeH="0" baseline="0" dirty="0">
                <a:ln>
                  <a:noFill/>
                </a:ln>
                <a:solidFill>
                  <a:schemeClr val="tx1"/>
                </a:solidFill>
                <a:effectLst/>
                <a:latin typeface="Arial" charset="0"/>
              </a:endParaRPr>
            </a:p>
          </p:txBody>
        </p:sp>
        <p:sp>
          <p:nvSpPr>
            <p:cNvPr id="19" name="Rectangle 18"/>
            <p:cNvSpPr/>
            <p:nvPr/>
          </p:nvSpPr>
          <p:spPr bwMode="auto">
            <a:xfrm>
              <a:off x="228600" y="2209800"/>
              <a:ext cx="381000" cy="1524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grpSp>
        <p:nvGrpSpPr>
          <p:cNvPr id="20" name="Group 19"/>
          <p:cNvGrpSpPr/>
          <p:nvPr/>
        </p:nvGrpSpPr>
        <p:grpSpPr>
          <a:xfrm>
            <a:off x="4876800" y="4191000"/>
            <a:ext cx="1676400" cy="304800"/>
            <a:chOff x="152400" y="2514600"/>
            <a:chExt cx="1676400" cy="304800"/>
          </a:xfrm>
        </p:grpSpPr>
        <p:sp>
          <p:nvSpPr>
            <p:cNvPr id="21" name="Rectangle 20"/>
            <p:cNvSpPr/>
            <p:nvPr/>
          </p:nvSpPr>
          <p:spPr bwMode="auto">
            <a:xfrm>
              <a:off x="152400" y="2514600"/>
              <a:ext cx="1676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lang="en-US" dirty="0"/>
                <a:t>Running</a:t>
              </a:r>
              <a:endParaRPr kumimoji="0" lang="en-US" sz="1400" b="0" i="0" u="none" strike="noStrike" cap="none" normalizeH="0" baseline="0" dirty="0">
                <a:ln>
                  <a:noFill/>
                </a:ln>
                <a:solidFill>
                  <a:schemeClr val="tx1"/>
                </a:solidFill>
                <a:effectLst/>
                <a:latin typeface="Arial" charset="0"/>
              </a:endParaRPr>
            </a:p>
          </p:txBody>
        </p:sp>
        <p:sp>
          <p:nvSpPr>
            <p:cNvPr id="22" name="Rectangle 21"/>
            <p:cNvSpPr/>
            <p:nvPr/>
          </p:nvSpPr>
          <p:spPr bwMode="auto">
            <a:xfrm>
              <a:off x="228600" y="2590800"/>
              <a:ext cx="381000" cy="152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grpSp>
        <p:nvGrpSpPr>
          <p:cNvPr id="23" name="Group 22"/>
          <p:cNvGrpSpPr/>
          <p:nvPr/>
        </p:nvGrpSpPr>
        <p:grpSpPr>
          <a:xfrm>
            <a:off x="4876800" y="4572000"/>
            <a:ext cx="1676400" cy="304800"/>
            <a:chOff x="152400" y="2895600"/>
            <a:chExt cx="1676400" cy="304800"/>
          </a:xfrm>
        </p:grpSpPr>
        <p:sp>
          <p:nvSpPr>
            <p:cNvPr id="24" name="Rectangle 23"/>
            <p:cNvSpPr/>
            <p:nvPr/>
          </p:nvSpPr>
          <p:spPr bwMode="auto">
            <a:xfrm>
              <a:off x="152400" y="2895600"/>
              <a:ext cx="1676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lang="en-US" dirty="0"/>
                <a:t>Running Slow</a:t>
              </a:r>
            </a:p>
            <a:p>
              <a:pPr marL="0" marR="0" indent="0" algn="r"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25" name="Rectangle 24"/>
            <p:cNvSpPr/>
            <p:nvPr/>
          </p:nvSpPr>
          <p:spPr bwMode="auto">
            <a:xfrm>
              <a:off x="228600" y="2971800"/>
              <a:ext cx="381000" cy="1524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grpSp>
        <p:nvGrpSpPr>
          <p:cNvPr id="29" name="Group 28"/>
          <p:cNvGrpSpPr/>
          <p:nvPr/>
        </p:nvGrpSpPr>
        <p:grpSpPr>
          <a:xfrm>
            <a:off x="4876800" y="3048000"/>
            <a:ext cx="1676400" cy="304800"/>
            <a:chOff x="152400" y="1371600"/>
            <a:chExt cx="1676400" cy="304800"/>
          </a:xfrm>
        </p:grpSpPr>
        <p:sp>
          <p:nvSpPr>
            <p:cNvPr id="30" name="Rectangle 29"/>
            <p:cNvSpPr/>
            <p:nvPr/>
          </p:nvSpPr>
          <p:spPr bwMode="auto">
            <a:xfrm>
              <a:off x="152400" y="1371600"/>
              <a:ext cx="1676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lang="en-US" dirty="0"/>
                <a:t>Down</a:t>
              </a:r>
              <a:endParaRPr kumimoji="0" lang="en-US" sz="1400" b="0" i="0" u="none" strike="noStrike" cap="none" normalizeH="0" baseline="0" dirty="0">
                <a:ln>
                  <a:noFill/>
                </a:ln>
                <a:solidFill>
                  <a:schemeClr val="tx1"/>
                </a:solidFill>
                <a:effectLst/>
                <a:latin typeface="Arial" charset="0"/>
              </a:endParaRPr>
            </a:p>
          </p:txBody>
        </p:sp>
        <p:sp>
          <p:nvSpPr>
            <p:cNvPr id="31" name="Rectangle 30"/>
            <p:cNvSpPr/>
            <p:nvPr/>
          </p:nvSpPr>
          <p:spPr bwMode="auto">
            <a:xfrm>
              <a:off x="228600" y="1447800"/>
              <a:ext cx="381000" cy="1524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grpSp>
        <p:nvGrpSpPr>
          <p:cNvPr id="32" name="Group 31"/>
          <p:cNvGrpSpPr/>
          <p:nvPr/>
        </p:nvGrpSpPr>
        <p:grpSpPr>
          <a:xfrm>
            <a:off x="2362200" y="3657600"/>
            <a:ext cx="1676400" cy="304800"/>
            <a:chOff x="152400" y="1752600"/>
            <a:chExt cx="1676400" cy="304800"/>
          </a:xfrm>
        </p:grpSpPr>
        <p:sp>
          <p:nvSpPr>
            <p:cNvPr id="33" name="Rectangle 32"/>
            <p:cNvSpPr/>
            <p:nvPr/>
          </p:nvSpPr>
          <p:spPr bwMode="auto">
            <a:xfrm>
              <a:off x="152400" y="1752600"/>
              <a:ext cx="1676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lang="en-US" dirty="0"/>
                <a:t>Idle</a:t>
              </a:r>
              <a:endParaRPr kumimoji="0" lang="en-US" sz="1400" b="0" i="0" u="none" strike="noStrike" cap="none" normalizeH="0" baseline="0" dirty="0">
                <a:ln>
                  <a:noFill/>
                </a:ln>
                <a:solidFill>
                  <a:schemeClr val="tx1"/>
                </a:solidFill>
                <a:effectLst/>
                <a:latin typeface="Arial" charset="0"/>
              </a:endParaRPr>
            </a:p>
          </p:txBody>
        </p:sp>
        <p:sp>
          <p:nvSpPr>
            <p:cNvPr id="34" name="Rectangle 33"/>
            <p:cNvSpPr/>
            <p:nvPr/>
          </p:nvSpPr>
          <p:spPr bwMode="auto">
            <a:xfrm>
              <a:off x="228600" y="1828800"/>
              <a:ext cx="381000" cy="1524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grpSp>
        <p:nvGrpSpPr>
          <p:cNvPr id="35" name="Group 34"/>
          <p:cNvGrpSpPr/>
          <p:nvPr/>
        </p:nvGrpSpPr>
        <p:grpSpPr>
          <a:xfrm>
            <a:off x="2362200" y="4343400"/>
            <a:ext cx="1676400" cy="304800"/>
            <a:chOff x="152400" y="2514600"/>
            <a:chExt cx="1676400" cy="304800"/>
          </a:xfrm>
        </p:grpSpPr>
        <p:sp>
          <p:nvSpPr>
            <p:cNvPr id="36" name="Rectangle 35"/>
            <p:cNvSpPr/>
            <p:nvPr/>
          </p:nvSpPr>
          <p:spPr bwMode="auto">
            <a:xfrm>
              <a:off x="152400" y="2514600"/>
              <a:ext cx="1676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lang="en-US" dirty="0"/>
                <a:t>Running</a:t>
              </a:r>
              <a:endParaRPr kumimoji="0" lang="en-US" sz="1400" b="0" i="0" u="none" strike="noStrike" cap="none" normalizeH="0" baseline="0" dirty="0">
                <a:ln>
                  <a:noFill/>
                </a:ln>
                <a:solidFill>
                  <a:schemeClr val="tx1"/>
                </a:solidFill>
                <a:effectLst/>
                <a:latin typeface="Arial" charset="0"/>
              </a:endParaRPr>
            </a:p>
          </p:txBody>
        </p:sp>
        <p:sp>
          <p:nvSpPr>
            <p:cNvPr id="37" name="Rectangle 36"/>
            <p:cNvSpPr/>
            <p:nvPr/>
          </p:nvSpPr>
          <p:spPr bwMode="auto">
            <a:xfrm>
              <a:off x="228600" y="2590800"/>
              <a:ext cx="381000" cy="152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grpSp>
        <p:nvGrpSpPr>
          <p:cNvPr id="38" name="Group 37"/>
          <p:cNvGrpSpPr/>
          <p:nvPr/>
        </p:nvGrpSpPr>
        <p:grpSpPr>
          <a:xfrm>
            <a:off x="2362200" y="3048000"/>
            <a:ext cx="1676400" cy="304800"/>
            <a:chOff x="152400" y="1371600"/>
            <a:chExt cx="1676400" cy="304800"/>
          </a:xfrm>
        </p:grpSpPr>
        <p:sp>
          <p:nvSpPr>
            <p:cNvPr id="39" name="Rectangle 38"/>
            <p:cNvSpPr/>
            <p:nvPr/>
          </p:nvSpPr>
          <p:spPr bwMode="auto">
            <a:xfrm>
              <a:off x="152400" y="1371600"/>
              <a:ext cx="1676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lang="en-US" dirty="0"/>
                <a:t>Down</a:t>
              </a:r>
              <a:endParaRPr kumimoji="0" lang="en-US" sz="1400" b="0" i="0" u="none" strike="noStrike" cap="none" normalizeH="0" baseline="0" dirty="0">
                <a:ln>
                  <a:noFill/>
                </a:ln>
                <a:solidFill>
                  <a:schemeClr val="tx1"/>
                </a:solidFill>
                <a:effectLst/>
                <a:latin typeface="Arial" charset="0"/>
              </a:endParaRPr>
            </a:p>
          </p:txBody>
        </p:sp>
        <p:sp>
          <p:nvSpPr>
            <p:cNvPr id="40" name="Rectangle 39"/>
            <p:cNvSpPr/>
            <p:nvPr/>
          </p:nvSpPr>
          <p:spPr bwMode="auto">
            <a:xfrm>
              <a:off x="228600" y="1447800"/>
              <a:ext cx="381000" cy="1524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cxnSp>
        <p:nvCxnSpPr>
          <p:cNvPr id="5" name="Straight Arrow Connector 4"/>
          <p:cNvCxnSpPr>
            <a:stCxn id="33" idx="3"/>
          </p:cNvCxnSpPr>
          <p:nvPr/>
        </p:nvCxnSpPr>
        <p:spPr bwMode="auto">
          <a:xfrm flipV="1">
            <a:off x="4038600" y="3581400"/>
            <a:ext cx="838200" cy="22860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a:stCxn id="33" idx="3"/>
            <a:endCxn id="18" idx="1"/>
          </p:cNvCxnSpPr>
          <p:nvPr/>
        </p:nvCxnSpPr>
        <p:spPr bwMode="auto">
          <a:xfrm>
            <a:off x="4038600" y="3810000"/>
            <a:ext cx="838200" cy="15240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43" name="Straight Arrow Connector 42"/>
          <p:cNvCxnSpPr>
            <a:stCxn id="36" idx="3"/>
            <a:endCxn id="21" idx="1"/>
          </p:cNvCxnSpPr>
          <p:nvPr/>
        </p:nvCxnSpPr>
        <p:spPr bwMode="auto">
          <a:xfrm flipV="1">
            <a:off x="4038600" y="4343400"/>
            <a:ext cx="838200" cy="15240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45" name="Straight Arrow Connector 44"/>
          <p:cNvCxnSpPr/>
          <p:nvPr/>
        </p:nvCxnSpPr>
        <p:spPr bwMode="auto">
          <a:xfrm>
            <a:off x="4038600" y="4495800"/>
            <a:ext cx="838200" cy="15240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88340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fltVal val="0"/>
                                          </p:val>
                                        </p:tav>
                                        <p:tav tm="100000">
                                          <p:val>
                                            <p:strVal val="#ppt_w"/>
                                          </p:val>
                                        </p:tav>
                                      </p:tavLst>
                                    </p:anim>
                                    <p:anim calcmode="lin" valueType="num">
                                      <p:cBhvr>
                                        <p:cTn id="31" dur="500" fill="hold"/>
                                        <p:tgtEl>
                                          <p:spTgt spid="41"/>
                                        </p:tgtEl>
                                        <p:attrNameLst>
                                          <p:attrName>ppt_h</p:attrName>
                                        </p:attrNameLst>
                                      </p:cBhvr>
                                      <p:tavLst>
                                        <p:tav tm="0">
                                          <p:val>
                                            <p:fltVal val="0"/>
                                          </p:val>
                                        </p:tav>
                                        <p:tav tm="100000">
                                          <p:val>
                                            <p:strVal val="#ppt_h"/>
                                          </p:val>
                                        </p:tav>
                                      </p:tavLst>
                                    </p:anim>
                                    <p:animEffect transition="in" filter="fade">
                                      <p:cBhvr>
                                        <p:cTn id="32" dur="500"/>
                                        <p:tgtEl>
                                          <p:spTgt spid="41"/>
                                        </p:tgtEl>
                                      </p:cBhvr>
                                    </p:animEffect>
                                  </p:childTnLst>
                                </p:cTn>
                              </p:par>
                              <p:par>
                                <p:cTn id="33" presetID="53" presetClass="entr" presetSubtype="16"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animEffect transition="in" filter="fade">
                                      <p:cBhvr>
                                        <p:cTn id="37" dur="500"/>
                                        <p:tgtEl>
                                          <p:spTgt spid="43"/>
                                        </p:tgtEl>
                                      </p:cBhvr>
                                    </p:animEffect>
                                  </p:childTnLst>
                                </p:cTn>
                              </p:par>
                              <p:par>
                                <p:cTn id="38" presetID="53" presetClass="entr" presetSubtype="16"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500" fill="hold"/>
                                        <p:tgtEl>
                                          <p:spTgt spid="45"/>
                                        </p:tgtEl>
                                        <p:attrNameLst>
                                          <p:attrName>ppt_w</p:attrName>
                                        </p:attrNameLst>
                                      </p:cBhvr>
                                      <p:tavLst>
                                        <p:tav tm="0">
                                          <p:val>
                                            <p:fltVal val="0"/>
                                          </p:val>
                                        </p:tav>
                                        <p:tav tm="100000">
                                          <p:val>
                                            <p:strVal val="#ppt_w"/>
                                          </p:val>
                                        </p:tav>
                                      </p:tavLst>
                                    </p:anim>
                                    <p:anim calcmode="lin" valueType="num">
                                      <p:cBhvr>
                                        <p:cTn id="41" dur="500" fill="hold"/>
                                        <p:tgtEl>
                                          <p:spTgt spid="45"/>
                                        </p:tgtEl>
                                        <p:attrNameLst>
                                          <p:attrName>ppt_h</p:attrName>
                                        </p:attrNameLst>
                                      </p:cBhvr>
                                      <p:tavLst>
                                        <p:tav tm="0">
                                          <p:val>
                                            <p:fltVal val="0"/>
                                          </p:val>
                                        </p:tav>
                                        <p:tav tm="100000">
                                          <p:val>
                                            <p:strVal val="#ppt_h"/>
                                          </p:val>
                                        </p:tav>
                                      </p:tavLst>
                                    </p:anim>
                                    <p:animEffect transition="in" filter="fade">
                                      <p:cBhvr>
                                        <p:cTn id="42" dur="500"/>
                                        <p:tgtEl>
                                          <p:spTgt spid="45"/>
                                        </p:tgtEl>
                                      </p:cBhvr>
                                    </p:animEffect>
                                  </p:childTnLst>
                                </p:cTn>
                              </p:par>
                              <p:par>
                                <p:cTn id="43" presetID="14" presetClass="entr" presetSubtype="1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randombar(horizontal)">
                                      <p:cBhvr>
                                        <p:cTn id="45" dur="500"/>
                                        <p:tgtEl>
                                          <p:spTgt spid="14"/>
                                        </p:tgtEl>
                                      </p:cBhvr>
                                    </p:animEffect>
                                  </p:childTnLst>
                                </p:cTn>
                              </p:par>
                              <p:par>
                                <p:cTn id="46" presetID="14" presetClass="entr" presetSubtype="1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par>
                                <p:cTn id="49" presetID="14" presetClass="entr" presetSubtype="1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randombar(horizontal)">
                                      <p:cBhvr>
                                        <p:cTn id="51" dur="500"/>
                                        <p:tgtEl>
                                          <p:spTgt spid="23"/>
                                        </p:tgtEl>
                                      </p:cBhvr>
                                    </p:animEffect>
                                  </p:childTnLst>
                                </p:cTn>
                              </p:par>
                              <p:par>
                                <p:cTn id="52" presetID="14" presetClass="entr" presetSubtype="1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randombar(horizontal)">
                                      <p:cBhvr>
                                        <p:cTn id="54" dur="500"/>
                                        <p:tgtEl>
                                          <p:spTgt spid="20"/>
                                        </p:tgtEl>
                                      </p:cBhvr>
                                    </p:animEffect>
                                  </p:childTnLst>
                                </p:cTn>
                              </p:par>
                              <p:par>
                                <p:cTn id="55" presetID="14" presetClass="entr" presetSubtype="1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randombar(horizontal)">
                                      <p:cBhvr>
                                        <p:cTn id="57" dur="500"/>
                                        <p:tgtEl>
                                          <p:spTgt spid="29"/>
                                        </p:tgtEl>
                                      </p:cBhvr>
                                    </p:animEffect>
                                  </p:childTnLst>
                                </p:cTn>
                              </p:par>
                              <p:par>
                                <p:cTn id="58" presetID="14" presetClass="entr" presetSubtype="1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randombar(horizontal)">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81000"/>
            <a:ext cx="8281988" cy="904875"/>
          </a:xfrm>
        </p:spPr>
        <p:txBody>
          <a:bodyPr>
            <a:normAutofit/>
          </a:bodyPr>
          <a:lstStyle/>
          <a:p>
            <a:pPr>
              <a:defRPr/>
            </a:pPr>
            <a:r>
              <a:rPr lang="en-US" dirty="0"/>
              <a:t>Lab 6</a:t>
            </a:r>
            <a:br>
              <a:rPr lang="en-US" dirty="0"/>
            </a:br>
            <a:r>
              <a:rPr lang="en-US" dirty="0"/>
              <a:t>Adding Utilization States and Reasons</a:t>
            </a:r>
          </a:p>
        </p:txBody>
      </p:sp>
      <p:grpSp>
        <p:nvGrpSpPr>
          <p:cNvPr id="3" name="Group 16"/>
          <p:cNvGrpSpPr/>
          <p:nvPr/>
        </p:nvGrpSpPr>
        <p:grpSpPr>
          <a:xfrm>
            <a:off x="533400" y="1524000"/>
            <a:ext cx="8001000" cy="4114800"/>
            <a:chOff x="914400" y="1600200"/>
            <a:chExt cx="7315200" cy="1676400"/>
          </a:xfrm>
          <a:solidFill>
            <a:srgbClr val="6B6AB0"/>
          </a:solidFill>
        </p:grpSpPr>
        <p:sp>
          <p:nvSpPr>
            <p:cNvPr id="14" name="Rounded Rectangle 13"/>
            <p:cNvSpPr/>
            <p:nvPr/>
          </p:nvSpPr>
          <p:spPr>
            <a:xfrm>
              <a:off x="914400" y="1600200"/>
              <a:ext cx="7315200" cy="1676400"/>
            </a:xfrm>
            <a:prstGeom prst="roundRect">
              <a:avLst>
                <a:gd name="adj" fmla="val 12700"/>
              </a:avLst>
            </a:prstGeom>
            <a:grpFill/>
          </p:spPr>
          <p:style>
            <a:lnRef idx="0">
              <a:schemeClr val="accent1"/>
            </a:lnRef>
            <a:fillRef idx="3">
              <a:schemeClr val="accent1"/>
            </a:fillRef>
            <a:effectRef idx="3">
              <a:schemeClr val="accent1"/>
            </a:effectRef>
            <a:fontRef idx="minor">
              <a:schemeClr val="lt1"/>
            </a:fontRef>
          </p:style>
          <p:txBody>
            <a:bodyPr/>
            <a:lstStyle/>
            <a:p>
              <a:pPr eaLnBrk="0" hangingPunct="0">
                <a:lnSpc>
                  <a:spcPct val="90000"/>
                </a:lnSpc>
                <a:defRPr/>
              </a:pPr>
              <a:r>
                <a:rPr lang="en-US" b="1" dirty="0">
                  <a:solidFill>
                    <a:schemeClr val="bg1"/>
                  </a:solidFill>
                </a:rPr>
                <a:t>Lab Introduction</a:t>
              </a:r>
            </a:p>
          </p:txBody>
        </p:sp>
        <p:pic>
          <p:nvPicPr>
            <p:cNvPr id="25602" name="Picture 2" descr="C:\Users\Eric Enet\AppData\Local\Microsoft\Windows\Temporary Internet Files\Content.IE5\WTD7J0JU\MCj04316460000[1].png"/>
            <p:cNvPicPr>
              <a:picLocks noChangeAspect="1" noChangeArrowheads="1"/>
            </p:cNvPicPr>
            <p:nvPr/>
          </p:nvPicPr>
          <p:blipFill>
            <a:blip r:embed="rId3" cstate="print"/>
            <a:srcRect/>
            <a:stretch>
              <a:fillRect/>
            </a:stretch>
          </p:blipFill>
          <p:spPr bwMode="auto">
            <a:xfrm>
              <a:off x="1066800" y="2057400"/>
              <a:ext cx="1240971" cy="1066800"/>
            </a:xfrm>
            <a:prstGeom prst="rect">
              <a:avLst/>
            </a:prstGeom>
            <a:grpFill/>
          </p:spPr>
        </p:pic>
      </p:grpSp>
      <p:sp>
        <p:nvSpPr>
          <p:cNvPr id="7" name="Rounded Rectangle 6"/>
          <p:cNvSpPr/>
          <p:nvPr/>
        </p:nvSpPr>
        <p:spPr>
          <a:xfrm>
            <a:off x="1895475" y="2057400"/>
            <a:ext cx="6486525" cy="3429000"/>
          </a:xfrm>
          <a:prstGeom prst="roundRect">
            <a:avLst>
              <a:gd name="adj" fmla="val 13550"/>
            </a:avLst>
          </a:prstGeom>
          <a:solidFill>
            <a:schemeClr val="bg1"/>
          </a:solidFill>
        </p:spPr>
        <p:style>
          <a:lnRef idx="1">
            <a:schemeClr val="accent5"/>
          </a:lnRef>
          <a:fillRef idx="1001">
            <a:schemeClr val="lt1"/>
          </a:fillRef>
          <a:effectRef idx="2">
            <a:schemeClr val="accent5"/>
          </a:effectRef>
          <a:fontRef idx="minor">
            <a:schemeClr val="lt1"/>
          </a:fontRef>
        </p:style>
        <p:txBody>
          <a:bodyPr anchor="ctr"/>
          <a:lstStyle/>
          <a:p>
            <a:pPr eaLnBrk="0" hangingPunct="0">
              <a:lnSpc>
                <a:spcPct val="90000"/>
              </a:lnSpc>
              <a:defRPr/>
            </a:pPr>
            <a:endParaRPr lang="en-US" sz="2400" dirty="0">
              <a:solidFill>
                <a:schemeClr val="tx1"/>
              </a:solidFill>
            </a:endParaRPr>
          </a:p>
        </p:txBody>
      </p:sp>
      <p:sp>
        <p:nvSpPr>
          <p:cNvPr id="8" name="Rectangle 7"/>
          <p:cNvSpPr/>
          <p:nvPr/>
        </p:nvSpPr>
        <p:spPr>
          <a:xfrm>
            <a:off x="2070100" y="2438400"/>
            <a:ext cx="6159500" cy="2585323"/>
          </a:xfrm>
          <a:prstGeom prst="rect">
            <a:avLst/>
          </a:prstGeom>
        </p:spPr>
        <p:txBody>
          <a:bodyPr wrap="square">
            <a:spAutoFit/>
          </a:bodyPr>
          <a:lstStyle/>
          <a:p>
            <a:pPr lvl="0"/>
            <a:r>
              <a:rPr lang="en-US" sz="2000" dirty="0"/>
              <a:t>In this lab, you will:</a:t>
            </a:r>
          </a:p>
          <a:p>
            <a:pPr lvl="0"/>
            <a:endParaRPr lang="en-US" sz="2000" dirty="0"/>
          </a:p>
          <a:p>
            <a:pPr marL="342900" lvl="0" indent="-342900">
              <a:buFont typeface="Wingdings" pitchFamily="2" charset="2"/>
              <a:buChar char="Ø"/>
            </a:pPr>
            <a:r>
              <a:rPr lang="en-US" sz="2000" dirty="0"/>
              <a:t>Add a new utilization state </a:t>
            </a:r>
          </a:p>
          <a:p>
            <a:pPr marL="342900" lvl="0" indent="-342900">
              <a:buFont typeface="Wingdings" pitchFamily="2" charset="2"/>
              <a:buChar char="Ø"/>
            </a:pPr>
            <a:endParaRPr lang="en-US" sz="2000" dirty="0"/>
          </a:p>
          <a:p>
            <a:pPr marL="342900" lvl="0" indent="-342900">
              <a:buFont typeface="Wingdings" pitchFamily="2" charset="2"/>
              <a:buChar char="Ø"/>
            </a:pPr>
            <a:r>
              <a:rPr lang="en-US" sz="2000" dirty="0"/>
              <a:t>Add a reason sub group and new utilization reasons</a:t>
            </a:r>
          </a:p>
          <a:p>
            <a:pPr marL="342900" lvl="0" indent="-342900">
              <a:buFont typeface="Wingdings" pitchFamily="2" charset="2"/>
              <a:buChar char="Ø"/>
            </a:pPr>
            <a:endParaRPr lang="en-US" sz="2000" dirty="0"/>
          </a:p>
          <a:p>
            <a:pPr marL="342900" lvl="0" indent="-342900">
              <a:buFont typeface="Wingdings" pitchFamily="2" charset="2"/>
              <a:buChar char="Ø"/>
            </a:pPr>
            <a:r>
              <a:rPr lang="en-US" sz="2000" dirty="0"/>
              <a:t>Add new raw reason codes in UCO, including a prompt for user’s manual selection of reasons</a:t>
            </a:r>
          </a:p>
        </p:txBody>
      </p:sp>
      <p:grpSp>
        <p:nvGrpSpPr>
          <p:cNvPr id="9" name="Group 8"/>
          <p:cNvGrpSpPr/>
          <p:nvPr/>
        </p:nvGrpSpPr>
        <p:grpSpPr>
          <a:xfrm>
            <a:off x="7600944" y="1366814"/>
            <a:ext cx="857256" cy="995386"/>
            <a:chOff x="7381868" y="5214950"/>
            <a:chExt cx="857256" cy="995386"/>
          </a:xfrm>
        </p:grpSpPr>
        <p:sp>
          <p:nvSpPr>
            <p:cNvPr id="10" name="Rounded Rectangle 9"/>
            <p:cNvSpPr/>
            <p:nvPr/>
          </p:nvSpPr>
          <p:spPr bwMode="auto">
            <a:xfrm>
              <a:off x="7381868" y="5853146"/>
              <a:ext cx="857256" cy="357190"/>
            </a:xfrm>
            <a:prstGeom prst="roundRect">
              <a:avLst/>
            </a:prstGeom>
            <a:solidFill>
              <a:schemeClr val="accent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dirty="0">
                  <a:solidFill>
                    <a:srgbClr val="FF0000"/>
                  </a:solidFill>
                </a:rPr>
                <a:t>30</a:t>
              </a:r>
              <a:r>
                <a:rPr kumimoji="0" lang="en-US" sz="1400" i="0" u="none" strike="noStrike" cap="none" normalizeH="0" baseline="0" dirty="0">
                  <a:ln>
                    <a:noFill/>
                  </a:ln>
                  <a:solidFill>
                    <a:srgbClr val="FF0000"/>
                  </a:solidFill>
                  <a:effectLst/>
                </a:rPr>
                <a:t> min</a:t>
              </a:r>
            </a:p>
          </p:txBody>
        </p:sp>
        <p:pic>
          <p:nvPicPr>
            <p:cNvPr id="11" name="Picture 10" descr="95"/>
            <p:cNvPicPr>
              <a:picLocks noChangeAspect="1" noChangeArrowheads="1"/>
            </p:cNvPicPr>
            <p:nvPr/>
          </p:nvPicPr>
          <p:blipFill>
            <a:blip r:embed="rId4" cstate="print"/>
            <a:srcRect/>
            <a:stretch>
              <a:fillRect/>
            </a:stretch>
          </p:blipFill>
          <p:spPr bwMode="auto">
            <a:xfrm>
              <a:off x="7477124" y="5214950"/>
              <a:ext cx="660400" cy="660399"/>
            </a:xfrm>
            <a:prstGeom prst="rect">
              <a:avLst/>
            </a:prstGeom>
            <a:noFill/>
            <a:ln w="9525">
              <a:noFill/>
              <a:miter lim="800000"/>
              <a:headEnd/>
              <a:tailEnd/>
            </a:ln>
          </p:spPr>
        </p:pic>
      </p:grpSp>
      <p:grpSp>
        <p:nvGrpSpPr>
          <p:cNvPr id="12" name="Group 13"/>
          <p:cNvGrpSpPr/>
          <p:nvPr/>
        </p:nvGrpSpPr>
        <p:grpSpPr>
          <a:xfrm>
            <a:off x="909653" y="5283212"/>
            <a:ext cx="1071547" cy="888988"/>
            <a:chOff x="517514" y="1414462"/>
            <a:chExt cx="1071547" cy="888988"/>
          </a:xfrm>
        </p:grpSpPr>
        <p:pic>
          <p:nvPicPr>
            <p:cNvPr id="13" name="Picture 20" descr="InTouch PC (On)"/>
            <p:cNvPicPr>
              <a:picLocks noChangeAspect="1" noChangeArrowheads="1"/>
            </p:cNvPicPr>
            <p:nvPr/>
          </p:nvPicPr>
          <p:blipFill>
            <a:blip r:embed="rId5" cstate="print"/>
            <a:srcRect/>
            <a:stretch>
              <a:fillRect/>
            </a:stretch>
          </p:blipFill>
          <p:spPr bwMode="auto">
            <a:xfrm>
              <a:off x="517514" y="1414462"/>
              <a:ext cx="872942" cy="728654"/>
            </a:xfrm>
            <a:prstGeom prst="rect">
              <a:avLst/>
            </a:prstGeom>
            <a:noFill/>
            <a:ln w="9525">
              <a:noFill/>
              <a:miter lim="800000"/>
              <a:headEnd/>
              <a:tailEnd/>
            </a:ln>
          </p:spPr>
        </p:pic>
        <p:pic>
          <p:nvPicPr>
            <p:cNvPr id="15" name="Picture 14" descr="146"/>
            <p:cNvPicPr>
              <a:picLocks noChangeAspect="1" noChangeArrowheads="1"/>
            </p:cNvPicPr>
            <p:nvPr/>
          </p:nvPicPr>
          <p:blipFill>
            <a:blip r:embed="rId6" cstate="print"/>
            <a:srcRect/>
            <a:stretch>
              <a:fillRect/>
            </a:stretch>
          </p:blipFill>
          <p:spPr bwMode="auto">
            <a:xfrm>
              <a:off x="1000100" y="1714488"/>
              <a:ext cx="588961" cy="588962"/>
            </a:xfrm>
            <a:prstGeom prst="rect">
              <a:avLst/>
            </a:prstGeom>
            <a:noFill/>
            <a:ln w="9525">
              <a:noFill/>
              <a:miter lim="800000"/>
              <a:headEnd/>
              <a:tailEnd/>
            </a:ln>
          </p:spPr>
        </p:pic>
      </p:grpSp>
    </p:spTree>
    <p:extLst>
      <p:ext uri="{BB962C8B-B14F-4D97-AF65-F5344CB8AC3E}">
        <p14:creationId xmlns:p14="http://schemas.microsoft.com/office/powerpoint/2010/main" val="1408824859"/>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r>
              <a:rPr lang="en-US"/>
              <a:t>Slide </a:t>
            </a:r>
            <a:fld id="{62A5C608-47ED-4AA3-BABC-1C0D4F14AEAB}" type="slidenum">
              <a:rPr lang="en-US" smtClean="0"/>
              <a:pPr>
                <a:defRPr/>
              </a:pPr>
              <a:t>14</a:t>
            </a:fld>
            <a:endParaRPr lang="en-US"/>
          </a:p>
        </p:txBody>
      </p:sp>
      <p:sp>
        <p:nvSpPr>
          <p:cNvPr id="5" name="TextBox 4"/>
          <p:cNvSpPr txBox="1"/>
          <p:nvPr/>
        </p:nvSpPr>
        <p:spPr>
          <a:xfrm>
            <a:off x="3876674" y="1676400"/>
            <a:ext cx="4810125" cy="3859518"/>
          </a:xfrm>
          <a:prstGeom prst="rect">
            <a:avLst/>
          </a:prstGeom>
          <a:noFill/>
        </p:spPr>
        <p:txBody>
          <a:bodyPr wrap="square" rtlCol="0">
            <a:spAutoFit/>
          </a:bodyPr>
          <a:lstStyle/>
          <a:p>
            <a:r>
              <a:rPr lang="en-US" sz="2800" dirty="0"/>
              <a:t>Utilization Split function enables user to:</a:t>
            </a:r>
          </a:p>
          <a:p>
            <a:endParaRPr lang="en-US" sz="2400" dirty="0"/>
          </a:p>
          <a:p>
            <a:pPr marL="285750" indent="-285750">
              <a:buFont typeface="Wingdings" pitchFamily="2" charset="2"/>
              <a:buChar char="Ø"/>
            </a:pPr>
            <a:r>
              <a:rPr lang="en-US" sz="2400" dirty="0"/>
              <a:t>Split an existing utilization into two or more segments</a:t>
            </a:r>
          </a:p>
          <a:p>
            <a:pPr marL="285750" indent="-285750">
              <a:buFont typeface="Wingdings" pitchFamily="2" charset="2"/>
              <a:buChar char="Ø"/>
            </a:pPr>
            <a:endParaRPr lang="en-US" sz="2400" dirty="0"/>
          </a:p>
          <a:p>
            <a:pPr marL="285750" indent="-285750">
              <a:buFont typeface="Wingdings" pitchFamily="2" charset="2"/>
              <a:buChar char="Ø"/>
            </a:pPr>
            <a:r>
              <a:rPr lang="en-US" sz="2400" dirty="0"/>
              <a:t>Modify the Start Time or End Time of an existing utilization</a:t>
            </a:r>
          </a:p>
          <a:p>
            <a:pPr marL="285750" indent="-285750">
              <a:buFont typeface="Wingdings" pitchFamily="2" charset="2"/>
              <a:buChar char="Ø"/>
            </a:pPr>
            <a:endParaRPr lang="en-US" sz="2400" dirty="0"/>
          </a:p>
          <a:p>
            <a:pPr marL="285750" indent="-285750">
              <a:buFont typeface="Wingdings" pitchFamily="2" charset="2"/>
              <a:buChar char="Ø"/>
            </a:pPr>
            <a:r>
              <a:rPr lang="en-US" sz="2400" dirty="0"/>
              <a:t>Change the reason for an existing utilization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724" y="1982625"/>
            <a:ext cx="343942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bwMode="auto">
          <a:xfrm>
            <a:off x="481012" y="533400"/>
            <a:ext cx="82819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a:lstStyle>
          <a:p>
            <a:r>
              <a:rPr lang="en-US" dirty="0"/>
              <a:t>Splitting Utilization</a:t>
            </a:r>
          </a:p>
        </p:txBody>
      </p:sp>
      <p:sp>
        <p:nvSpPr>
          <p:cNvPr id="9" name="Line 7"/>
          <p:cNvSpPr>
            <a:spLocks noChangeShapeType="1"/>
          </p:cNvSpPr>
          <p:nvPr/>
        </p:nvSpPr>
        <p:spPr bwMode="auto">
          <a:xfrm>
            <a:off x="457199" y="1447800"/>
            <a:ext cx="3962399"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dirty="0"/>
          </a:p>
        </p:txBody>
      </p:sp>
    </p:spTree>
    <p:extLst>
      <p:ext uri="{BB962C8B-B14F-4D97-AF65-F5344CB8AC3E}">
        <p14:creationId xmlns:p14="http://schemas.microsoft.com/office/powerpoint/2010/main" val="229588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81000"/>
            <a:ext cx="8281988" cy="904875"/>
          </a:xfrm>
        </p:spPr>
        <p:txBody>
          <a:bodyPr>
            <a:normAutofit/>
          </a:bodyPr>
          <a:lstStyle/>
          <a:p>
            <a:pPr>
              <a:defRPr/>
            </a:pPr>
            <a:r>
              <a:rPr lang="en-US" dirty="0"/>
              <a:t>Lab 7</a:t>
            </a:r>
            <a:br>
              <a:rPr lang="en-US" dirty="0"/>
            </a:br>
            <a:r>
              <a:rPr lang="en-US" dirty="0"/>
              <a:t>Splitting Utilizations</a:t>
            </a:r>
          </a:p>
        </p:txBody>
      </p:sp>
      <p:grpSp>
        <p:nvGrpSpPr>
          <p:cNvPr id="3" name="Group 16"/>
          <p:cNvGrpSpPr/>
          <p:nvPr/>
        </p:nvGrpSpPr>
        <p:grpSpPr>
          <a:xfrm>
            <a:off x="533400" y="1524000"/>
            <a:ext cx="8001000" cy="4114800"/>
            <a:chOff x="914400" y="1600200"/>
            <a:chExt cx="7315200" cy="1676400"/>
          </a:xfrm>
          <a:solidFill>
            <a:srgbClr val="6B6AB0"/>
          </a:solidFill>
        </p:grpSpPr>
        <p:sp>
          <p:nvSpPr>
            <p:cNvPr id="14" name="Rounded Rectangle 13"/>
            <p:cNvSpPr/>
            <p:nvPr/>
          </p:nvSpPr>
          <p:spPr>
            <a:xfrm>
              <a:off x="914400" y="1600200"/>
              <a:ext cx="7315200" cy="1676400"/>
            </a:xfrm>
            <a:prstGeom prst="roundRect">
              <a:avLst>
                <a:gd name="adj" fmla="val 12700"/>
              </a:avLst>
            </a:prstGeom>
            <a:grpFill/>
          </p:spPr>
          <p:style>
            <a:lnRef idx="0">
              <a:schemeClr val="accent1"/>
            </a:lnRef>
            <a:fillRef idx="3">
              <a:schemeClr val="accent1"/>
            </a:fillRef>
            <a:effectRef idx="3">
              <a:schemeClr val="accent1"/>
            </a:effectRef>
            <a:fontRef idx="minor">
              <a:schemeClr val="lt1"/>
            </a:fontRef>
          </p:style>
          <p:txBody>
            <a:bodyPr/>
            <a:lstStyle/>
            <a:p>
              <a:pPr eaLnBrk="0" hangingPunct="0">
                <a:lnSpc>
                  <a:spcPct val="90000"/>
                </a:lnSpc>
                <a:defRPr/>
              </a:pPr>
              <a:r>
                <a:rPr lang="en-US" b="1" dirty="0">
                  <a:solidFill>
                    <a:schemeClr val="bg1"/>
                  </a:solidFill>
                </a:rPr>
                <a:t>Lab Introduction</a:t>
              </a:r>
            </a:p>
          </p:txBody>
        </p:sp>
        <p:pic>
          <p:nvPicPr>
            <p:cNvPr id="25602" name="Picture 2" descr="C:\Users\Eric Enet\AppData\Local\Microsoft\Windows\Temporary Internet Files\Content.IE5\WTD7J0JU\MCj04316460000[1].png"/>
            <p:cNvPicPr>
              <a:picLocks noChangeAspect="1" noChangeArrowheads="1"/>
            </p:cNvPicPr>
            <p:nvPr/>
          </p:nvPicPr>
          <p:blipFill>
            <a:blip r:embed="rId3" cstate="print"/>
            <a:srcRect/>
            <a:stretch>
              <a:fillRect/>
            </a:stretch>
          </p:blipFill>
          <p:spPr bwMode="auto">
            <a:xfrm>
              <a:off x="1066800" y="2057400"/>
              <a:ext cx="1240971" cy="1066800"/>
            </a:xfrm>
            <a:prstGeom prst="rect">
              <a:avLst/>
            </a:prstGeom>
            <a:grpFill/>
          </p:spPr>
        </p:pic>
      </p:grpSp>
      <p:sp>
        <p:nvSpPr>
          <p:cNvPr id="7" name="Rounded Rectangle 6"/>
          <p:cNvSpPr/>
          <p:nvPr/>
        </p:nvSpPr>
        <p:spPr>
          <a:xfrm>
            <a:off x="1895475" y="2057400"/>
            <a:ext cx="6486525" cy="3429000"/>
          </a:xfrm>
          <a:prstGeom prst="roundRect">
            <a:avLst>
              <a:gd name="adj" fmla="val 13550"/>
            </a:avLst>
          </a:prstGeom>
          <a:solidFill>
            <a:schemeClr val="bg1"/>
          </a:solidFill>
        </p:spPr>
        <p:style>
          <a:lnRef idx="1">
            <a:schemeClr val="accent5"/>
          </a:lnRef>
          <a:fillRef idx="1001">
            <a:schemeClr val="lt1"/>
          </a:fillRef>
          <a:effectRef idx="2">
            <a:schemeClr val="accent5"/>
          </a:effectRef>
          <a:fontRef idx="minor">
            <a:schemeClr val="lt1"/>
          </a:fontRef>
        </p:style>
        <p:txBody>
          <a:bodyPr anchor="ctr"/>
          <a:lstStyle/>
          <a:p>
            <a:pPr eaLnBrk="0" hangingPunct="0">
              <a:lnSpc>
                <a:spcPct val="90000"/>
              </a:lnSpc>
              <a:defRPr/>
            </a:pPr>
            <a:endParaRPr lang="en-US" sz="2400" dirty="0">
              <a:solidFill>
                <a:schemeClr val="tx1"/>
              </a:solidFill>
            </a:endParaRPr>
          </a:p>
        </p:txBody>
      </p:sp>
      <p:sp>
        <p:nvSpPr>
          <p:cNvPr id="9" name="Rectangle 8"/>
          <p:cNvSpPr/>
          <p:nvPr/>
        </p:nvSpPr>
        <p:spPr>
          <a:xfrm>
            <a:off x="1981200" y="2250079"/>
            <a:ext cx="6477000" cy="3083921"/>
          </a:xfrm>
          <a:prstGeom prst="rect">
            <a:avLst/>
          </a:prstGeom>
        </p:spPr>
        <p:txBody>
          <a:bodyPr wrap="square">
            <a:spAutoFit/>
          </a:bodyPr>
          <a:lstStyle/>
          <a:p>
            <a:pPr lvl="0"/>
            <a:r>
              <a:rPr lang="en-US" sz="2400" dirty="0"/>
              <a:t>In this lab, you will:</a:t>
            </a:r>
          </a:p>
          <a:p>
            <a:pPr lvl="0"/>
            <a:endParaRPr lang="en-US" sz="2400" dirty="0"/>
          </a:p>
          <a:p>
            <a:pPr marL="457200" lvl="0" indent="-457200">
              <a:buFont typeface="Wingdings" pitchFamily="2" charset="2"/>
              <a:buChar char="Ø"/>
            </a:pPr>
            <a:r>
              <a:rPr lang="en-US" sz="2400" dirty="0"/>
              <a:t>Split an existing utilization into two</a:t>
            </a:r>
          </a:p>
          <a:p>
            <a:pPr marL="457200" lvl="0" indent="-457200">
              <a:buFont typeface="Wingdings" pitchFamily="2" charset="2"/>
              <a:buChar char="Ø"/>
            </a:pPr>
            <a:endParaRPr lang="en-US" sz="2400" dirty="0"/>
          </a:p>
          <a:p>
            <a:pPr marL="457200" lvl="0" indent="-457200">
              <a:buFont typeface="Wingdings" pitchFamily="2" charset="2"/>
              <a:buChar char="Ø"/>
            </a:pPr>
            <a:r>
              <a:rPr lang="en-US" sz="2400" dirty="0"/>
              <a:t>Adjust the </a:t>
            </a:r>
            <a:r>
              <a:rPr lang="en-US" sz="2400" b="1" dirty="0"/>
              <a:t>Start Time</a:t>
            </a:r>
            <a:r>
              <a:rPr lang="en-US" sz="2400" dirty="0"/>
              <a:t> or </a:t>
            </a:r>
            <a:r>
              <a:rPr lang="en-US" sz="2400" b="1" dirty="0"/>
              <a:t>End Time</a:t>
            </a:r>
            <a:r>
              <a:rPr lang="en-US" sz="2400" dirty="0"/>
              <a:t> of the split utilization</a:t>
            </a:r>
          </a:p>
          <a:p>
            <a:pPr marL="457200" lvl="0" indent="-457200">
              <a:buFont typeface="Wingdings" pitchFamily="2" charset="2"/>
              <a:buChar char="Ø"/>
            </a:pPr>
            <a:endParaRPr lang="en-US" sz="2400" dirty="0"/>
          </a:p>
          <a:p>
            <a:pPr marL="457200" lvl="0" indent="-457200">
              <a:buFont typeface="Wingdings" pitchFamily="2" charset="2"/>
              <a:buChar char="Ø"/>
            </a:pPr>
            <a:r>
              <a:rPr lang="en-US" sz="2400" dirty="0"/>
              <a:t>Select a different reason for the split utilization</a:t>
            </a:r>
          </a:p>
        </p:txBody>
      </p:sp>
      <p:grpSp>
        <p:nvGrpSpPr>
          <p:cNvPr id="8" name="Group 7"/>
          <p:cNvGrpSpPr/>
          <p:nvPr/>
        </p:nvGrpSpPr>
        <p:grpSpPr>
          <a:xfrm>
            <a:off x="7600944" y="1366814"/>
            <a:ext cx="857256" cy="995386"/>
            <a:chOff x="7381868" y="5214950"/>
            <a:chExt cx="857256" cy="995386"/>
          </a:xfrm>
        </p:grpSpPr>
        <p:sp>
          <p:nvSpPr>
            <p:cNvPr id="10" name="Rounded Rectangle 9"/>
            <p:cNvSpPr/>
            <p:nvPr/>
          </p:nvSpPr>
          <p:spPr bwMode="auto">
            <a:xfrm>
              <a:off x="7381868" y="5853146"/>
              <a:ext cx="857256" cy="357190"/>
            </a:xfrm>
            <a:prstGeom prst="roundRect">
              <a:avLst/>
            </a:prstGeom>
            <a:solidFill>
              <a:schemeClr val="accent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solidFill>
                    <a:srgbClr val="FF0000"/>
                  </a:solidFill>
                  <a:effectLst/>
                </a:rPr>
                <a:t>10 min</a:t>
              </a:r>
            </a:p>
          </p:txBody>
        </p:sp>
        <p:pic>
          <p:nvPicPr>
            <p:cNvPr id="11" name="Picture 10" descr="95"/>
            <p:cNvPicPr>
              <a:picLocks noChangeAspect="1" noChangeArrowheads="1"/>
            </p:cNvPicPr>
            <p:nvPr/>
          </p:nvPicPr>
          <p:blipFill>
            <a:blip r:embed="rId4" cstate="print"/>
            <a:srcRect/>
            <a:stretch>
              <a:fillRect/>
            </a:stretch>
          </p:blipFill>
          <p:spPr bwMode="auto">
            <a:xfrm>
              <a:off x="7477124" y="5214950"/>
              <a:ext cx="660400" cy="660399"/>
            </a:xfrm>
            <a:prstGeom prst="rect">
              <a:avLst/>
            </a:prstGeom>
            <a:noFill/>
            <a:ln w="9525">
              <a:noFill/>
              <a:miter lim="800000"/>
              <a:headEnd/>
              <a:tailEnd/>
            </a:ln>
          </p:spPr>
        </p:pic>
      </p:grpSp>
      <p:grpSp>
        <p:nvGrpSpPr>
          <p:cNvPr id="12" name="Group 13"/>
          <p:cNvGrpSpPr/>
          <p:nvPr/>
        </p:nvGrpSpPr>
        <p:grpSpPr>
          <a:xfrm>
            <a:off x="909653" y="5283212"/>
            <a:ext cx="1071547" cy="888988"/>
            <a:chOff x="517514" y="1414462"/>
            <a:chExt cx="1071547" cy="888988"/>
          </a:xfrm>
        </p:grpSpPr>
        <p:pic>
          <p:nvPicPr>
            <p:cNvPr id="13" name="Picture 20" descr="InTouch PC (On)"/>
            <p:cNvPicPr>
              <a:picLocks noChangeAspect="1" noChangeArrowheads="1"/>
            </p:cNvPicPr>
            <p:nvPr/>
          </p:nvPicPr>
          <p:blipFill>
            <a:blip r:embed="rId5" cstate="print"/>
            <a:srcRect/>
            <a:stretch>
              <a:fillRect/>
            </a:stretch>
          </p:blipFill>
          <p:spPr bwMode="auto">
            <a:xfrm>
              <a:off x="517514" y="1414462"/>
              <a:ext cx="872942" cy="728654"/>
            </a:xfrm>
            <a:prstGeom prst="rect">
              <a:avLst/>
            </a:prstGeom>
            <a:noFill/>
            <a:ln w="9525">
              <a:noFill/>
              <a:miter lim="800000"/>
              <a:headEnd/>
              <a:tailEnd/>
            </a:ln>
          </p:spPr>
        </p:pic>
        <p:pic>
          <p:nvPicPr>
            <p:cNvPr id="15" name="Picture 14" descr="146"/>
            <p:cNvPicPr>
              <a:picLocks noChangeAspect="1" noChangeArrowheads="1"/>
            </p:cNvPicPr>
            <p:nvPr/>
          </p:nvPicPr>
          <p:blipFill>
            <a:blip r:embed="rId6" cstate="print"/>
            <a:srcRect/>
            <a:stretch>
              <a:fillRect/>
            </a:stretch>
          </p:blipFill>
          <p:spPr bwMode="auto">
            <a:xfrm>
              <a:off x="1000100" y="1714488"/>
              <a:ext cx="588961" cy="588962"/>
            </a:xfrm>
            <a:prstGeom prst="rect">
              <a:avLst/>
            </a:prstGeom>
            <a:noFill/>
            <a:ln w="9525">
              <a:noFill/>
              <a:miter lim="800000"/>
              <a:headEnd/>
              <a:tailEnd/>
            </a:ln>
          </p:spPr>
        </p:pic>
      </p:grpSp>
    </p:spTree>
    <p:extLst>
      <p:ext uri="{BB962C8B-B14F-4D97-AF65-F5344CB8AC3E}">
        <p14:creationId xmlns:p14="http://schemas.microsoft.com/office/powerpoint/2010/main" val="1222336787"/>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304800" y="2133600"/>
            <a:ext cx="8458200" cy="18288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eaLnBrk="0" hangingPunct="0">
              <a:lnSpc>
                <a:spcPct val="90000"/>
              </a:lnSpc>
              <a:defRPr/>
            </a:pPr>
            <a:endParaRPr lang="en-US">
              <a:solidFill>
                <a:schemeClr val="tx1"/>
              </a:solidFill>
            </a:endParaRPr>
          </a:p>
        </p:txBody>
      </p:sp>
      <p:sp>
        <p:nvSpPr>
          <p:cNvPr id="12" name="Rectangle 11"/>
          <p:cNvSpPr/>
          <p:nvPr/>
        </p:nvSpPr>
        <p:spPr bwMode="auto">
          <a:xfrm>
            <a:off x="762000" y="2286000"/>
            <a:ext cx="7391400" cy="990600"/>
          </a:xfrm>
          <a:prstGeom prst="rect">
            <a:avLst/>
          </a:prstGeom>
          <a:ln>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tIns="27432"/>
          <a:lstStyle/>
          <a:p>
            <a:pPr algn="ctr" eaLnBrk="0" hangingPunct="0">
              <a:lnSpc>
                <a:spcPct val="90000"/>
              </a:lnSpc>
              <a:defRPr/>
            </a:pPr>
            <a:r>
              <a:rPr lang="en-US" dirty="0">
                <a:solidFill>
                  <a:schemeClr val="tx1"/>
                </a:solidFill>
              </a:rPr>
              <a:t>One Shift</a:t>
            </a:r>
          </a:p>
        </p:txBody>
      </p:sp>
      <p:sp>
        <p:nvSpPr>
          <p:cNvPr id="13" name="Rectangle 12"/>
          <p:cNvSpPr/>
          <p:nvPr/>
        </p:nvSpPr>
        <p:spPr bwMode="auto">
          <a:xfrm>
            <a:off x="779463" y="2590800"/>
            <a:ext cx="5621337" cy="65881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a:lstStyle/>
          <a:p>
            <a:pPr algn="ctr" eaLnBrk="0" hangingPunct="0">
              <a:lnSpc>
                <a:spcPct val="90000"/>
              </a:lnSpc>
              <a:defRPr/>
            </a:pPr>
            <a:r>
              <a:rPr lang="en-US" dirty="0">
                <a:solidFill>
                  <a:schemeClr val="bg1"/>
                </a:solidFill>
              </a:rPr>
              <a:t>Available Time</a:t>
            </a:r>
          </a:p>
        </p:txBody>
      </p:sp>
      <p:sp>
        <p:nvSpPr>
          <p:cNvPr id="14" name="Rectangle 13"/>
          <p:cNvSpPr/>
          <p:nvPr/>
        </p:nvSpPr>
        <p:spPr bwMode="auto">
          <a:xfrm>
            <a:off x="6400800" y="2590800"/>
            <a:ext cx="1728788" cy="66198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anchor="ctr" anchorCtr="0"/>
          <a:lstStyle/>
          <a:p>
            <a:pPr algn="ctr" eaLnBrk="0" hangingPunct="0">
              <a:lnSpc>
                <a:spcPct val="90000"/>
              </a:lnSpc>
              <a:defRPr/>
            </a:pPr>
            <a:r>
              <a:rPr lang="en-US" dirty="0">
                <a:solidFill>
                  <a:schemeClr val="bg1"/>
                </a:solidFill>
              </a:rPr>
              <a:t>Not Scheduled (</a:t>
            </a:r>
            <a:r>
              <a:rPr lang="en-US" sz="1200" dirty="0">
                <a:solidFill>
                  <a:schemeClr val="bg1"/>
                </a:solidFill>
              </a:rPr>
              <a:t>Lunch, Meeting</a:t>
            </a:r>
            <a:r>
              <a:rPr lang="en-US" dirty="0">
                <a:solidFill>
                  <a:schemeClr val="bg1"/>
                </a:solidFill>
              </a:rPr>
              <a:t>)</a:t>
            </a:r>
          </a:p>
        </p:txBody>
      </p:sp>
      <p:sp>
        <p:nvSpPr>
          <p:cNvPr id="15" name="Rectangle 14"/>
          <p:cNvSpPr/>
          <p:nvPr/>
        </p:nvSpPr>
        <p:spPr bwMode="auto">
          <a:xfrm>
            <a:off x="782638" y="2895600"/>
            <a:ext cx="4094162" cy="35718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lnSpc>
                <a:spcPct val="90000"/>
              </a:lnSpc>
              <a:defRPr/>
            </a:pPr>
            <a:r>
              <a:rPr lang="en-US" dirty="0">
                <a:solidFill>
                  <a:schemeClr val="bg1"/>
                </a:solidFill>
              </a:rPr>
              <a:t>Running Time</a:t>
            </a:r>
          </a:p>
        </p:txBody>
      </p:sp>
      <p:sp>
        <p:nvSpPr>
          <p:cNvPr id="16" name="Rectangle 15"/>
          <p:cNvSpPr/>
          <p:nvPr/>
        </p:nvSpPr>
        <p:spPr bwMode="auto">
          <a:xfrm>
            <a:off x="4867275" y="2895600"/>
            <a:ext cx="1524000" cy="3571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eaLnBrk="0" hangingPunct="0">
              <a:lnSpc>
                <a:spcPct val="90000"/>
              </a:lnSpc>
              <a:defRPr/>
            </a:pPr>
            <a:r>
              <a:rPr lang="en-US" dirty="0">
                <a:solidFill>
                  <a:schemeClr val="bg1"/>
                </a:solidFill>
              </a:rPr>
              <a:t>Down Time</a:t>
            </a:r>
          </a:p>
        </p:txBody>
      </p:sp>
      <p:grpSp>
        <p:nvGrpSpPr>
          <p:cNvPr id="17" name="Group 23"/>
          <p:cNvGrpSpPr>
            <a:grpSpLocks/>
          </p:cNvGrpSpPr>
          <p:nvPr/>
        </p:nvGrpSpPr>
        <p:grpSpPr bwMode="auto">
          <a:xfrm>
            <a:off x="2819400" y="3444875"/>
            <a:ext cx="3505200" cy="425450"/>
            <a:chOff x="1828800" y="4572000"/>
            <a:chExt cx="3505200" cy="424732"/>
          </a:xfrm>
        </p:grpSpPr>
        <p:sp>
          <p:nvSpPr>
            <p:cNvPr id="18" name="TextBox 18"/>
            <p:cNvSpPr txBox="1">
              <a:spLocks noChangeArrowheads="1"/>
            </p:cNvSpPr>
            <p:nvPr/>
          </p:nvSpPr>
          <p:spPr bwMode="auto">
            <a:xfrm>
              <a:off x="2819400" y="4572000"/>
              <a:ext cx="2514600" cy="424732"/>
            </a:xfrm>
            <a:prstGeom prst="rect">
              <a:avLst/>
            </a:prstGeom>
            <a:noFill/>
            <a:ln w="9525">
              <a:noFill/>
              <a:miter lim="800000"/>
              <a:headEnd/>
              <a:tailEnd/>
            </a:ln>
          </p:spPr>
          <p:txBody>
            <a:bodyPr>
              <a:spAutoFit/>
            </a:bodyPr>
            <a:lstStyle/>
            <a:p>
              <a:pPr algn="ctr"/>
              <a:r>
                <a:rPr lang="en-US" sz="1200" b="1" u="sng"/>
                <a:t>Available Time – Down Time</a:t>
              </a:r>
            </a:p>
            <a:p>
              <a:pPr algn="ctr"/>
              <a:r>
                <a:rPr lang="en-US" sz="1200" b="1"/>
                <a:t>Available Time</a:t>
              </a:r>
            </a:p>
          </p:txBody>
        </p:sp>
        <p:sp>
          <p:nvSpPr>
            <p:cNvPr id="19" name="TextBox 22"/>
            <p:cNvSpPr txBox="1">
              <a:spLocks noChangeArrowheads="1"/>
            </p:cNvSpPr>
            <p:nvPr/>
          </p:nvSpPr>
          <p:spPr bwMode="auto">
            <a:xfrm>
              <a:off x="1828800" y="4655100"/>
              <a:ext cx="1295400" cy="258532"/>
            </a:xfrm>
            <a:prstGeom prst="rect">
              <a:avLst/>
            </a:prstGeom>
            <a:noFill/>
            <a:ln w="9525">
              <a:noFill/>
              <a:miter lim="800000"/>
              <a:headEnd/>
              <a:tailEnd/>
            </a:ln>
          </p:spPr>
          <p:txBody>
            <a:bodyPr>
              <a:spAutoFit/>
            </a:bodyPr>
            <a:lstStyle/>
            <a:p>
              <a:pPr algn="ctr"/>
              <a:r>
                <a:rPr lang="en-US" sz="1200" b="1"/>
                <a:t>Availability =</a:t>
              </a:r>
            </a:p>
          </p:txBody>
        </p:sp>
      </p:grpSp>
      <p:sp>
        <p:nvSpPr>
          <p:cNvPr id="22" name="Title 11"/>
          <p:cNvSpPr>
            <a:spLocks noGrp="1"/>
          </p:cNvSpPr>
          <p:nvPr>
            <p:ph type="title"/>
          </p:nvPr>
        </p:nvSpPr>
        <p:spPr>
          <a:xfrm>
            <a:off x="431800" y="422275"/>
            <a:ext cx="8281988" cy="904875"/>
          </a:xfrm>
        </p:spPr>
        <p:txBody>
          <a:bodyPr/>
          <a:lstStyle/>
          <a:p>
            <a:r>
              <a:rPr lang="en-US" dirty="0"/>
              <a:t>OEE Availability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par>
                                <p:cTn id="28" presetID="30" presetClass="emph" presetSubtype="0" fill="hold" grpId="1" nodeType="withEffect">
                                  <p:stCondLst>
                                    <p:cond delay="0"/>
                                  </p:stCondLst>
                                  <p:childTnLst>
                                    <p:animClr clrSpc="hsl" dir="cw">
                                      <p:cBhvr override="childStyle">
                                        <p:cTn id="29" dur="500" fill="hold"/>
                                        <p:tgtEl>
                                          <p:spTgt spid="14"/>
                                        </p:tgtEl>
                                        <p:attrNameLst>
                                          <p:attrName>style.color</p:attrName>
                                        </p:attrNameLst>
                                      </p:cBhvr>
                                      <p:by>
                                        <p:hsl h="0" s="12549" l="25098"/>
                                      </p:by>
                                    </p:animClr>
                                    <p:animClr clrSpc="hsl" dir="cw">
                                      <p:cBhvr>
                                        <p:cTn id="30" dur="500" fill="hold"/>
                                        <p:tgtEl>
                                          <p:spTgt spid="14"/>
                                        </p:tgtEl>
                                        <p:attrNameLst>
                                          <p:attrName>fillcolor</p:attrName>
                                        </p:attrNameLst>
                                      </p:cBhvr>
                                      <p:by>
                                        <p:hsl h="0" s="12549" l="25098"/>
                                      </p:by>
                                    </p:animClr>
                                    <p:animClr clrSpc="hsl" dir="cw">
                                      <p:cBhvr>
                                        <p:cTn id="31" dur="500" fill="hold"/>
                                        <p:tgtEl>
                                          <p:spTgt spid="14"/>
                                        </p:tgtEl>
                                        <p:attrNameLst>
                                          <p:attrName>stroke.color</p:attrName>
                                        </p:attrNameLst>
                                      </p:cBhvr>
                                      <p:by>
                                        <p:hsl h="0" s="12549" l="25098"/>
                                      </p:by>
                                    </p:animClr>
                                    <p:set>
                                      <p:cBhvr>
                                        <p:cTn id="32" dur="500" fill="hold"/>
                                        <p:tgtEl>
                                          <p:spTgt spid="14"/>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1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4" grpId="1"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19200" y="1676400"/>
            <a:ext cx="6629400" cy="3962400"/>
          </a:xfrm>
          <a:prstGeom prst="rect">
            <a:avLst/>
          </a:prstGeom>
        </p:spPr>
        <p:style>
          <a:lnRef idx="2">
            <a:schemeClr val="accent6"/>
          </a:lnRef>
          <a:fillRef idx="1">
            <a:schemeClr val="lt1"/>
          </a:fillRef>
          <a:effectRef idx="0">
            <a:schemeClr val="accent6"/>
          </a:effectRef>
          <a:fontRef idx="minor">
            <a:schemeClr val="dk1">
              <a:hueOff val="0"/>
              <a:satOff val="0"/>
              <a:lumOff val="0"/>
              <a:alphaOff val="0"/>
            </a:schemeClr>
          </a:fontRef>
        </p:style>
      </p:sp>
      <p:sp>
        <p:nvSpPr>
          <p:cNvPr id="11" name="Rectangle 10"/>
          <p:cNvSpPr/>
          <p:nvPr/>
        </p:nvSpPr>
        <p:spPr>
          <a:xfrm>
            <a:off x="1219200" y="1676400"/>
            <a:ext cx="6629400" cy="3962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3117" tIns="270764" rIns="473117" bIns="92456" numCol="1" spcCol="1270" anchor="t" anchorCtr="0">
            <a:noAutofit/>
          </a:bodyPr>
          <a:lstStyle/>
          <a:p>
            <a:r>
              <a:rPr lang="en-US" sz="1800" dirty="0"/>
              <a:t>Three prefixed conditions or labels that describe the effect of equipment Utilization State on OEE Availability</a:t>
            </a:r>
          </a:p>
          <a:p>
            <a:endParaRPr lang="en-US" sz="1800" dirty="0"/>
          </a:p>
          <a:p>
            <a:pPr lvl="2"/>
            <a:endParaRPr lang="en-US" sz="1800" dirty="0"/>
          </a:p>
          <a:p>
            <a:pPr lvl="1"/>
            <a:endParaRPr lang="en-US" sz="18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p:txBody>
      </p:sp>
      <p:sp>
        <p:nvSpPr>
          <p:cNvPr id="15" name="Rounded Rectangle 14"/>
          <p:cNvSpPr/>
          <p:nvPr/>
        </p:nvSpPr>
        <p:spPr bwMode="auto">
          <a:xfrm>
            <a:off x="2133600" y="3048000"/>
            <a:ext cx="4724400" cy="4572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lang="en-US" dirty="0">
                <a:solidFill>
                  <a:schemeClr val="bg1"/>
                </a:solidFill>
                <a:latin typeface="Arial" charset="0"/>
              </a:rPr>
              <a:t>Positive effect on Availability</a:t>
            </a:r>
          </a:p>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21506" name="Title 11"/>
          <p:cNvSpPr>
            <a:spLocks noGrp="1"/>
          </p:cNvSpPr>
          <p:nvPr>
            <p:ph type="title"/>
          </p:nvPr>
        </p:nvSpPr>
        <p:spPr/>
        <p:txBody>
          <a:bodyPr/>
          <a:lstStyle/>
          <a:p>
            <a:r>
              <a:rPr lang="en-US" dirty="0"/>
              <a:t>OEE Time</a:t>
            </a:r>
          </a:p>
        </p:txBody>
      </p:sp>
      <p:grpSp>
        <p:nvGrpSpPr>
          <p:cNvPr id="3" name="Group 5"/>
          <p:cNvGrpSpPr/>
          <p:nvPr/>
        </p:nvGrpSpPr>
        <p:grpSpPr>
          <a:xfrm>
            <a:off x="1447800" y="1447800"/>
            <a:ext cx="4858066" cy="383760"/>
            <a:chOff x="-304800" y="27789"/>
            <a:chExt cx="4858066" cy="383760"/>
          </a:xfrm>
        </p:grpSpPr>
        <p:sp>
          <p:nvSpPr>
            <p:cNvPr id="7" name="Rounded Rectangle 6"/>
            <p:cNvSpPr/>
            <p:nvPr/>
          </p:nvSpPr>
          <p:spPr>
            <a:xfrm>
              <a:off x="-304800" y="27789"/>
              <a:ext cx="4267200" cy="383760"/>
            </a:xfrm>
            <a:prstGeom prst="roundRect">
              <a:avLst/>
            </a:prstGeom>
          </p:spPr>
          <p:style>
            <a:lnRef idx="0">
              <a:schemeClr val="accent6"/>
            </a:lnRef>
            <a:fillRef idx="3">
              <a:schemeClr val="accent6"/>
            </a:fillRef>
            <a:effectRef idx="3">
              <a:schemeClr val="accent6"/>
            </a:effectRef>
            <a:fontRef idx="minor">
              <a:schemeClr val="lt1"/>
            </a:fontRef>
          </p:style>
        </p:sp>
        <p:sp>
          <p:nvSpPr>
            <p:cNvPr id="8" name="Rounded Rectangle 4"/>
            <p:cNvSpPr/>
            <p:nvPr/>
          </p:nvSpPr>
          <p:spPr>
            <a:xfrm>
              <a:off x="323534" y="46523"/>
              <a:ext cx="422973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n-US" sz="1600" b="1" dirty="0"/>
                <a:t>OEE Time</a:t>
              </a:r>
              <a:endParaRPr lang="en-US" sz="1600" b="1" kern="1200" dirty="0"/>
            </a:p>
          </p:txBody>
        </p:sp>
      </p:grpSp>
      <p:sp>
        <p:nvSpPr>
          <p:cNvPr id="9" name="Rectangle 8"/>
          <p:cNvSpPr/>
          <p:nvPr/>
        </p:nvSpPr>
        <p:spPr bwMode="auto">
          <a:xfrm>
            <a:off x="2438400" y="3124200"/>
            <a:ext cx="1676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r>
              <a:rPr lang="en-US" dirty="0"/>
              <a:t>Runtime</a:t>
            </a:r>
          </a:p>
        </p:txBody>
      </p:sp>
      <p:sp>
        <p:nvSpPr>
          <p:cNvPr id="17" name="Rounded Rectangle 16"/>
          <p:cNvSpPr/>
          <p:nvPr/>
        </p:nvSpPr>
        <p:spPr bwMode="auto">
          <a:xfrm>
            <a:off x="2133600" y="3733800"/>
            <a:ext cx="4724400" cy="4572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noAutofit/>
          </a:bodyPr>
          <a:lstStyle/>
          <a:p>
            <a:pPr algn="r"/>
            <a:r>
              <a:rPr lang="en-US" dirty="0">
                <a:solidFill>
                  <a:schemeClr val="bg1"/>
                </a:solidFill>
                <a:latin typeface="Arial" charset="0"/>
              </a:rPr>
              <a:t>Negative effect on Availability</a:t>
            </a:r>
          </a:p>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18" name="Rectangle 17"/>
          <p:cNvSpPr/>
          <p:nvPr/>
        </p:nvSpPr>
        <p:spPr bwMode="auto">
          <a:xfrm>
            <a:off x="2438400" y="3810000"/>
            <a:ext cx="1676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r>
              <a:rPr lang="en-US" dirty="0"/>
              <a:t>Downtime</a:t>
            </a:r>
          </a:p>
        </p:txBody>
      </p:sp>
      <p:sp>
        <p:nvSpPr>
          <p:cNvPr id="19" name="Rounded Rectangle 18"/>
          <p:cNvSpPr/>
          <p:nvPr/>
        </p:nvSpPr>
        <p:spPr bwMode="auto">
          <a:xfrm>
            <a:off x="2133600" y="4419600"/>
            <a:ext cx="4724400" cy="4572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algn="r"/>
            <a:r>
              <a:rPr lang="en-US" dirty="0">
                <a:solidFill>
                  <a:schemeClr val="bg1"/>
                </a:solidFill>
                <a:latin typeface="Arial" charset="0"/>
              </a:rPr>
              <a:t>No effect on Availability</a:t>
            </a:r>
          </a:p>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20" name="Rectangle 19"/>
          <p:cNvSpPr/>
          <p:nvPr/>
        </p:nvSpPr>
        <p:spPr bwMode="auto">
          <a:xfrm>
            <a:off x="2438400" y="4495800"/>
            <a:ext cx="1676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r>
              <a:rPr lang="en-US" dirty="0"/>
              <a:t>Neither</a:t>
            </a:r>
          </a:p>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17"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19200" y="1676400"/>
            <a:ext cx="6629400" cy="3962400"/>
          </a:xfrm>
          <a:prstGeom prst="rect">
            <a:avLst/>
          </a:prstGeom>
        </p:spPr>
        <p:style>
          <a:lnRef idx="2">
            <a:schemeClr val="accent6"/>
          </a:lnRef>
          <a:fillRef idx="1">
            <a:schemeClr val="lt1"/>
          </a:fillRef>
          <a:effectRef idx="0">
            <a:schemeClr val="accent6"/>
          </a:effectRef>
          <a:fontRef idx="minor">
            <a:schemeClr val="dk1">
              <a:hueOff val="0"/>
              <a:satOff val="0"/>
              <a:lumOff val="0"/>
              <a:alphaOff val="0"/>
            </a:schemeClr>
          </a:fontRef>
        </p:style>
      </p:sp>
      <p:sp>
        <p:nvSpPr>
          <p:cNvPr id="11" name="Rectangle 10"/>
          <p:cNvSpPr/>
          <p:nvPr/>
        </p:nvSpPr>
        <p:spPr>
          <a:xfrm>
            <a:off x="1219200" y="1676400"/>
            <a:ext cx="6629400" cy="3962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3117" tIns="270764" rIns="473117" bIns="92456" numCol="1" spcCol="1270" anchor="t" anchorCtr="0">
            <a:noAutofit/>
          </a:bodyPr>
          <a:lstStyle/>
          <a:p>
            <a:r>
              <a:rPr lang="en-US" sz="1800" dirty="0"/>
              <a:t>User-defined global list of equipment status, for equipment utilization records and availability calculation (by linking it to an OEE time)</a:t>
            </a:r>
          </a:p>
          <a:p>
            <a:endParaRPr lang="en-US" sz="1800" dirty="0"/>
          </a:p>
          <a:p>
            <a:pPr marL="742950" lvl="1" indent="-285750">
              <a:buFont typeface="Wingdings" pitchFamily="2" charset="2"/>
              <a:buChar char="Ø"/>
            </a:pPr>
            <a:r>
              <a:rPr lang="en-US" sz="1800" dirty="0"/>
              <a:t>Contribute to OEE Runtime</a:t>
            </a:r>
          </a:p>
          <a:p>
            <a:pPr lvl="1"/>
            <a:endParaRPr lang="en-US" sz="1800" dirty="0"/>
          </a:p>
          <a:p>
            <a:pPr lvl="2">
              <a:buFont typeface="Arial" pitchFamily="34" charset="0"/>
              <a:buChar char="•"/>
            </a:pPr>
            <a:r>
              <a:rPr lang="en-US" sz="1800" dirty="0"/>
              <a:t>  Running, Working, Open, On, etc.</a:t>
            </a:r>
          </a:p>
          <a:p>
            <a:pPr lvl="2">
              <a:buFont typeface="Arial" pitchFamily="34" charset="0"/>
              <a:buChar char="•"/>
            </a:pPr>
            <a:endParaRPr lang="en-US" sz="1800" dirty="0"/>
          </a:p>
          <a:p>
            <a:pPr marL="742950" lvl="1" indent="-285750">
              <a:buFont typeface="Wingdings" pitchFamily="2" charset="2"/>
              <a:buChar char="Ø"/>
            </a:pPr>
            <a:r>
              <a:rPr lang="en-US" sz="1800" dirty="0"/>
              <a:t>Contribute to OEE Downtime</a:t>
            </a:r>
          </a:p>
          <a:p>
            <a:pPr lvl="1"/>
            <a:endParaRPr lang="en-US" sz="1800" dirty="0"/>
          </a:p>
          <a:p>
            <a:pPr marL="1200150" lvl="2" indent="-285750">
              <a:buFont typeface="Arial" pitchFamily="34" charset="0"/>
              <a:buChar char="•"/>
            </a:pPr>
            <a:r>
              <a:rPr lang="en-US" sz="1800" dirty="0"/>
              <a:t>Down, Broken, Close, Off, etc.</a:t>
            </a:r>
          </a:p>
          <a:p>
            <a:pPr marL="1200150" lvl="2" indent="-285750">
              <a:buFont typeface="Arial" pitchFamily="34" charset="0"/>
              <a:buChar char="•"/>
            </a:pPr>
            <a:endParaRPr lang="en-US" sz="1800" dirty="0"/>
          </a:p>
          <a:p>
            <a:pPr marL="742950" lvl="1" indent="-285750">
              <a:buFont typeface="Wingdings" pitchFamily="2" charset="2"/>
              <a:buChar char="Ø"/>
            </a:pPr>
            <a:r>
              <a:rPr lang="en-US" sz="1800" dirty="0"/>
              <a:t>Contribute to OEE Neither</a:t>
            </a:r>
          </a:p>
          <a:p>
            <a:pPr marL="1200150" lvl="2" indent="-285750">
              <a:buFont typeface="Arial" pitchFamily="34" charset="0"/>
              <a:buChar char="•"/>
            </a:pPr>
            <a:endParaRPr lang="en-US" sz="1800" dirty="0"/>
          </a:p>
          <a:p>
            <a:pPr marL="1200150" lvl="2" indent="-285750">
              <a:buFont typeface="Arial" pitchFamily="34" charset="0"/>
              <a:buChar char="•"/>
            </a:pPr>
            <a:r>
              <a:rPr lang="en-US" sz="1800" dirty="0"/>
              <a:t>Idle, Not Scheduled, etc.</a:t>
            </a:r>
          </a:p>
          <a:p>
            <a:pPr marL="1200150" lvl="2" indent="-285750">
              <a:buFont typeface="Arial" pitchFamily="34" charset="0"/>
              <a:buChar char="•"/>
            </a:pPr>
            <a:endParaRPr lang="en-US" sz="1800" dirty="0"/>
          </a:p>
          <a:p>
            <a:pPr lvl="2">
              <a:buFont typeface="Arial" pitchFamily="34" charset="0"/>
              <a:buChar char="•"/>
            </a:pPr>
            <a:endParaRPr lang="en-US" sz="1800" dirty="0"/>
          </a:p>
          <a:p>
            <a:pPr lvl="1"/>
            <a:endParaRPr lang="en-US" sz="1800" dirty="0"/>
          </a:p>
          <a:p>
            <a:pPr lvl="1">
              <a:buFont typeface="Arial" pitchFamily="34" charset="0"/>
              <a:buChar char="•"/>
            </a:pPr>
            <a:endParaRPr lang="en-US" sz="1800" dirty="0"/>
          </a:p>
          <a:p>
            <a:pPr lvl="1"/>
            <a:endParaRPr lang="en-US" sz="18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p:txBody>
      </p:sp>
      <p:sp>
        <p:nvSpPr>
          <p:cNvPr id="21506" name="Title 11"/>
          <p:cNvSpPr>
            <a:spLocks noGrp="1"/>
          </p:cNvSpPr>
          <p:nvPr>
            <p:ph type="title"/>
          </p:nvPr>
        </p:nvSpPr>
        <p:spPr/>
        <p:txBody>
          <a:bodyPr/>
          <a:lstStyle/>
          <a:p>
            <a:r>
              <a:rPr lang="en-US" dirty="0"/>
              <a:t>Defining Utilization States</a:t>
            </a:r>
          </a:p>
        </p:txBody>
      </p:sp>
      <p:grpSp>
        <p:nvGrpSpPr>
          <p:cNvPr id="3" name="Group 5"/>
          <p:cNvGrpSpPr/>
          <p:nvPr/>
        </p:nvGrpSpPr>
        <p:grpSpPr>
          <a:xfrm>
            <a:off x="1447800" y="1447800"/>
            <a:ext cx="4858066" cy="383760"/>
            <a:chOff x="-304800" y="27789"/>
            <a:chExt cx="4858066" cy="383760"/>
          </a:xfrm>
        </p:grpSpPr>
        <p:sp>
          <p:nvSpPr>
            <p:cNvPr id="7" name="Rounded Rectangle 6"/>
            <p:cNvSpPr/>
            <p:nvPr/>
          </p:nvSpPr>
          <p:spPr>
            <a:xfrm>
              <a:off x="-304800" y="27789"/>
              <a:ext cx="4267200" cy="383760"/>
            </a:xfrm>
            <a:prstGeom prst="roundRect">
              <a:avLst/>
            </a:prstGeom>
          </p:spPr>
          <p:style>
            <a:lnRef idx="0">
              <a:schemeClr val="accent6"/>
            </a:lnRef>
            <a:fillRef idx="3">
              <a:schemeClr val="accent6"/>
            </a:fillRef>
            <a:effectRef idx="3">
              <a:schemeClr val="accent6"/>
            </a:effectRef>
            <a:fontRef idx="minor">
              <a:schemeClr val="lt1"/>
            </a:fontRef>
          </p:style>
        </p:sp>
        <p:sp>
          <p:nvSpPr>
            <p:cNvPr id="8" name="Rounded Rectangle 4"/>
            <p:cNvSpPr/>
            <p:nvPr/>
          </p:nvSpPr>
          <p:spPr>
            <a:xfrm>
              <a:off x="323534" y="46523"/>
              <a:ext cx="422973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n-US" sz="1600" b="1" kern="1200" dirty="0"/>
                <a:t>Utilization States</a:t>
              </a:r>
            </a:p>
          </p:txBody>
        </p:sp>
      </p:grpSp>
    </p:spTree>
    <p:extLst>
      <p:ext uri="{BB962C8B-B14F-4D97-AF65-F5344CB8AC3E}">
        <p14:creationId xmlns:p14="http://schemas.microsoft.com/office/powerpoint/2010/main" val="4072494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19200" y="1676400"/>
            <a:ext cx="6629400" cy="3962400"/>
          </a:xfrm>
          <a:prstGeom prst="rect">
            <a:avLst/>
          </a:prstGeom>
        </p:spPr>
        <p:style>
          <a:lnRef idx="2">
            <a:schemeClr val="accent6"/>
          </a:lnRef>
          <a:fillRef idx="1">
            <a:schemeClr val="lt1"/>
          </a:fillRef>
          <a:effectRef idx="0">
            <a:schemeClr val="accent6"/>
          </a:effectRef>
          <a:fontRef idx="minor">
            <a:schemeClr val="dk1">
              <a:hueOff val="0"/>
              <a:satOff val="0"/>
              <a:lumOff val="0"/>
              <a:alphaOff val="0"/>
            </a:schemeClr>
          </a:fontRef>
        </p:style>
      </p:sp>
      <p:sp>
        <p:nvSpPr>
          <p:cNvPr id="11" name="Rectangle 10"/>
          <p:cNvSpPr/>
          <p:nvPr/>
        </p:nvSpPr>
        <p:spPr>
          <a:xfrm>
            <a:off x="1219200" y="1981200"/>
            <a:ext cx="6629400" cy="3962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3117" tIns="270764" rIns="473117" bIns="92456" numCol="1" spcCol="1270" anchor="t" anchorCtr="0">
            <a:noAutofit/>
          </a:bodyPr>
          <a:lstStyle/>
          <a:p>
            <a:pPr marL="285750" indent="-285750">
              <a:buFont typeface="Wingdings" pitchFamily="2" charset="2"/>
              <a:buChar char="Ø"/>
            </a:pPr>
            <a:r>
              <a:rPr lang="en-US" sz="1800" dirty="0"/>
              <a:t>The various causes that keep the equipment in any particular State defined in Utilization States, for example, Down.</a:t>
            </a:r>
          </a:p>
          <a:p>
            <a:pPr marL="285750" indent="-285750">
              <a:buFont typeface="Wingdings" pitchFamily="2" charset="2"/>
              <a:buChar char="Ø"/>
            </a:pPr>
            <a:endParaRPr lang="en-US" sz="1800" dirty="0"/>
          </a:p>
          <a:p>
            <a:pPr marL="285750" indent="-285750">
              <a:buFont typeface="Wingdings" pitchFamily="2" charset="2"/>
              <a:buChar char="Ø"/>
            </a:pPr>
            <a:r>
              <a:rPr lang="en-US" sz="1800" dirty="0"/>
              <a:t>The list varies depending on:</a:t>
            </a:r>
          </a:p>
          <a:p>
            <a:pPr lvl="1"/>
            <a:endParaRPr lang="en-US" sz="1800" dirty="0"/>
          </a:p>
          <a:p>
            <a:pPr marL="742950" lvl="1" indent="-285750">
              <a:lnSpc>
                <a:spcPct val="150000"/>
              </a:lnSpc>
              <a:buFont typeface="Wingdings" pitchFamily="2" charset="2"/>
              <a:buChar char="§"/>
            </a:pPr>
            <a:r>
              <a:rPr lang="en-US" sz="1800" dirty="0"/>
              <a:t>Individual production process</a:t>
            </a:r>
          </a:p>
          <a:p>
            <a:pPr marL="742950" lvl="1" indent="-285750">
              <a:lnSpc>
                <a:spcPct val="150000"/>
              </a:lnSpc>
              <a:buFont typeface="Wingdings" pitchFamily="2" charset="2"/>
              <a:buChar char="§"/>
            </a:pPr>
            <a:r>
              <a:rPr lang="en-US" sz="1800" dirty="0"/>
              <a:t>Existing automation infrastructure</a:t>
            </a:r>
          </a:p>
          <a:p>
            <a:pPr marL="742950" lvl="1" indent="-285750">
              <a:lnSpc>
                <a:spcPct val="150000"/>
              </a:lnSpc>
              <a:buFont typeface="Wingdings" pitchFamily="2" charset="2"/>
              <a:buChar char="§"/>
            </a:pPr>
            <a:r>
              <a:rPr lang="en-US" sz="1800" dirty="0"/>
              <a:t>Downtime Analysis requirements</a:t>
            </a:r>
          </a:p>
          <a:p>
            <a:pPr marL="742950" lvl="1" indent="-285750">
              <a:lnSpc>
                <a:spcPct val="150000"/>
              </a:lnSpc>
              <a:buFont typeface="Wingdings" pitchFamily="2" charset="2"/>
              <a:buChar char="§"/>
            </a:pPr>
            <a:r>
              <a:rPr lang="en-US" sz="1800" dirty="0"/>
              <a:t>Project life-cycle</a:t>
            </a:r>
          </a:p>
          <a:p>
            <a:endParaRPr lang="en-US" sz="1800" dirty="0"/>
          </a:p>
          <a:p>
            <a:pPr lvl="1">
              <a:buFont typeface="Arial" pitchFamily="34" charset="0"/>
              <a:buChar char="•"/>
            </a:pPr>
            <a:endParaRPr lang="en-US" sz="1800" dirty="0"/>
          </a:p>
          <a:p>
            <a:pPr lvl="1"/>
            <a:endParaRPr lang="en-US" sz="18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p:txBody>
      </p:sp>
      <p:sp>
        <p:nvSpPr>
          <p:cNvPr id="21506" name="Title 11"/>
          <p:cNvSpPr>
            <a:spLocks noGrp="1"/>
          </p:cNvSpPr>
          <p:nvPr>
            <p:ph type="title"/>
          </p:nvPr>
        </p:nvSpPr>
        <p:spPr/>
        <p:txBody>
          <a:bodyPr/>
          <a:lstStyle/>
          <a:p>
            <a:r>
              <a:rPr lang="en-US" dirty="0"/>
              <a:t>Defining Reasons</a:t>
            </a:r>
          </a:p>
        </p:txBody>
      </p:sp>
      <p:grpSp>
        <p:nvGrpSpPr>
          <p:cNvPr id="3" name="Group 5"/>
          <p:cNvGrpSpPr/>
          <p:nvPr/>
        </p:nvGrpSpPr>
        <p:grpSpPr>
          <a:xfrm>
            <a:off x="1447800" y="1447800"/>
            <a:ext cx="4858066" cy="383760"/>
            <a:chOff x="-304800" y="27789"/>
            <a:chExt cx="4858066" cy="383760"/>
          </a:xfrm>
        </p:grpSpPr>
        <p:sp>
          <p:nvSpPr>
            <p:cNvPr id="7" name="Rounded Rectangle 6"/>
            <p:cNvSpPr/>
            <p:nvPr/>
          </p:nvSpPr>
          <p:spPr>
            <a:xfrm>
              <a:off x="-304800" y="27789"/>
              <a:ext cx="4267200" cy="383760"/>
            </a:xfrm>
            <a:prstGeom prst="roundRect">
              <a:avLst/>
            </a:prstGeom>
          </p:spPr>
          <p:style>
            <a:lnRef idx="0">
              <a:schemeClr val="accent6"/>
            </a:lnRef>
            <a:fillRef idx="3">
              <a:schemeClr val="accent6"/>
            </a:fillRef>
            <a:effectRef idx="3">
              <a:schemeClr val="accent6"/>
            </a:effectRef>
            <a:fontRef idx="minor">
              <a:schemeClr val="lt1"/>
            </a:fontRef>
          </p:style>
        </p:sp>
        <p:sp>
          <p:nvSpPr>
            <p:cNvPr id="8" name="Rounded Rectangle 4"/>
            <p:cNvSpPr/>
            <p:nvPr/>
          </p:nvSpPr>
          <p:spPr>
            <a:xfrm>
              <a:off x="323534" y="46523"/>
              <a:ext cx="422973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n-US" sz="1600" b="1" dirty="0"/>
                <a:t>Reasons</a:t>
              </a:r>
              <a:endParaRPr lang="en-US" sz="1600" b="1" kern="1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19200" y="1676400"/>
            <a:ext cx="6629400" cy="3962400"/>
          </a:xfrm>
          <a:prstGeom prst="rect">
            <a:avLst/>
          </a:prstGeom>
        </p:spPr>
        <p:style>
          <a:lnRef idx="2">
            <a:schemeClr val="accent6"/>
          </a:lnRef>
          <a:fillRef idx="1">
            <a:schemeClr val="lt1"/>
          </a:fillRef>
          <a:effectRef idx="0">
            <a:schemeClr val="accent6"/>
          </a:effectRef>
          <a:fontRef idx="minor">
            <a:schemeClr val="dk1">
              <a:hueOff val="0"/>
              <a:satOff val="0"/>
              <a:lumOff val="0"/>
              <a:alphaOff val="0"/>
            </a:schemeClr>
          </a:fontRef>
        </p:style>
      </p:sp>
      <p:sp>
        <p:nvSpPr>
          <p:cNvPr id="11" name="Rectangle 10"/>
          <p:cNvSpPr/>
          <p:nvPr/>
        </p:nvSpPr>
        <p:spPr>
          <a:xfrm>
            <a:off x="1219200" y="1676400"/>
            <a:ext cx="6629400" cy="3962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3117" tIns="270764" rIns="473117" bIns="92456" numCol="1" spcCol="1270" anchor="t" anchorCtr="0">
            <a:noAutofit/>
          </a:bodyPr>
          <a:lstStyle/>
          <a:p>
            <a:endParaRPr lang="en-US" sz="1800" dirty="0"/>
          </a:p>
          <a:p>
            <a:pPr marL="742950" lvl="1" indent="-285750">
              <a:buFont typeface="Wingdings" pitchFamily="2" charset="2"/>
              <a:buChar char="Ø"/>
            </a:pPr>
            <a:r>
              <a:rPr lang="en-US" sz="1800" dirty="0"/>
              <a:t>  Reason Name</a:t>
            </a:r>
          </a:p>
          <a:p>
            <a:pPr marL="742950" lvl="1" indent="-285750">
              <a:buFont typeface="Wingdings" pitchFamily="2" charset="2"/>
              <a:buChar char="Ø"/>
            </a:pPr>
            <a:endParaRPr lang="en-US" sz="1800" dirty="0"/>
          </a:p>
          <a:p>
            <a:pPr marL="742950" lvl="1" indent="-285750">
              <a:buFont typeface="Wingdings" pitchFamily="2" charset="2"/>
              <a:buChar char="Ø"/>
            </a:pPr>
            <a:endParaRPr lang="en-US" sz="1800" dirty="0"/>
          </a:p>
          <a:p>
            <a:pPr marL="742950" lvl="1" indent="-285750">
              <a:buFont typeface="Wingdings" pitchFamily="2" charset="2"/>
              <a:buChar char="Ø"/>
            </a:pPr>
            <a:endParaRPr lang="en-US" sz="1800" dirty="0"/>
          </a:p>
          <a:p>
            <a:pPr marL="742950" lvl="1" indent="-285750">
              <a:buFont typeface="Wingdings" pitchFamily="2" charset="2"/>
              <a:buChar char="Ø"/>
            </a:pPr>
            <a:endParaRPr lang="en-US" sz="1800" dirty="0"/>
          </a:p>
          <a:p>
            <a:pPr marL="742950" lvl="1" indent="-285750">
              <a:buFont typeface="Wingdings" pitchFamily="2" charset="2"/>
              <a:buChar char="Ø"/>
            </a:pPr>
            <a:r>
              <a:rPr lang="en-US" sz="1800" dirty="0"/>
              <a:t>  Utilization State</a:t>
            </a:r>
          </a:p>
          <a:p>
            <a:pPr marL="742950" lvl="1" indent="-285750">
              <a:buFont typeface="Wingdings" pitchFamily="2" charset="2"/>
              <a:buChar char="Ø"/>
            </a:pPr>
            <a:endParaRPr lang="en-US" sz="1800" dirty="0"/>
          </a:p>
          <a:p>
            <a:pPr marL="742950" lvl="1" indent="-285750">
              <a:buFont typeface="Wingdings" pitchFamily="2" charset="2"/>
              <a:buChar char="Ø"/>
            </a:pPr>
            <a:endParaRPr lang="en-US" sz="1800" dirty="0"/>
          </a:p>
          <a:p>
            <a:pPr marL="742950" lvl="1" indent="-285750">
              <a:buFont typeface="Wingdings" pitchFamily="2" charset="2"/>
              <a:buChar char="Ø"/>
            </a:pPr>
            <a:endParaRPr lang="en-US" sz="1800" dirty="0"/>
          </a:p>
          <a:p>
            <a:pPr marL="742950" lvl="1" indent="-285750">
              <a:buFont typeface="Wingdings" pitchFamily="2" charset="2"/>
              <a:buChar char="Ø"/>
            </a:pPr>
            <a:endParaRPr lang="en-US" sz="1800" dirty="0"/>
          </a:p>
          <a:p>
            <a:pPr marL="742950" lvl="1" indent="-285750">
              <a:buFont typeface="Wingdings" pitchFamily="2" charset="2"/>
              <a:buChar char="Ø"/>
            </a:pPr>
            <a:r>
              <a:rPr lang="en-US" sz="1800" dirty="0"/>
              <a:t>  OEE Time</a:t>
            </a:r>
          </a:p>
          <a:p>
            <a:pPr lvl="2">
              <a:buFont typeface="Arial" pitchFamily="34" charset="0"/>
              <a:buChar char="•"/>
            </a:pPr>
            <a:endParaRPr lang="en-US" sz="1800" dirty="0"/>
          </a:p>
          <a:p>
            <a:pPr lvl="1"/>
            <a:endParaRPr lang="en-US" sz="18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p:txBody>
      </p:sp>
      <p:sp>
        <p:nvSpPr>
          <p:cNvPr id="21506" name="Title 11"/>
          <p:cNvSpPr>
            <a:spLocks noGrp="1"/>
          </p:cNvSpPr>
          <p:nvPr>
            <p:ph type="title"/>
          </p:nvPr>
        </p:nvSpPr>
        <p:spPr/>
        <p:txBody>
          <a:bodyPr/>
          <a:lstStyle/>
          <a:p>
            <a:r>
              <a:rPr lang="en-US" dirty="0"/>
              <a:t>Defining Utilization</a:t>
            </a:r>
          </a:p>
        </p:txBody>
      </p:sp>
      <p:grpSp>
        <p:nvGrpSpPr>
          <p:cNvPr id="3" name="Group 5"/>
          <p:cNvGrpSpPr/>
          <p:nvPr/>
        </p:nvGrpSpPr>
        <p:grpSpPr>
          <a:xfrm>
            <a:off x="1447800" y="1447800"/>
            <a:ext cx="4858066" cy="383760"/>
            <a:chOff x="-304800" y="27789"/>
            <a:chExt cx="4858066" cy="383760"/>
          </a:xfrm>
        </p:grpSpPr>
        <p:sp>
          <p:nvSpPr>
            <p:cNvPr id="7" name="Rounded Rectangle 6"/>
            <p:cNvSpPr/>
            <p:nvPr/>
          </p:nvSpPr>
          <p:spPr>
            <a:xfrm>
              <a:off x="-304800" y="27789"/>
              <a:ext cx="4267200" cy="383760"/>
            </a:xfrm>
            <a:prstGeom prst="roundRect">
              <a:avLst/>
            </a:prstGeom>
          </p:spPr>
          <p:style>
            <a:lnRef idx="0">
              <a:schemeClr val="accent6"/>
            </a:lnRef>
            <a:fillRef idx="3">
              <a:schemeClr val="accent6"/>
            </a:fillRef>
            <a:effectRef idx="3">
              <a:schemeClr val="accent6"/>
            </a:effectRef>
            <a:fontRef idx="minor">
              <a:schemeClr val="lt1"/>
            </a:fontRef>
          </p:style>
        </p:sp>
        <p:sp>
          <p:nvSpPr>
            <p:cNvPr id="8" name="Rounded Rectangle 4"/>
            <p:cNvSpPr/>
            <p:nvPr/>
          </p:nvSpPr>
          <p:spPr>
            <a:xfrm>
              <a:off x="323534" y="46523"/>
              <a:ext cx="422973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n-US" sz="1600" b="1" dirty="0"/>
                <a:t>Utilization</a:t>
              </a:r>
              <a:endParaRPr lang="en-US" sz="1600" b="1" kern="1200" dirty="0"/>
            </a:p>
          </p:txBody>
        </p:sp>
      </p:grpSp>
      <p:sp>
        <p:nvSpPr>
          <p:cNvPr id="4" name="Down Arrow 3"/>
          <p:cNvSpPr/>
          <p:nvPr/>
        </p:nvSpPr>
        <p:spPr bwMode="auto">
          <a:xfrm>
            <a:off x="2819400" y="2438400"/>
            <a:ext cx="1066800" cy="990600"/>
          </a:xfrm>
          <a:prstGeom prst="downArrow">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Down Arrow 11"/>
          <p:cNvSpPr/>
          <p:nvPr/>
        </p:nvSpPr>
        <p:spPr bwMode="auto">
          <a:xfrm>
            <a:off x="2819400" y="3657600"/>
            <a:ext cx="1066800" cy="990600"/>
          </a:xfrm>
          <a:prstGeom prst="downArrow">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1" presetClass="entr" presetSubtype="0" fill="hold" nodeType="with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par>
                                <p:cTn id="27" presetID="1" presetClass="entr" presetSubtype="0" fill="hold" nodeType="withEffect">
                                  <p:stCondLst>
                                    <p:cond delay="0"/>
                                  </p:stCondLst>
                                  <p:childTnLst>
                                    <p:set>
                                      <p:cBhvr>
                                        <p:cTn id="28"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1066800" y="1600200"/>
            <a:ext cx="7010400" cy="533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1506" name="Title 11"/>
          <p:cNvSpPr>
            <a:spLocks noGrp="1"/>
          </p:cNvSpPr>
          <p:nvPr>
            <p:ph type="title"/>
          </p:nvPr>
        </p:nvSpPr>
        <p:spPr/>
        <p:txBody>
          <a:bodyPr/>
          <a:lstStyle/>
          <a:p>
            <a:r>
              <a:rPr lang="en-US" dirty="0"/>
              <a:t>Defining Utilization</a:t>
            </a:r>
          </a:p>
        </p:txBody>
      </p:sp>
      <p:sp>
        <p:nvSpPr>
          <p:cNvPr id="26" name="TextBox 25"/>
          <p:cNvSpPr txBox="1"/>
          <p:nvPr/>
        </p:nvSpPr>
        <p:spPr>
          <a:xfrm>
            <a:off x="1158254" y="1219200"/>
            <a:ext cx="801823" cy="286232"/>
          </a:xfrm>
          <a:prstGeom prst="rect">
            <a:avLst/>
          </a:prstGeom>
          <a:noFill/>
        </p:spPr>
        <p:txBody>
          <a:bodyPr wrap="none" rtlCol="0">
            <a:spAutoFit/>
          </a:bodyPr>
          <a:lstStyle/>
          <a:p>
            <a:r>
              <a:rPr lang="en-US" dirty="0"/>
              <a:t>Reason</a:t>
            </a:r>
          </a:p>
        </p:txBody>
      </p:sp>
      <p:sp>
        <p:nvSpPr>
          <p:cNvPr id="27" name="TextBox 26"/>
          <p:cNvSpPr txBox="1"/>
          <p:nvPr/>
        </p:nvSpPr>
        <p:spPr>
          <a:xfrm>
            <a:off x="3980000" y="1219200"/>
            <a:ext cx="1430200" cy="286232"/>
          </a:xfrm>
          <a:prstGeom prst="rect">
            <a:avLst/>
          </a:prstGeom>
          <a:noFill/>
        </p:spPr>
        <p:txBody>
          <a:bodyPr wrap="none" rtlCol="0">
            <a:spAutoFit/>
          </a:bodyPr>
          <a:lstStyle/>
          <a:p>
            <a:r>
              <a:rPr lang="en-US" dirty="0"/>
              <a:t>Utilization State</a:t>
            </a:r>
          </a:p>
        </p:txBody>
      </p:sp>
      <p:sp>
        <p:nvSpPr>
          <p:cNvPr id="28" name="TextBox 27"/>
          <p:cNvSpPr txBox="1"/>
          <p:nvPr/>
        </p:nvSpPr>
        <p:spPr>
          <a:xfrm>
            <a:off x="6400800" y="1219200"/>
            <a:ext cx="1001877" cy="286232"/>
          </a:xfrm>
          <a:prstGeom prst="rect">
            <a:avLst/>
          </a:prstGeom>
          <a:noFill/>
        </p:spPr>
        <p:txBody>
          <a:bodyPr wrap="none" rtlCol="0">
            <a:spAutoFit/>
          </a:bodyPr>
          <a:lstStyle/>
          <a:p>
            <a:r>
              <a:rPr lang="en-US" dirty="0"/>
              <a:t>OEE Time</a:t>
            </a:r>
          </a:p>
        </p:txBody>
      </p:sp>
      <p:grpSp>
        <p:nvGrpSpPr>
          <p:cNvPr id="32" name="Group 31"/>
          <p:cNvGrpSpPr/>
          <p:nvPr/>
        </p:nvGrpSpPr>
        <p:grpSpPr>
          <a:xfrm>
            <a:off x="4038600" y="3733800"/>
            <a:ext cx="1676400" cy="304800"/>
            <a:chOff x="152400" y="1371600"/>
            <a:chExt cx="1676400" cy="304800"/>
          </a:xfrm>
        </p:grpSpPr>
        <p:sp>
          <p:nvSpPr>
            <p:cNvPr id="33" name="Rectangle 32"/>
            <p:cNvSpPr/>
            <p:nvPr/>
          </p:nvSpPr>
          <p:spPr bwMode="auto">
            <a:xfrm>
              <a:off x="152400" y="1371600"/>
              <a:ext cx="1676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lang="en-US" dirty="0"/>
                <a:t>Down</a:t>
              </a:r>
              <a:endParaRPr kumimoji="0" lang="en-US" sz="1400" b="0" i="0" u="none" strike="noStrike" cap="none" normalizeH="0" baseline="0" dirty="0">
                <a:ln>
                  <a:noFill/>
                </a:ln>
                <a:solidFill>
                  <a:schemeClr val="tx1"/>
                </a:solidFill>
                <a:effectLst/>
                <a:latin typeface="Arial" charset="0"/>
              </a:endParaRPr>
            </a:p>
          </p:txBody>
        </p:sp>
        <p:sp>
          <p:nvSpPr>
            <p:cNvPr id="34" name="Rectangle 33"/>
            <p:cNvSpPr/>
            <p:nvPr/>
          </p:nvSpPr>
          <p:spPr bwMode="auto">
            <a:xfrm>
              <a:off x="228600" y="1447800"/>
              <a:ext cx="381000" cy="1524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grpSp>
        <p:nvGrpSpPr>
          <p:cNvPr id="35" name="Group 34"/>
          <p:cNvGrpSpPr/>
          <p:nvPr/>
        </p:nvGrpSpPr>
        <p:grpSpPr>
          <a:xfrm>
            <a:off x="4038600" y="4114800"/>
            <a:ext cx="1676400" cy="304800"/>
            <a:chOff x="152400" y="1752600"/>
            <a:chExt cx="1676400" cy="304800"/>
          </a:xfrm>
        </p:grpSpPr>
        <p:sp>
          <p:nvSpPr>
            <p:cNvPr id="36" name="Rectangle 35"/>
            <p:cNvSpPr/>
            <p:nvPr/>
          </p:nvSpPr>
          <p:spPr bwMode="auto">
            <a:xfrm>
              <a:off x="152400" y="1752600"/>
              <a:ext cx="1676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lang="en-US" dirty="0"/>
                <a:t>Idle</a:t>
              </a:r>
              <a:endParaRPr kumimoji="0" lang="en-US" sz="1400" b="0" i="0" u="none" strike="noStrike" cap="none" normalizeH="0" baseline="0" dirty="0">
                <a:ln>
                  <a:noFill/>
                </a:ln>
                <a:solidFill>
                  <a:schemeClr val="tx1"/>
                </a:solidFill>
                <a:effectLst/>
                <a:latin typeface="Arial" charset="0"/>
              </a:endParaRPr>
            </a:p>
          </p:txBody>
        </p:sp>
        <p:sp>
          <p:nvSpPr>
            <p:cNvPr id="37" name="Rectangle 36"/>
            <p:cNvSpPr/>
            <p:nvPr/>
          </p:nvSpPr>
          <p:spPr bwMode="auto">
            <a:xfrm>
              <a:off x="228600" y="1828800"/>
              <a:ext cx="381000" cy="1524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grpSp>
        <p:nvGrpSpPr>
          <p:cNvPr id="41" name="Group 40"/>
          <p:cNvGrpSpPr/>
          <p:nvPr/>
        </p:nvGrpSpPr>
        <p:grpSpPr>
          <a:xfrm>
            <a:off x="4038600" y="4495800"/>
            <a:ext cx="1676400" cy="304800"/>
            <a:chOff x="152400" y="2514600"/>
            <a:chExt cx="1676400" cy="304800"/>
          </a:xfrm>
        </p:grpSpPr>
        <p:sp>
          <p:nvSpPr>
            <p:cNvPr id="42" name="Rectangle 41"/>
            <p:cNvSpPr/>
            <p:nvPr/>
          </p:nvSpPr>
          <p:spPr bwMode="auto">
            <a:xfrm>
              <a:off x="152400" y="2514600"/>
              <a:ext cx="1676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lang="en-US" dirty="0"/>
                <a:t>Running</a:t>
              </a:r>
              <a:endParaRPr kumimoji="0" lang="en-US" sz="1400" b="0" i="0" u="none" strike="noStrike" cap="none" normalizeH="0" baseline="0" dirty="0">
                <a:ln>
                  <a:noFill/>
                </a:ln>
                <a:solidFill>
                  <a:schemeClr val="tx1"/>
                </a:solidFill>
                <a:effectLst/>
                <a:latin typeface="Arial" charset="0"/>
              </a:endParaRPr>
            </a:p>
          </p:txBody>
        </p:sp>
        <p:sp>
          <p:nvSpPr>
            <p:cNvPr id="43" name="Rectangle 42"/>
            <p:cNvSpPr/>
            <p:nvPr/>
          </p:nvSpPr>
          <p:spPr bwMode="auto">
            <a:xfrm>
              <a:off x="228600" y="2590800"/>
              <a:ext cx="381000" cy="152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sp>
        <p:nvSpPr>
          <p:cNvPr id="50" name="TextBox 49"/>
          <p:cNvSpPr txBox="1"/>
          <p:nvPr/>
        </p:nvSpPr>
        <p:spPr>
          <a:xfrm>
            <a:off x="1158254" y="1752600"/>
            <a:ext cx="1508746" cy="286232"/>
          </a:xfrm>
          <a:prstGeom prst="rect">
            <a:avLst/>
          </a:prstGeom>
          <a:noFill/>
        </p:spPr>
        <p:txBody>
          <a:bodyPr wrap="none" rtlCol="0">
            <a:spAutoFit/>
          </a:bodyPr>
          <a:lstStyle/>
          <a:p>
            <a:r>
              <a:rPr lang="en-US" dirty="0">
                <a:solidFill>
                  <a:schemeClr val="bg1"/>
                </a:solidFill>
              </a:rPr>
              <a:t>Emergency Stop</a:t>
            </a:r>
          </a:p>
        </p:txBody>
      </p:sp>
      <p:grpSp>
        <p:nvGrpSpPr>
          <p:cNvPr id="51" name="Group 50"/>
          <p:cNvGrpSpPr/>
          <p:nvPr/>
        </p:nvGrpSpPr>
        <p:grpSpPr>
          <a:xfrm>
            <a:off x="4038600" y="3733800"/>
            <a:ext cx="1676400" cy="304800"/>
            <a:chOff x="152400" y="1371600"/>
            <a:chExt cx="1676400" cy="304800"/>
          </a:xfrm>
        </p:grpSpPr>
        <p:sp>
          <p:nvSpPr>
            <p:cNvPr id="52" name="Rectangle 51"/>
            <p:cNvSpPr/>
            <p:nvPr/>
          </p:nvSpPr>
          <p:spPr bwMode="auto">
            <a:xfrm>
              <a:off x="152400" y="1371600"/>
              <a:ext cx="1676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lang="en-US" dirty="0"/>
                <a:t>Down</a:t>
              </a:r>
              <a:endParaRPr kumimoji="0" lang="en-US" sz="1400" b="0" i="0" u="none" strike="noStrike" cap="none" normalizeH="0" baseline="0" dirty="0">
                <a:ln>
                  <a:noFill/>
                </a:ln>
                <a:solidFill>
                  <a:schemeClr val="tx1"/>
                </a:solidFill>
                <a:effectLst/>
                <a:latin typeface="Arial" charset="0"/>
              </a:endParaRPr>
            </a:p>
          </p:txBody>
        </p:sp>
        <p:sp>
          <p:nvSpPr>
            <p:cNvPr id="53" name="Rectangle 52"/>
            <p:cNvSpPr/>
            <p:nvPr/>
          </p:nvSpPr>
          <p:spPr bwMode="auto">
            <a:xfrm>
              <a:off x="228600" y="1447800"/>
              <a:ext cx="381000" cy="1524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sp>
        <p:nvSpPr>
          <p:cNvPr id="57" name="Rectangle 56"/>
          <p:cNvSpPr/>
          <p:nvPr/>
        </p:nvSpPr>
        <p:spPr bwMode="auto">
          <a:xfrm>
            <a:off x="6248400" y="3733800"/>
            <a:ext cx="1676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r>
              <a:rPr lang="en-US" dirty="0"/>
              <a:t>Runtime</a:t>
            </a:r>
          </a:p>
        </p:txBody>
      </p:sp>
      <p:sp>
        <p:nvSpPr>
          <p:cNvPr id="60" name="Rectangle 59"/>
          <p:cNvSpPr/>
          <p:nvPr/>
        </p:nvSpPr>
        <p:spPr bwMode="auto">
          <a:xfrm>
            <a:off x="6248400" y="4114800"/>
            <a:ext cx="1676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r>
              <a:rPr lang="en-US" dirty="0"/>
              <a:t>Downtime</a:t>
            </a:r>
          </a:p>
        </p:txBody>
      </p:sp>
      <p:sp>
        <p:nvSpPr>
          <p:cNvPr id="63" name="Rectangle 62"/>
          <p:cNvSpPr/>
          <p:nvPr/>
        </p:nvSpPr>
        <p:spPr bwMode="auto">
          <a:xfrm>
            <a:off x="6248400" y="4495800"/>
            <a:ext cx="1676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r>
              <a:rPr lang="en-US" dirty="0"/>
              <a:t>Neither</a:t>
            </a:r>
          </a:p>
        </p:txBody>
      </p:sp>
      <p:sp>
        <p:nvSpPr>
          <p:cNvPr id="68" name="Rectangle 67"/>
          <p:cNvSpPr/>
          <p:nvPr/>
        </p:nvSpPr>
        <p:spPr bwMode="auto">
          <a:xfrm>
            <a:off x="6248400" y="4114800"/>
            <a:ext cx="1676400" cy="304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r>
              <a:rPr lang="en-US" dirty="0"/>
              <a:t>Downtime</a:t>
            </a:r>
          </a:p>
        </p:txBody>
      </p:sp>
      <p:sp>
        <p:nvSpPr>
          <p:cNvPr id="69" name="TextBox 68"/>
          <p:cNvSpPr txBox="1"/>
          <p:nvPr/>
        </p:nvSpPr>
        <p:spPr>
          <a:xfrm>
            <a:off x="914400" y="2209800"/>
            <a:ext cx="2392001" cy="480131"/>
          </a:xfrm>
          <a:prstGeom prst="rect">
            <a:avLst/>
          </a:prstGeom>
          <a:noFill/>
        </p:spPr>
        <p:txBody>
          <a:bodyPr wrap="none" rtlCol="0">
            <a:spAutoFit/>
          </a:bodyPr>
          <a:lstStyle/>
          <a:p>
            <a:r>
              <a:rPr lang="en-US" dirty="0"/>
              <a:t>The condition that caused</a:t>
            </a:r>
          </a:p>
          <a:p>
            <a:r>
              <a:rPr lang="en-US" dirty="0"/>
              <a:t>the equipment state change</a:t>
            </a:r>
          </a:p>
        </p:txBody>
      </p:sp>
      <p:sp>
        <p:nvSpPr>
          <p:cNvPr id="70" name="TextBox 69"/>
          <p:cNvSpPr txBox="1"/>
          <p:nvPr/>
        </p:nvSpPr>
        <p:spPr>
          <a:xfrm>
            <a:off x="3276600" y="4876800"/>
            <a:ext cx="2760692" cy="674031"/>
          </a:xfrm>
          <a:prstGeom prst="rect">
            <a:avLst/>
          </a:prstGeom>
          <a:noFill/>
        </p:spPr>
        <p:txBody>
          <a:bodyPr wrap="none" rtlCol="0">
            <a:spAutoFit/>
          </a:bodyPr>
          <a:lstStyle/>
          <a:p>
            <a:r>
              <a:rPr lang="en-US" dirty="0"/>
              <a:t>User-Defined States and color</a:t>
            </a:r>
          </a:p>
          <a:p>
            <a:r>
              <a:rPr lang="en-US" dirty="0"/>
              <a:t>used to indicate the state of the</a:t>
            </a:r>
          </a:p>
          <a:p>
            <a:r>
              <a:rPr lang="en-US" dirty="0"/>
              <a:t>equipment when in this condition</a:t>
            </a:r>
          </a:p>
        </p:txBody>
      </p:sp>
      <p:sp>
        <p:nvSpPr>
          <p:cNvPr id="71" name="TextBox 70"/>
          <p:cNvSpPr txBox="1"/>
          <p:nvPr/>
        </p:nvSpPr>
        <p:spPr>
          <a:xfrm>
            <a:off x="6176241" y="4888569"/>
            <a:ext cx="2510559" cy="674031"/>
          </a:xfrm>
          <a:prstGeom prst="rect">
            <a:avLst/>
          </a:prstGeom>
          <a:noFill/>
        </p:spPr>
        <p:txBody>
          <a:bodyPr wrap="none" rtlCol="0">
            <a:spAutoFit/>
          </a:bodyPr>
          <a:lstStyle/>
          <a:p>
            <a:r>
              <a:rPr lang="en-US" dirty="0"/>
              <a:t>How this condition affects the</a:t>
            </a:r>
          </a:p>
          <a:p>
            <a:r>
              <a:rPr lang="en-US" dirty="0"/>
              <a:t>Availability (Utilization) of the</a:t>
            </a:r>
          </a:p>
          <a:p>
            <a:r>
              <a:rPr lang="en-US" dirty="0"/>
              <a:t>Equipment</a:t>
            </a:r>
          </a:p>
        </p:txBody>
      </p:sp>
    </p:spTree>
    <p:extLst>
      <p:ext uri="{BB962C8B-B14F-4D97-AF65-F5344CB8AC3E}">
        <p14:creationId xmlns:p14="http://schemas.microsoft.com/office/powerpoint/2010/main" val="410210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left)">
                                      <p:cBhvr>
                                        <p:cTn id="43" dur="500"/>
                                        <p:tgtEl>
                                          <p:spTgt spid="5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64" presetClass="path" presetSubtype="0" accel="50000" decel="50000" fill="hold" nodeType="clickEffect">
                                  <p:stCondLst>
                                    <p:cond delay="0"/>
                                  </p:stCondLst>
                                  <p:childTnLst>
                                    <p:animMotion origin="layout" path="M 3.33333E-6 -3.82373E-6 L 3.33333E-6 -0.28868 " pathEditMode="relative" rAng="0" ptsTypes="AA">
                                      <p:cBhvr>
                                        <p:cTn id="56" dur="2000" fill="hold"/>
                                        <p:tgtEl>
                                          <p:spTgt spid="51"/>
                                        </p:tgtEl>
                                        <p:attrNameLst>
                                          <p:attrName>ppt_x</p:attrName>
                                          <p:attrName>ppt_y</p:attrName>
                                        </p:attrNameLst>
                                      </p:cBhvr>
                                      <p:rCtr x="0" y="-144"/>
                                    </p:animMotion>
                                  </p:childTnLst>
                                </p:cTn>
                              </p:par>
                            </p:childTnLst>
                          </p:cTn>
                        </p:par>
                      </p:childTnLst>
                    </p:cTn>
                  </p:par>
                  <p:par>
                    <p:cTn id="57" fill="hold">
                      <p:stCondLst>
                        <p:cond delay="indefinite"/>
                      </p:stCondLst>
                      <p:childTnLst>
                        <p:par>
                          <p:cTn id="58" fill="hold">
                            <p:stCondLst>
                              <p:cond delay="0"/>
                            </p:stCondLst>
                            <p:childTnLst>
                              <p:par>
                                <p:cTn id="59" presetID="64" presetClass="path" presetSubtype="0" accel="50000" decel="50000" fill="hold" grpId="1" nodeType="clickEffect">
                                  <p:stCondLst>
                                    <p:cond delay="0"/>
                                  </p:stCondLst>
                                  <p:childTnLst>
                                    <p:animMotion origin="layout" path="M -3.33333E-6 0.01111 L -3.33333E-6 -0.34445 " pathEditMode="relative" rAng="0" ptsTypes="AA">
                                      <p:cBhvr>
                                        <p:cTn id="60" dur="2000" fill="hold"/>
                                        <p:tgtEl>
                                          <p:spTgt spid="68"/>
                                        </p:tgtEl>
                                        <p:attrNameLst>
                                          <p:attrName>ppt_x</p:attrName>
                                          <p:attrName>ppt_y</p:attrName>
                                        </p:attrNameLst>
                                      </p:cBhvr>
                                      <p:rCtr x="0" y="-1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p:bldP spid="27" grpId="0"/>
      <p:bldP spid="28" grpId="0"/>
      <p:bldP spid="50" grpId="0"/>
      <p:bldP spid="57" grpId="0" animBg="1"/>
      <p:bldP spid="60" grpId="0" animBg="1"/>
      <p:bldP spid="63" grpId="0" animBg="1"/>
      <p:bldP spid="68" grpId="0" animBg="1"/>
      <p:bldP spid="68" grpId="1" animBg="1"/>
      <p:bldP spid="69" grpId="0"/>
      <p:bldP spid="70"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81000"/>
            <a:ext cx="8281988" cy="904875"/>
          </a:xfrm>
        </p:spPr>
        <p:txBody>
          <a:bodyPr>
            <a:normAutofit/>
          </a:bodyPr>
          <a:lstStyle/>
          <a:p>
            <a:pPr>
              <a:defRPr/>
            </a:pPr>
            <a:r>
              <a:rPr lang="en-US" dirty="0"/>
              <a:t>Lab 4</a:t>
            </a:r>
            <a:br>
              <a:rPr lang="en-US" dirty="0"/>
            </a:br>
            <a:r>
              <a:rPr lang="en-US" dirty="0"/>
              <a:t>Creating Utilization States and Reasons</a:t>
            </a:r>
          </a:p>
        </p:txBody>
      </p:sp>
      <p:grpSp>
        <p:nvGrpSpPr>
          <p:cNvPr id="3" name="Group 16"/>
          <p:cNvGrpSpPr/>
          <p:nvPr/>
        </p:nvGrpSpPr>
        <p:grpSpPr>
          <a:xfrm>
            <a:off x="533400" y="1524000"/>
            <a:ext cx="8001000" cy="4114800"/>
            <a:chOff x="914400" y="1600200"/>
            <a:chExt cx="7315200" cy="1676400"/>
          </a:xfrm>
          <a:solidFill>
            <a:srgbClr val="6B6AB0"/>
          </a:solidFill>
        </p:grpSpPr>
        <p:sp>
          <p:nvSpPr>
            <p:cNvPr id="14" name="Rounded Rectangle 13"/>
            <p:cNvSpPr/>
            <p:nvPr/>
          </p:nvSpPr>
          <p:spPr>
            <a:xfrm>
              <a:off x="914400" y="1600200"/>
              <a:ext cx="7315200" cy="1676400"/>
            </a:xfrm>
            <a:prstGeom prst="roundRect">
              <a:avLst>
                <a:gd name="adj" fmla="val 12700"/>
              </a:avLst>
            </a:prstGeom>
            <a:grpFill/>
          </p:spPr>
          <p:style>
            <a:lnRef idx="0">
              <a:schemeClr val="accent1"/>
            </a:lnRef>
            <a:fillRef idx="3">
              <a:schemeClr val="accent1"/>
            </a:fillRef>
            <a:effectRef idx="3">
              <a:schemeClr val="accent1"/>
            </a:effectRef>
            <a:fontRef idx="minor">
              <a:schemeClr val="lt1"/>
            </a:fontRef>
          </p:style>
          <p:txBody>
            <a:bodyPr/>
            <a:lstStyle/>
            <a:p>
              <a:pPr eaLnBrk="0" hangingPunct="0">
                <a:lnSpc>
                  <a:spcPct val="90000"/>
                </a:lnSpc>
                <a:defRPr/>
              </a:pPr>
              <a:r>
                <a:rPr lang="en-US" b="1" dirty="0">
                  <a:solidFill>
                    <a:schemeClr val="bg1"/>
                  </a:solidFill>
                </a:rPr>
                <a:t>Lab Introduction</a:t>
              </a:r>
            </a:p>
          </p:txBody>
        </p:sp>
        <p:pic>
          <p:nvPicPr>
            <p:cNvPr id="25602" name="Picture 2" descr="C:\Users\Eric Enet\AppData\Local\Microsoft\Windows\Temporary Internet Files\Content.IE5\WTD7J0JU\MCj04316460000[1].png"/>
            <p:cNvPicPr>
              <a:picLocks noChangeAspect="1" noChangeArrowheads="1"/>
            </p:cNvPicPr>
            <p:nvPr/>
          </p:nvPicPr>
          <p:blipFill>
            <a:blip r:embed="rId3" cstate="print"/>
            <a:srcRect/>
            <a:stretch>
              <a:fillRect/>
            </a:stretch>
          </p:blipFill>
          <p:spPr bwMode="auto">
            <a:xfrm>
              <a:off x="1066800" y="2057400"/>
              <a:ext cx="1240971" cy="1066800"/>
            </a:xfrm>
            <a:prstGeom prst="rect">
              <a:avLst/>
            </a:prstGeom>
            <a:grpFill/>
          </p:spPr>
        </p:pic>
      </p:grpSp>
      <p:sp>
        <p:nvSpPr>
          <p:cNvPr id="7" name="Rounded Rectangle 6"/>
          <p:cNvSpPr/>
          <p:nvPr/>
        </p:nvSpPr>
        <p:spPr>
          <a:xfrm>
            <a:off x="1895475" y="2057400"/>
            <a:ext cx="6486525" cy="3429000"/>
          </a:xfrm>
          <a:prstGeom prst="roundRect">
            <a:avLst>
              <a:gd name="adj" fmla="val 13550"/>
            </a:avLst>
          </a:prstGeom>
          <a:solidFill>
            <a:schemeClr val="bg1"/>
          </a:solidFill>
        </p:spPr>
        <p:style>
          <a:lnRef idx="1">
            <a:schemeClr val="accent5"/>
          </a:lnRef>
          <a:fillRef idx="1001">
            <a:schemeClr val="lt1"/>
          </a:fillRef>
          <a:effectRef idx="2">
            <a:schemeClr val="accent5"/>
          </a:effectRef>
          <a:fontRef idx="minor">
            <a:schemeClr val="lt1"/>
          </a:fontRef>
        </p:style>
        <p:txBody>
          <a:bodyPr anchor="ctr"/>
          <a:lstStyle/>
          <a:p>
            <a:pPr eaLnBrk="0" hangingPunct="0">
              <a:lnSpc>
                <a:spcPct val="90000"/>
              </a:lnSpc>
              <a:defRPr/>
            </a:pPr>
            <a:r>
              <a:rPr lang="en-US" sz="2400" dirty="0">
                <a:solidFill>
                  <a:schemeClr val="tx1"/>
                </a:solidFill>
              </a:rPr>
              <a:t>In this lab, you will:</a:t>
            </a:r>
          </a:p>
          <a:p>
            <a:pPr eaLnBrk="0" hangingPunct="0">
              <a:lnSpc>
                <a:spcPct val="90000"/>
              </a:lnSpc>
              <a:defRPr/>
            </a:pPr>
            <a:endParaRPr lang="en-US" sz="2400" dirty="0">
              <a:solidFill>
                <a:schemeClr val="tx1"/>
              </a:solidFill>
            </a:endParaRPr>
          </a:p>
          <a:p>
            <a:pPr marL="342900" indent="-342900" eaLnBrk="0" hangingPunct="0">
              <a:lnSpc>
                <a:spcPct val="90000"/>
              </a:lnSpc>
              <a:buFont typeface="Wingdings" pitchFamily="2" charset="2"/>
              <a:buChar char="Ø"/>
              <a:defRPr/>
            </a:pPr>
            <a:r>
              <a:rPr lang="en-US" sz="2400" dirty="0">
                <a:solidFill>
                  <a:schemeClr val="tx1"/>
                </a:solidFill>
              </a:rPr>
              <a:t>Create Utilization States</a:t>
            </a:r>
          </a:p>
          <a:p>
            <a:pPr marL="342900" indent="-342900" eaLnBrk="0" hangingPunct="0">
              <a:lnSpc>
                <a:spcPct val="90000"/>
              </a:lnSpc>
              <a:buFont typeface="Wingdings" pitchFamily="2" charset="2"/>
              <a:buChar char="Ø"/>
              <a:defRPr/>
            </a:pPr>
            <a:endParaRPr lang="en-US" sz="2400" dirty="0">
              <a:solidFill>
                <a:schemeClr val="tx1"/>
              </a:solidFill>
            </a:endParaRPr>
          </a:p>
          <a:p>
            <a:pPr marL="342900" indent="-342900" eaLnBrk="0" hangingPunct="0">
              <a:lnSpc>
                <a:spcPct val="90000"/>
              </a:lnSpc>
              <a:buFont typeface="Wingdings" pitchFamily="2" charset="2"/>
              <a:buChar char="Ø"/>
              <a:defRPr/>
            </a:pPr>
            <a:r>
              <a:rPr lang="en-US" sz="2400" dirty="0">
                <a:solidFill>
                  <a:schemeClr val="tx1"/>
                </a:solidFill>
              </a:rPr>
              <a:t>Create Utilizations (Reasons)</a:t>
            </a:r>
          </a:p>
          <a:p>
            <a:pPr eaLnBrk="0" hangingPunct="0">
              <a:lnSpc>
                <a:spcPct val="90000"/>
              </a:lnSpc>
              <a:defRPr/>
            </a:pPr>
            <a:endParaRPr lang="en-US" sz="2400" dirty="0">
              <a:solidFill>
                <a:schemeClr val="tx1"/>
              </a:solidFill>
            </a:endParaRPr>
          </a:p>
          <a:p>
            <a:pPr marL="342900" indent="-342900" eaLnBrk="0" hangingPunct="0">
              <a:lnSpc>
                <a:spcPct val="90000"/>
              </a:lnSpc>
              <a:buFont typeface="Wingdings" pitchFamily="2" charset="2"/>
              <a:buChar char="Ø"/>
              <a:defRPr/>
            </a:pPr>
            <a:r>
              <a:rPr lang="en-US" sz="2400" dirty="0">
                <a:solidFill>
                  <a:schemeClr val="tx1"/>
                </a:solidFill>
              </a:rPr>
              <a:t>Use embedded MES Utilization Controls in an InTouch window to manually enter utilizations</a:t>
            </a:r>
          </a:p>
        </p:txBody>
      </p:sp>
      <p:grpSp>
        <p:nvGrpSpPr>
          <p:cNvPr id="8" name="Group 7"/>
          <p:cNvGrpSpPr/>
          <p:nvPr/>
        </p:nvGrpSpPr>
        <p:grpSpPr>
          <a:xfrm>
            <a:off x="7600944" y="1366814"/>
            <a:ext cx="857256" cy="995386"/>
            <a:chOff x="7381868" y="5214950"/>
            <a:chExt cx="857256" cy="995386"/>
          </a:xfrm>
        </p:grpSpPr>
        <p:sp>
          <p:nvSpPr>
            <p:cNvPr id="9" name="Rounded Rectangle 8"/>
            <p:cNvSpPr/>
            <p:nvPr/>
          </p:nvSpPr>
          <p:spPr bwMode="auto">
            <a:xfrm>
              <a:off x="7381868" y="5853146"/>
              <a:ext cx="857256" cy="357190"/>
            </a:xfrm>
            <a:prstGeom prst="roundRect">
              <a:avLst/>
            </a:prstGeom>
            <a:solidFill>
              <a:schemeClr val="accent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solidFill>
                    <a:srgbClr val="FF0000"/>
                  </a:solidFill>
                  <a:effectLst/>
                </a:rPr>
                <a:t>15 min</a:t>
              </a:r>
            </a:p>
          </p:txBody>
        </p:sp>
        <p:pic>
          <p:nvPicPr>
            <p:cNvPr id="10" name="Picture 9" descr="95"/>
            <p:cNvPicPr>
              <a:picLocks noChangeAspect="1" noChangeArrowheads="1"/>
            </p:cNvPicPr>
            <p:nvPr/>
          </p:nvPicPr>
          <p:blipFill>
            <a:blip r:embed="rId4" cstate="print"/>
            <a:srcRect/>
            <a:stretch>
              <a:fillRect/>
            </a:stretch>
          </p:blipFill>
          <p:spPr bwMode="auto">
            <a:xfrm>
              <a:off x="7477124" y="5214950"/>
              <a:ext cx="660400" cy="660399"/>
            </a:xfrm>
            <a:prstGeom prst="rect">
              <a:avLst/>
            </a:prstGeom>
            <a:noFill/>
            <a:ln w="9525">
              <a:noFill/>
              <a:miter lim="800000"/>
              <a:headEnd/>
              <a:tailEnd/>
            </a:ln>
          </p:spPr>
        </p:pic>
      </p:grpSp>
      <p:grpSp>
        <p:nvGrpSpPr>
          <p:cNvPr id="11" name="Group 13"/>
          <p:cNvGrpSpPr/>
          <p:nvPr/>
        </p:nvGrpSpPr>
        <p:grpSpPr>
          <a:xfrm>
            <a:off x="909653" y="5283212"/>
            <a:ext cx="1071547" cy="888988"/>
            <a:chOff x="517514" y="1414462"/>
            <a:chExt cx="1071547" cy="888988"/>
          </a:xfrm>
        </p:grpSpPr>
        <p:pic>
          <p:nvPicPr>
            <p:cNvPr id="12" name="Picture 20" descr="InTouch PC (On)"/>
            <p:cNvPicPr>
              <a:picLocks noChangeAspect="1" noChangeArrowheads="1"/>
            </p:cNvPicPr>
            <p:nvPr/>
          </p:nvPicPr>
          <p:blipFill>
            <a:blip r:embed="rId5" cstate="print"/>
            <a:srcRect/>
            <a:stretch>
              <a:fillRect/>
            </a:stretch>
          </p:blipFill>
          <p:spPr bwMode="auto">
            <a:xfrm>
              <a:off x="517514" y="1414462"/>
              <a:ext cx="872942" cy="728654"/>
            </a:xfrm>
            <a:prstGeom prst="rect">
              <a:avLst/>
            </a:prstGeom>
            <a:noFill/>
            <a:ln w="9525">
              <a:noFill/>
              <a:miter lim="800000"/>
              <a:headEnd/>
              <a:tailEnd/>
            </a:ln>
          </p:spPr>
        </p:pic>
        <p:pic>
          <p:nvPicPr>
            <p:cNvPr id="13" name="Picture 12" descr="146"/>
            <p:cNvPicPr>
              <a:picLocks noChangeAspect="1" noChangeArrowheads="1"/>
            </p:cNvPicPr>
            <p:nvPr/>
          </p:nvPicPr>
          <p:blipFill>
            <a:blip r:embed="rId6" cstate="print"/>
            <a:srcRect/>
            <a:stretch>
              <a:fillRect/>
            </a:stretch>
          </p:blipFill>
          <p:spPr bwMode="auto">
            <a:xfrm>
              <a:off x="1000100" y="1714488"/>
              <a:ext cx="588961" cy="588962"/>
            </a:xfrm>
            <a:prstGeom prst="rect">
              <a:avLst/>
            </a:prstGeom>
            <a:noFill/>
            <a:ln w="9525">
              <a:noFill/>
              <a:miter lim="800000"/>
              <a:headEnd/>
              <a:tailEnd/>
            </a:ln>
          </p:spPr>
        </p:pic>
      </p:grpSp>
    </p:spTree>
    <p:extLst>
      <p:ext uri="{BB962C8B-B14F-4D97-AF65-F5344CB8AC3E}">
        <p14:creationId xmlns:p14="http://schemas.microsoft.com/office/powerpoint/2010/main" val="2052473692"/>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6"/>
          <p:cNvSpPr>
            <a:spLocks noChangeArrowheads="1"/>
          </p:cNvSpPr>
          <p:nvPr/>
        </p:nvSpPr>
        <p:spPr bwMode="auto">
          <a:xfrm>
            <a:off x="2743201" y="2201478"/>
            <a:ext cx="6096000" cy="2751522"/>
          </a:xfrm>
          <a:prstGeom prst="rect">
            <a:avLst/>
          </a:prstGeom>
          <a:noFill/>
          <a:ln w="9525">
            <a:noFill/>
            <a:miter lim="800000"/>
            <a:headEnd/>
            <a:tailEnd/>
          </a:ln>
        </p:spPr>
        <p:txBody>
          <a:bodyPr wrap="square">
            <a:spAutoFit/>
          </a:bodyPr>
          <a:lstStyle/>
          <a:p>
            <a:pPr marL="285750" indent="-285750" eaLnBrk="0" hangingPunct="0">
              <a:lnSpc>
                <a:spcPct val="90000"/>
              </a:lnSpc>
              <a:buFont typeface="Wingdings" pitchFamily="2" charset="2"/>
              <a:buChar char="Ø"/>
            </a:pPr>
            <a:r>
              <a:rPr lang="en-US" sz="2400" dirty="0"/>
              <a:t>Production floor condition</a:t>
            </a:r>
          </a:p>
          <a:p>
            <a:pPr marL="285750" indent="-285750" eaLnBrk="0" hangingPunct="0">
              <a:lnSpc>
                <a:spcPct val="90000"/>
              </a:lnSpc>
              <a:buFont typeface="Wingdings" pitchFamily="2" charset="2"/>
              <a:buChar char="Ø"/>
            </a:pPr>
            <a:endParaRPr lang="en-US" sz="2400" dirty="0"/>
          </a:p>
          <a:p>
            <a:pPr marL="285750" indent="-285750" eaLnBrk="0" hangingPunct="0">
              <a:lnSpc>
                <a:spcPct val="90000"/>
              </a:lnSpc>
              <a:buFont typeface="Wingdings" pitchFamily="2" charset="2"/>
              <a:buChar char="Ø"/>
            </a:pPr>
            <a:r>
              <a:rPr lang="en-US" sz="2400" dirty="0"/>
              <a:t>Linked to an MES utilization reason</a:t>
            </a:r>
          </a:p>
          <a:p>
            <a:pPr eaLnBrk="0" hangingPunct="0">
              <a:lnSpc>
                <a:spcPct val="90000"/>
              </a:lnSpc>
            </a:pPr>
            <a:endParaRPr lang="en-US" sz="2400" dirty="0"/>
          </a:p>
          <a:p>
            <a:pPr marL="285750" indent="-285750" eaLnBrk="0" hangingPunct="0">
              <a:lnSpc>
                <a:spcPct val="90000"/>
              </a:lnSpc>
              <a:buFont typeface="Wingdings" pitchFamily="2" charset="2"/>
              <a:buChar char="Ø"/>
            </a:pPr>
            <a:r>
              <a:rPr lang="en-US" sz="2400" dirty="0"/>
              <a:t>Priority based; only one reason at a time</a:t>
            </a:r>
          </a:p>
          <a:p>
            <a:pPr marL="285750" indent="-285750" eaLnBrk="0" hangingPunct="0">
              <a:lnSpc>
                <a:spcPct val="90000"/>
              </a:lnSpc>
              <a:buFont typeface="Wingdings" pitchFamily="2" charset="2"/>
              <a:buChar char="Ø"/>
            </a:pPr>
            <a:endParaRPr lang="en-US" sz="2400" dirty="0"/>
          </a:p>
          <a:p>
            <a:pPr marL="285750" indent="-285750" eaLnBrk="0" hangingPunct="0">
              <a:lnSpc>
                <a:spcPct val="90000"/>
              </a:lnSpc>
              <a:buFont typeface="Wingdings" pitchFamily="2" charset="2"/>
              <a:buChar char="Ø"/>
            </a:pPr>
            <a:r>
              <a:rPr lang="en-US" sz="2400" dirty="0"/>
              <a:t>Must have a default raw reason code</a:t>
            </a:r>
          </a:p>
          <a:p>
            <a:pPr marL="285750" indent="-285750" eaLnBrk="0" hangingPunct="0">
              <a:lnSpc>
                <a:spcPct val="90000"/>
              </a:lnSpc>
              <a:buFont typeface="Wingdings" pitchFamily="2" charset="2"/>
              <a:buChar char="Ø"/>
            </a:pPr>
            <a:endParaRPr lang="en-US" sz="2400" dirty="0"/>
          </a:p>
        </p:txBody>
      </p:sp>
      <p:pic>
        <p:nvPicPr>
          <p:cNvPr id="8" name="Picture 2" descr="http://theveganpurist.files.wordpress.com/2012/07/abc-veggie-graph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0"/>
            <a:ext cx="2057400" cy="25908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481012" y="533400"/>
            <a:ext cx="82819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a:lstStyle>
          <a:p>
            <a:r>
              <a:rPr lang="en-US" dirty="0"/>
              <a:t>UCO – Raw Reason Code</a:t>
            </a:r>
          </a:p>
        </p:txBody>
      </p:sp>
      <p:sp>
        <p:nvSpPr>
          <p:cNvPr id="9" name="Line 7"/>
          <p:cNvSpPr>
            <a:spLocks noChangeShapeType="1"/>
          </p:cNvSpPr>
          <p:nvPr/>
        </p:nvSpPr>
        <p:spPr bwMode="auto">
          <a:xfrm>
            <a:off x="457199" y="1447800"/>
            <a:ext cx="5105401"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dirty="0"/>
          </a:p>
        </p:txBody>
      </p:sp>
    </p:spTree>
  </p:cSld>
  <p:clrMapOvr>
    <a:masterClrMapping/>
  </p:clrMapOvr>
  <p:transition>
    <p:push dir="r"/>
  </p:transition>
</p:sld>
</file>

<file path=ppt/theme/theme1.xml><?xml version="1.0" encoding="utf-8"?>
<a:theme xmlns:a="http://schemas.openxmlformats.org/drawingml/2006/main" name="Invensys Learning Services Template [Rev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de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pening/Closure">
  <a:themeElements>
    <a:clrScheme name="Opening/Closure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Opening/Closu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pening/Closure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Opening/Closure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Divider 1">
  <a:themeElements>
    <a:clrScheme name="Section Divider 1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1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1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Divider 2">
  <a:themeElements>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ection Divider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Divider 3">
  <a:themeElements>
    <a:clrScheme name="Section Divider 3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3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3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Divider 4">
  <a:themeElements>
    <a:clrScheme name="Section Divider 4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4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4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Divider 5">
  <a:themeElements>
    <a:clrScheme name="Section Divider 5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5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5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G:\POWERPOI\ww_corporate\new templts\new_corp_ww.pot</Template>
  <TotalTime>31580</TotalTime>
  <Words>862</Words>
  <Application>Microsoft Office PowerPoint</Application>
  <PresentationFormat>On-screen Show (4:3)</PresentationFormat>
  <Paragraphs>260</Paragraphs>
  <Slides>16</Slides>
  <Notes>15</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16</vt:i4>
      </vt:variant>
    </vt:vector>
  </HeadingPairs>
  <TitlesOfParts>
    <vt:vector size="27" baseType="lpstr">
      <vt:lpstr>Arial</vt:lpstr>
      <vt:lpstr>Calibri</vt:lpstr>
      <vt:lpstr>Verdana</vt:lpstr>
      <vt:lpstr>Wingdings</vt:lpstr>
      <vt:lpstr>Invensys Learning Services Template [Rev 5]</vt:lpstr>
      <vt:lpstr>Opening/Closure</vt:lpstr>
      <vt:lpstr>Section Divider 1</vt:lpstr>
      <vt:lpstr>Section Divider 2</vt:lpstr>
      <vt:lpstr>Section Divider 3</vt:lpstr>
      <vt:lpstr>Section Divider 4</vt:lpstr>
      <vt:lpstr>Section Divider 5</vt:lpstr>
      <vt:lpstr>PowerPoint Presentation</vt:lpstr>
      <vt:lpstr>OEE Availability</vt:lpstr>
      <vt:lpstr>OEE Time</vt:lpstr>
      <vt:lpstr>Defining Utilization States</vt:lpstr>
      <vt:lpstr>Defining Reasons</vt:lpstr>
      <vt:lpstr>Defining Utilization</vt:lpstr>
      <vt:lpstr>Defining Utilization</vt:lpstr>
      <vt:lpstr>Lab 4 Creating Utilization States and Reasons</vt:lpstr>
      <vt:lpstr>PowerPoint Presentation</vt:lpstr>
      <vt:lpstr>UCO – Raw Reason Code</vt:lpstr>
      <vt:lpstr>PowerPoint Presentation</vt:lpstr>
      <vt:lpstr>Lab 5 Creating and Configuring RRCs in UCO</vt:lpstr>
      <vt:lpstr>Utilization States</vt:lpstr>
      <vt:lpstr>Lab 6 Adding Utilization States and Reasons</vt:lpstr>
      <vt:lpstr>PowerPoint Presentation</vt:lpstr>
      <vt:lpstr>Lab 7 Splitting Utilizations</vt:lpstr>
    </vt:vector>
  </TitlesOfParts>
  <Company>Wonderware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Wonderware System Platform 3.0 - Part 1</dc:title>
  <dc:subject>Application Server 3.0</dc:subject>
  <dc:creator>Juan C. Garcia</dc:creator>
  <cp:keywords>Training</cp:keywords>
  <cp:lastModifiedBy>sachin bhavsar</cp:lastModifiedBy>
  <cp:revision>2716</cp:revision>
  <cp:lastPrinted>2001-10-05T11:06:38Z</cp:lastPrinted>
  <dcterms:created xsi:type="dcterms:W3CDTF">2002-10-10T20:22:40Z</dcterms:created>
  <dcterms:modified xsi:type="dcterms:W3CDTF">2020-02-10T08:51:38Z</dcterms:modified>
</cp:coreProperties>
</file>