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5" r:id="rId1"/>
  </p:sldMasterIdLst>
  <p:sldIdLst>
    <p:sldId id="256" r:id="rId2"/>
    <p:sldId id="257" r:id="rId3"/>
    <p:sldId id="267" r:id="rId4"/>
    <p:sldId id="260" r:id="rId5"/>
    <p:sldId id="269" r:id="rId6"/>
    <p:sldId id="268" r:id="rId7"/>
    <p:sldId id="270" r:id="rId8"/>
    <p:sldId id="271" r:id="rId9"/>
    <p:sldId id="272" r:id="rId10"/>
    <p:sldId id="273" r:id="rId11"/>
    <p:sldId id="274" r:id="rId12"/>
    <p:sldId id="275" r:id="rId13"/>
    <p:sldId id="276" r:id="rId14"/>
    <p:sldId id="277" r:id="rId15"/>
    <p:sldId id="278"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96"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200B3F0-A9BC-48CE-8EB6-ECE965069900}" type="datetimeFigureOut">
              <a:rPr lang="en-US" smtClean="0"/>
              <a:pPr/>
              <a:t>6/20/2019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1886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4D2318-CE40-42F6-962A-4C6D6CF697DB}" type="datetimeFigureOut">
              <a:rPr lang="en-US" smtClean="0"/>
              <a:t>6/20/2019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4546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476AC1-EB7F-4BEF-90D9-5764B50DAF8A}" type="datetimeFigureOut">
              <a:rPr lang="en-US" smtClean="0"/>
              <a:t>6/20/2019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028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20712A-F861-4AB0-A754-4F5A2033CD4B}" type="datetimeFigureOut">
              <a:rPr lang="en-US" smtClean="0"/>
              <a:t>6/20/2019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7887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smtClean="0"/>
              <a:t>6/20/2019</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0265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4A483D-5CB4-4842-8F2F-05D5276ACF63}" type="datetimeFigureOut">
              <a:rPr lang="en-US" smtClean="0"/>
              <a:t>6/20/2019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1370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1CE32E-9DC0-47C8-A657-48F5C3E4A10B}" type="datetimeFigureOut">
              <a:rPr lang="en-US" smtClean="0"/>
              <a:t>6/20/2019</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377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BDF5C0D-8C3A-4771-A43D-83937FC700D4}" type="datetimeFigureOut">
              <a:rPr lang="en-US" smtClean="0"/>
              <a:t>6/20/2019</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705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smtClean="0"/>
              <a:t>6/20/2019</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1703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smtClean="0"/>
              <a:t>6/20/2019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3249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smtClean="0"/>
              <a:t>6/20/2019</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068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64B320A-89BA-47B2-A525-92E8D10B06E4}" type="datetimeFigureOut">
              <a:rPr lang="en-US" smtClean="0"/>
              <a:t>6/20/2019</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smtClean="0"/>
              <a:t>
              </a:t>
            </a:r>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7F1E4F-1CFF-5643-939E-217C01CDF565}"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365247"/>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DASSIM/OISIM</a:t>
            </a:r>
            <a:endParaRPr lang="en-US" dirty="0"/>
          </a:p>
        </p:txBody>
      </p:sp>
      <p:sp>
        <p:nvSpPr>
          <p:cNvPr id="3" name="Subtitle 2"/>
          <p:cNvSpPr>
            <a:spLocks noGrp="1"/>
          </p:cNvSpPr>
          <p:nvPr>
            <p:ph type="subTitle" idx="1"/>
          </p:nvPr>
        </p:nvSpPr>
        <p:spPr/>
        <p:txBody>
          <a:bodyPr/>
          <a:lstStyle/>
          <a:p>
            <a:r>
              <a:rPr lang="en-US" dirty="0" err="1" smtClean="0"/>
              <a:t>Aakash</a:t>
            </a:r>
            <a:r>
              <a:rPr lang="en-US" dirty="0" smtClean="0"/>
              <a:t> Mishra</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739157"/>
            <a:ext cx="1905000" cy="1905000"/>
          </a:xfrm>
          <a:prstGeom prst="rect">
            <a:avLst/>
          </a:prstGeom>
        </p:spPr>
      </p:pic>
    </p:spTree>
    <p:extLst>
      <p:ext uri="{BB962C8B-B14F-4D97-AF65-F5344CB8AC3E}">
        <p14:creationId xmlns:p14="http://schemas.microsoft.com/office/powerpoint/2010/main" val="1329350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3487" y="2250649"/>
            <a:ext cx="7772815" cy="3691090"/>
          </a:xfrm>
        </p:spPr>
      </p:pic>
      <p:sp>
        <p:nvSpPr>
          <p:cNvPr id="5" name="TextBox 4"/>
          <p:cNvSpPr txBox="1"/>
          <p:nvPr/>
        </p:nvSpPr>
        <p:spPr>
          <a:xfrm>
            <a:off x="9384033" y="2084832"/>
            <a:ext cx="2383094" cy="286232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Select</a:t>
            </a:r>
          </a:p>
          <a:p>
            <a:pPr marL="800100" lvl="1" indent="-342900">
              <a:buFont typeface="+mj-lt"/>
              <a:buAutoNum type="arabicPeriod"/>
            </a:pPr>
            <a:r>
              <a:rPr lang="en-US" dirty="0" smtClean="0"/>
              <a:t>Algorithm</a:t>
            </a:r>
          </a:p>
          <a:p>
            <a:pPr marL="800100" lvl="1" indent="-342900">
              <a:buFont typeface="+mj-lt"/>
              <a:buAutoNum type="arabicPeriod"/>
            </a:pPr>
            <a:r>
              <a:rPr lang="en-US" dirty="0" smtClean="0"/>
              <a:t>Rate of change</a:t>
            </a:r>
          </a:p>
          <a:p>
            <a:pPr marL="800100" lvl="1" indent="-342900">
              <a:buFont typeface="+mj-lt"/>
              <a:buAutoNum type="arabicPeriod"/>
            </a:pPr>
            <a:r>
              <a:rPr lang="en-US" dirty="0" smtClean="0"/>
              <a:t>Percentage Change Per interval</a:t>
            </a:r>
          </a:p>
          <a:p>
            <a:pPr marL="800100" lvl="1" indent="-342900">
              <a:buFont typeface="+mj-lt"/>
              <a:buAutoNum type="arabicPeriod"/>
            </a:pPr>
            <a:r>
              <a:rPr lang="en-US" dirty="0" smtClean="0"/>
              <a:t>Range/Group</a:t>
            </a:r>
          </a:p>
          <a:p>
            <a:pPr marL="800100" lvl="1" indent="-342900">
              <a:buFont typeface="+mj-lt"/>
              <a:buAutoNum type="arabicPeriod"/>
            </a:pPr>
            <a:r>
              <a:rPr lang="en-US" dirty="0" smtClean="0"/>
              <a:t>Force Quality</a:t>
            </a:r>
          </a:p>
          <a:p>
            <a:pPr marL="800100" lvl="1" indent="-342900">
              <a:buFont typeface="+mj-lt"/>
              <a:buAutoNum type="arabicPeriod"/>
            </a:pPr>
            <a:r>
              <a:rPr lang="en-US" dirty="0" err="1" smtClean="0"/>
              <a:t>Itemes</a:t>
            </a:r>
            <a:r>
              <a:rPr lang="en-US" dirty="0" smtClean="0"/>
              <a:t> Per Message</a:t>
            </a:r>
          </a:p>
        </p:txBody>
      </p:sp>
    </p:spTree>
    <p:extLst>
      <p:ext uri="{BB962C8B-B14F-4D97-AF65-F5344CB8AC3E}">
        <p14:creationId xmlns:p14="http://schemas.microsoft.com/office/powerpoint/2010/main" val="822969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sp>
        <p:nvSpPr>
          <p:cNvPr id="3" name="Text Placeholder 2"/>
          <p:cNvSpPr>
            <a:spLocks noGrp="1"/>
          </p:cNvSpPr>
          <p:nvPr>
            <p:ph type="body" idx="1"/>
          </p:nvPr>
        </p:nvSpPr>
        <p:spPr/>
        <p:txBody>
          <a:bodyPr/>
          <a:lstStyle/>
          <a:p>
            <a:r>
              <a:rPr lang="en-US" dirty="0" smtClean="0"/>
              <a:t>Selecting Algorithm</a:t>
            </a:r>
            <a:endParaRPr lang="en-US" dirty="0"/>
          </a:p>
        </p:txBody>
      </p:sp>
      <p:sp>
        <p:nvSpPr>
          <p:cNvPr id="4" name="Content Placeholder 3"/>
          <p:cNvSpPr>
            <a:spLocks noGrp="1"/>
          </p:cNvSpPr>
          <p:nvPr>
            <p:ph sz="half" idx="2"/>
          </p:nvPr>
        </p:nvSpPr>
        <p:spPr/>
        <p:txBody>
          <a:bodyPr>
            <a:noAutofit/>
          </a:bodyPr>
          <a:lstStyle/>
          <a:p>
            <a:r>
              <a:rPr lang="en-US" sz="1400" dirty="0"/>
              <a:t>The OI Server generates simulated data using the following algorithms: </a:t>
            </a:r>
          </a:p>
          <a:p>
            <a:endParaRPr lang="en-US" sz="1400" dirty="0"/>
          </a:p>
          <a:p>
            <a:pPr marL="742950" lvl="1" indent="-285750">
              <a:buFont typeface="Wingdings" panose="05000000000000000000" pitchFamily="2" charset="2"/>
              <a:buChar char="§"/>
            </a:pPr>
            <a:r>
              <a:rPr lang="en-US" sz="1400" b="1" dirty="0"/>
              <a:t>None</a:t>
            </a:r>
            <a:r>
              <a:rPr lang="en-US" sz="1400" dirty="0"/>
              <a:t>: The data value changes by itself. You can use it to test and validate your poking values. </a:t>
            </a:r>
          </a:p>
          <a:p>
            <a:pPr marL="742950" lvl="1" indent="-285750">
              <a:buFont typeface="Wingdings" panose="05000000000000000000" pitchFamily="2" charset="2"/>
              <a:buChar char="§"/>
            </a:pPr>
            <a:r>
              <a:rPr lang="en-US" sz="1400" b="1" dirty="0"/>
              <a:t>Sine Wave</a:t>
            </a:r>
            <a:r>
              <a:rPr lang="en-US" sz="1400" dirty="0"/>
              <a:t>: The data value follows a sine wave. </a:t>
            </a:r>
          </a:p>
          <a:p>
            <a:pPr marL="742950" lvl="1" indent="-285750">
              <a:buFont typeface="Wingdings" panose="05000000000000000000" pitchFamily="2" charset="2"/>
              <a:buChar char="§"/>
            </a:pPr>
            <a:r>
              <a:rPr lang="en-US" sz="1400" b="1" dirty="0"/>
              <a:t>Cosine Wave</a:t>
            </a:r>
            <a:r>
              <a:rPr lang="en-US" sz="1400" dirty="0"/>
              <a:t>: The data value follows a cosine wave. </a:t>
            </a:r>
          </a:p>
          <a:p>
            <a:pPr marL="742950" lvl="1" indent="-285750">
              <a:buFont typeface="Wingdings" panose="05000000000000000000" pitchFamily="2" charset="2"/>
              <a:buChar char="§"/>
            </a:pPr>
            <a:r>
              <a:rPr lang="en-US" sz="1400" b="1" dirty="0"/>
              <a:t>Saw Tooth</a:t>
            </a:r>
            <a:r>
              <a:rPr lang="en-US" sz="1400" dirty="0"/>
              <a:t>: The data value follows a </a:t>
            </a:r>
            <a:r>
              <a:rPr lang="en-US" sz="1400" dirty="0" err="1"/>
              <a:t>sawtooth</a:t>
            </a:r>
            <a:r>
              <a:rPr lang="en-US" sz="1400" dirty="0"/>
              <a:t> wave. </a:t>
            </a:r>
          </a:p>
          <a:p>
            <a:pPr marL="742950" lvl="1" indent="-285750">
              <a:buFont typeface="Wingdings" panose="05000000000000000000" pitchFamily="2" charset="2"/>
              <a:buChar char="§"/>
            </a:pPr>
            <a:r>
              <a:rPr lang="en-US" sz="1400" b="1" dirty="0"/>
              <a:t>Toggle</a:t>
            </a:r>
            <a:r>
              <a:rPr lang="en-US" sz="1400" dirty="0"/>
              <a:t>: The data value toggles between 1 and 0. </a:t>
            </a:r>
          </a:p>
          <a:p>
            <a:pPr marL="742950" lvl="1" indent="-285750">
              <a:buFont typeface="Wingdings" panose="05000000000000000000" pitchFamily="2" charset="2"/>
              <a:buChar char="§"/>
            </a:pPr>
            <a:r>
              <a:rPr lang="en-US" sz="1400" b="1" dirty="0"/>
              <a:t>Triangular</a:t>
            </a:r>
            <a:r>
              <a:rPr lang="en-US" sz="1400" dirty="0"/>
              <a:t>: The value </a:t>
            </a:r>
            <a:r>
              <a:rPr lang="en-US" sz="1400" dirty="0" err="1"/>
              <a:t>value</a:t>
            </a:r>
            <a:r>
              <a:rPr lang="en-US" sz="1400" dirty="0"/>
              <a:t> follows a triangular wave. </a:t>
            </a:r>
          </a:p>
          <a:p>
            <a:pPr marL="742950" lvl="1" indent="-285750">
              <a:buFont typeface="Wingdings" panose="05000000000000000000" pitchFamily="2" charset="2"/>
              <a:buChar char="§"/>
            </a:pPr>
            <a:r>
              <a:rPr lang="en-US" sz="1400" b="1" dirty="0"/>
              <a:t>String</a:t>
            </a:r>
            <a:r>
              <a:rPr lang="en-US" sz="1400" dirty="0"/>
              <a:t>: The data value contains a string with a serial number of the syntax "TEST: { </a:t>
            </a:r>
            <a:r>
              <a:rPr lang="en-US" sz="1400" dirty="0" err="1"/>
              <a:t>SerialNumber</a:t>
            </a:r>
            <a:r>
              <a:rPr lang="en-US" sz="1400" dirty="0"/>
              <a:t> }". </a:t>
            </a:r>
          </a:p>
          <a:p>
            <a:pPr marL="742950" lvl="1" indent="-285750">
              <a:buFont typeface="Wingdings" panose="05000000000000000000" pitchFamily="2" charset="2"/>
              <a:buChar char="§"/>
            </a:pPr>
            <a:r>
              <a:rPr lang="en-US" sz="1400" b="1" dirty="0"/>
              <a:t>Random</a:t>
            </a:r>
            <a:r>
              <a:rPr lang="en-US" sz="1400" dirty="0"/>
              <a:t>: The data value is generated </a:t>
            </a:r>
            <a:r>
              <a:rPr lang="en-US" sz="1400" dirty="0" smtClean="0"/>
              <a:t>randomly</a:t>
            </a:r>
            <a:endParaRPr lang="en-US" sz="1400" dirty="0"/>
          </a:p>
        </p:txBody>
      </p:sp>
      <p:sp>
        <p:nvSpPr>
          <p:cNvPr id="5" name="Text Placeholder 4"/>
          <p:cNvSpPr>
            <a:spLocks noGrp="1"/>
          </p:cNvSpPr>
          <p:nvPr>
            <p:ph type="body" sz="quarter" idx="3"/>
          </p:nvPr>
        </p:nvSpPr>
        <p:spPr/>
        <p:txBody>
          <a:bodyPr/>
          <a:lstStyle/>
          <a:p>
            <a:r>
              <a:rPr lang="en-US" dirty="0" smtClean="0"/>
              <a:t>Selecting </a:t>
            </a:r>
            <a:r>
              <a:rPr lang="en-US" dirty="0"/>
              <a:t>O</a:t>
            </a:r>
            <a:r>
              <a:rPr lang="en-US" dirty="0" smtClean="0"/>
              <a:t>ther Parameters</a:t>
            </a:r>
            <a:endParaRPr lang="en-US" dirty="0"/>
          </a:p>
        </p:txBody>
      </p:sp>
      <p:sp>
        <p:nvSpPr>
          <p:cNvPr id="6" name="Content Placeholder 5"/>
          <p:cNvSpPr>
            <a:spLocks noGrp="1"/>
          </p:cNvSpPr>
          <p:nvPr>
            <p:ph sz="quarter" idx="4"/>
          </p:nvPr>
        </p:nvSpPr>
        <p:spPr/>
        <p:txBody>
          <a:bodyPr>
            <a:normAutofit fontScale="70000" lnSpcReduction="20000"/>
          </a:bodyPr>
          <a:lstStyle/>
          <a:p>
            <a:r>
              <a:rPr lang="en-US" sz="2000" b="1" dirty="0"/>
              <a:t>Rate of Change</a:t>
            </a:r>
            <a:r>
              <a:rPr lang="en-US" sz="2000" dirty="0"/>
              <a:t>: the rate of change of the value in milliseconds. </a:t>
            </a:r>
          </a:p>
          <a:p>
            <a:r>
              <a:rPr lang="en-US" sz="2000" b="1" dirty="0"/>
              <a:t>Percentage Change Per Interval</a:t>
            </a:r>
            <a:r>
              <a:rPr lang="en-US" sz="2000" dirty="0"/>
              <a:t>: indicates the change per interval in percentage. </a:t>
            </a:r>
          </a:p>
          <a:p>
            <a:r>
              <a:rPr lang="en-US" sz="2000" b="1" dirty="0"/>
              <a:t>Range/Group</a:t>
            </a:r>
            <a:r>
              <a:rPr lang="en-US" sz="2000" dirty="0"/>
              <a:t>: the range of signal values </a:t>
            </a:r>
          </a:p>
          <a:p>
            <a:r>
              <a:rPr lang="en-US" sz="2000" b="1" dirty="0"/>
              <a:t>Force Quality</a:t>
            </a:r>
            <a:r>
              <a:rPr lang="en-US" sz="2000" dirty="0"/>
              <a:t>: force the simulated value to a certain OPC Quality listed - Good, Bad, Bad Configure, Not Connected, Device Fail, Sensor Fail, Last known value, </a:t>
            </a:r>
            <a:r>
              <a:rPr lang="en-US" sz="2000" dirty="0" err="1"/>
              <a:t>Commfail</a:t>
            </a:r>
            <a:r>
              <a:rPr lang="en-US" sz="2000" dirty="0"/>
              <a:t>, Out of service, Last usable value, sensor not accurate, Engineering units, Subnormal, Uncertain, Local Override. </a:t>
            </a:r>
          </a:p>
          <a:p>
            <a:r>
              <a:rPr lang="en-US" sz="2000" b="1" dirty="0"/>
              <a:t>Items Per Message</a:t>
            </a:r>
            <a:r>
              <a:rPr lang="en-US" sz="2000" dirty="0"/>
              <a:t>: the maximum number items can be composed into one message internally inside the OI Server. </a:t>
            </a:r>
          </a:p>
          <a:p>
            <a:r>
              <a:rPr lang="en-US" sz="2000" b="1" dirty="0"/>
              <a:t>Unsolicited Updates</a:t>
            </a:r>
            <a:r>
              <a:rPr lang="en-US" sz="2000" dirty="0"/>
              <a:t>: indicates if unsolicited updates are received. It is recommended to select this check-box.</a:t>
            </a:r>
          </a:p>
          <a:p>
            <a:endParaRPr lang="en-US" dirty="0"/>
          </a:p>
        </p:txBody>
      </p:sp>
    </p:spTree>
    <p:extLst>
      <p:ext uri="{BB962C8B-B14F-4D97-AF65-F5344CB8AC3E}">
        <p14:creationId xmlns:p14="http://schemas.microsoft.com/office/powerpoint/2010/main" val="2424033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sp>
        <p:nvSpPr>
          <p:cNvPr id="3" name="Text Placeholder 2"/>
          <p:cNvSpPr>
            <a:spLocks noGrp="1"/>
          </p:cNvSpPr>
          <p:nvPr>
            <p:ph type="body" idx="1"/>
          </p:nvPr>
        </p:nvSpPr>
        <p:spPr/>
        <p:txBody>
          <a:bodyPr/>
          <a:lstStyle/>
          <a:p>
            <a:r>
              <a:rPr lang="en-US" dirty="0" smtClean="0"/>
              <a:t>Make Device Group</a:t>
            </a:r>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22858" y="3184048"/>
            <a:ext cx="4754562" cy="2008691"/>
          </a:xfrm>
        </p:spPr>
      </p:pic>
      <p:sp>
        <p:nvSpPr>
          <p:cNvPr id="5" name="Text Placeholder 4"/>
          <p:cNvSpPr>
            <a:spLocks noGrp="1"/>
          </p:cNvSpPr>
          <p:nvPr>
            <p:ph type="body" sz="quarter" idx="3"/>
          </p:nvPr>
        </p:nvSpPr>
        <p:spPr/>
        <p:txBody>
          <a:bodyPr/>
          <a:lstStyle/>
          <a:p>
            <a:r>
              <a:rPr lang="en-US" dirty="0" smtClean="0"/>
              <a:t>Add device </a:t>
            </a:r>
            <a:r>
              <a:rPr lang="en-US" dirty="0" err="1" smtClean="0"/>
              <a:t>itemes</a:t>
            </a:r>
            <a:endParaRPr lang="en-US" dirty="0"/>
          </a:p>
        </p:txBody>
      </p:sp>
      <p:pic>
        <p:nvPicPr>
          <p:cNvPr id="10" name="Content Placeholder 9"/>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5989637" y="3097400"/>
            <a:ext cx="4754563" cy="2200458"/>
          </a:xfrm>
        </p:spPr>
      </p:pic>
      <p:sp>
        <p:nvSpPr>
          <p:cNvPr id="11" name="TextBox 10"/>
          <p:cNvSpPr txBox="1"/>
          <p:nvPr/>
        </p:nvSpPr>
        <p:spPr>
          <a:xfrm>
            <a:off x="1022858" y="5597236"/>
            <a:ext cx="10097724" cy="369332"/>
          </a:xfrm>
          <a:prstGeom prst="rect">
            <a:avLst/>
          </a:prstGeom>
          <a:noFill/>
        </p:spPr>
        <p:txBody>
          <a:bodyPr wrap="square" rtlCol="0">
            <a:spAutoFit/>
          </a:bodyPr>
          <a:lstStyle/>
          <a:p>
            <a:r>
              <a:rPr lang="en-US" dirty="0" smtClean="0"/>
              <a:t>Save and close it.</a:t>
            </a:r>
            <a:endParaRPr lang="en-US" dirty="0"/>
          </a:p>
        </p:txBody>
      </p:sp>
    </p:spTree>
    <p:extLst>
      <p:ext uri="{BB962C8B-B14F-4D97-AF65-F5344CB8AC3E}">
        <p14:creationId xmlns:p14="http://schemas.microsoft.com/office/powerpoint/2010/main" val="31474592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Checking Data in </a:t>
            </a:r>
            <a:r>
              <a:rPr lang="en-US" dirty="0" err="1" smtClean="0"/>
              <a:t>WWclient</a:t>
            </a:r>
            <a:endParaRPr lang="en-US" dirty="0"/>
          </a:p>
        </p:txBody>
      </p:sp>
      <p:sp>
        <p:nvSpPr>
          <p:cNvPr id="3" name="Text Placeholder 2"/>
          <p:cNvSpPr>
            <a:spLocks noGrp="1"/>
          </p:cNvSpPr>
          <p:nvPr>
            <p:ph type="body" idx="1"/>
          </p:nvPr>
        </p:nvSpPr>
        <p:spPr/>
        <p:txBody>
          <a:bodyPr/>
          <a:lstStyle/>
          <a:p>
            <a:r>
              <a:rPr lang="en-US" dirty="0" smtClean="0"/>
              <a:t>Create a new connection</a:t>
            </a:r>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739106" y="3184048"/>
            <a:ext cx="3322066" cy="2008691"/>
          </a:xfrm>
        </p:spPr>
      </p:pic>
      <p:sp>
        <p:nvSpPr>
          <p:cNvPr id="5" name="Text Placeholder 4"/>
          <p:cNvSpPr>
            <a:spLocks noGrp="1"/>
          </p:cNvSpPr>
          <p:nvPr>
            <p:ph type="body" sz="quarter" idx="3"/>
          </p:nvPr>
        </p:nvSpPr>
        <p:spPr/>
        <p:txBody>
          <a:bodyPr/>
          <a:lstStyle/>
          <a:p>
            <a:r>
              <a:rPr lang="en-US" dirty="0" smtClean="0"/>
              <a:t>Add Node name Application and Topic</a:t>
            </a:r>
            <a:endParaRPr lang="en-US" dirty="0"/>
          </a:p>
        </p:txBody>
      </p:sp>
      <p:pic>
        <p:nvPicPr>
          <p:cNvPr id="10" name="Content Placeholder 9"/>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963608" y="3097400"/>
            <a:ext cx="2806622" cy="2200458"/>
          </a:xfrm>
        </p:spPr>
      </p:pic>
    </p:spTree>
    <p:extLst>
      <p:ext uri="{BB962C8B-B14F-4D97-AF65-F5344CB8AC3E}">
        <p14:creationId xmlns:p14="http://schemas.microsoft.com/office/powerpoint/2010/main" val="36932497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Checking Data in </a:t>
            </a:r>
            <a:r>
              <a:rPr lang="en-US" dirty="0" err="1" smtClean="0"/>
              <a:t>WWclient</a:t>
            </a:r>
            <a:endParaRPr lang="en-US" dirty="0"/>
          </a:p>
        </p:txBody>
      </p:sp>
      <p:sp>
        <p:nvSpPr>
          <p:cNvPr id="3" name="Text Placeholder 2"/>
          <p:cNvSpPr>
            <a:spLocks noGrp="1"/>
          </p:cNvSpPr>
          <p:nvPr>
            <p:ph type="body" idx="1"/>
          </p:nvPr>
        </p:nvSpPr>
        <p:spPr/>
        <p:txBody>
          <a:bodyPr/>
          <a:lstStyle/>
          <a:p>
            <a:r>
              <a:rPr lang="en-US" dirty="0" smtClean="0"/>
              <a:t>Add items and Advice it</a:t>
            </a:r>
            <a:endParaRPr lang="en-US"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252316" y="3184048"/>
            <a:ext cx="2295646" cy="2008691"/>
          </a:xfrm>
        </p:spPr>
      </p:pic>
      <p:sp>
        <p:nvSpPr>
          <p:cNvPr id="5" name="Text Placeholder 4"/>
          <p:cNvSpPr>
            <a:spLocks noGrp="1"/>
          </p:cNvSpPr>
          <p:nvPr>
            <p:ph type="body" sz="quarter" idx="3"/>
          </p:nvPr>
        </p:nvSpPr>
        <p:spPr/>
        <p:txBody>
          <a:bodyPr/>
          <a:lstStyle/>
          <a:p>
            <a:r>
              <a:rPr lang="en-US" dirty="0" smtClean="0"/>
              <a:t>Adding items</a:t>
            </a:r>
            <a:endParaRPr lang="en-US" dirty="0"/>
          </a:p>
        </p:txBody>
      </p:sp>
      <p:sp>
        <p:nvSpPr>
          <p:cNvPr id="4" name="Content Placeholder 3"/>
          <p:cNvSpPr>
            <a:spLocks noGrp="1"/>
          </p:cNvSpPr>
          <p:nvPr>
            <p:ph sz="quarter" idx="4"/>
          </p:nvPr>
        </p:nvSpPr>
        <p:spPr/>
        <p:txBody>
          <a:bodyPr/>
          <a:lstStyle/>
          <a:p>
            <a:pPr algn="just"/>
            <a:r>
              <a:rPr lang="en-US" dirty="0"/>
              <a:t>The OI Simulation Server uses a simple item naming syntax. The first character of the item name determines the default data type. </a:t>
            </a:r>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7058436"/>
              </p:ext>
            </p:extLst>
          </p:nvPr>
        </p:nvGraphicFramePr>
        <p:xfrm>
          <a:off x="6114472" y="4378638"/>
          <a:ext cx="4629727" cy="1930722"/>
        </p:xfrm>
        <a:graphic>
          <a:graphicData uri="http://schemas.openxmlformats.org/drawingml/2006/table">
            <a:tbl>
              <a:tblPr/>
              <a:tblGrid>
                <a:gridCol w="2557550"/>
                <a:gridCol w="2072177"/>
              </a:tblGrid>
              <a:tr h="331154">
                <a:tc>
                  <a:txBody>
                    <a:bodyPr/>
                    <a:lstStyle/>
                    <a:p>
                      <a:pPr algn="l"/>
                      <a:r>
                        <a:rPr lang="en-US" dirty="0">
                          <a:effectLst/>
                        </a:rPr>
                        <a:t>Item Name First Character</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dirty="0">
                          <a:effectLst/>
                        </a:rPr>
                        <a:t>Item Data Type</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r h="176329">
                <a:tc>
                  <a:txBody>
                    <a:bodyPr/>
                    <a:lstStyle/>
                    <a:p>
                      <a:pPr algn="l"/>
                      <a:r>
                        <a:rPr lang="en-US" dirty="0" err="1">
                          <a:effectLst/>
                        </a:rPr>
                        <a:t>i</a:t>
                      </a:r>
                      <a:r>
                        <a:rPr lang="en-US" dirty="0">
                          <a:effectLst/>
                        </a:rPr>
                        <a:t> or I</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dirty="0">
                          <a:effectLst/>
                        </a:rPr>
                        <a:t>32 bit integer</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r h="176329">
                <a:tc>
                  <a:txBody>
                    <a:bodyPr/>
                    <a:lstStyle/>
                    <a:p>
                      <a:pPr algn="l"/>
                      <a:r>
                        <a:rPr lang="en-US" dirty="0">
                          <a:effectLst/>
                        </a:rPr>
                        <a:t>b or B</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a:effectLst/>
                        </a:rPr>
                        <a:t>Boolean</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r h="331154">
                <a:tc>
                  <a:txBody>
                    <a:bodyPr/>
                    <a:lstStyle/>
                    <a:p>
                      <a:pPr algn="l"/>
                      <a:r>
                        <a:rPr lang="en-US">
                          <a:effectLst/>
                        </a:rPr>
                        <a:t>f or F</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dirty="0">
                          <a:effectLst/>
                        </a:rPr>
                        <a:t>32 bit </a:t>
                      </a:r>
                      <a:r>
                        <a:rPr lang="en-US" dirty="0" smtClean="0">
                          <a:effectLst/>
                        </a:rPr>
                        <a:t>real</a:t>
                      </a:r>
                      <a:endParaRPr lang="en-US" dirty="0">
                        <a:effectLst/>
                      </a:endParaRP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r h="331154">
                <a:tc>
                  <a:txBody>
                    <a:bodyPr/>
                    <a:lstStyle/>
                    <a:p>
                      <a:pPr algn="l"/>
                      <a:r>
                        <a:rPr lang="en-US">
                          <a:effectLst/>
                        </a:rPr>
                        <a:t>d or D</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dirty="0">
                          <a:effectLst/>
                        </a:rPr>
                        <a:t>64 bit </a:t>
                      </a:r>
                      <a:r>
                        <a:rPr lang="en-US" dirty="0" smtClean="0">
                          <a:effectLst/>
                        </a:rPr>
                        <a:t>real</a:t>
                      </a:r>
                      <a:endParaRPr lang="en-US" dirty="0">
                        <a:effectLst/>
                      </a:endParaRP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r h="176329">
                <a:tc>
                  <a:txBody>
                    <a:bodyPr/>
                    <a:lstStyle/>
                    <a:p>
                      <a:pPr algn="l"/>
                      <a:r>
                        <a:rPr lang="en-US">
                          <a:effectLst/>
                        </a:rPr>
                        <a:t>s or S</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c>
                  <a:txBody>
                    <a:bodyPr/>
                    <a:lstStyle/>
                    <a:p>
                      <a:pPr algn="l"/>
                      <a:r>
                        <a:rPr lang="en-US" dirty="0">
                          <a:effectLst/>
                        </a:rPr>
                        <a:t>string</a:t>
                      </a:r>
                    </a:p>
                  </a:txBody>
                  <a:tcPr marL="19050" marR="19050" marT="19050" marB="19050">
                    <a:lnL w="9525" cap="flat" cmpd="sng" algn="ctr">
                      <a:solidFill>
                        <a:srgbClr val="010101"/>
                      </a:solidFill>
                      <a:prstDash val="solid"/>
                      <a:round/>
                      <a:headEnd type="none" w="med" len="med"/>
                      <a:tailEnd type="none" w="med" len="med"/>
                    </a:lnL>
                    <a:lnR w="9525" cap="flat" cmpd="sng" algn="ctr">
                      <a:solidFill>
                        <a:srgbClr val="010101"/>
                      </a:solidFill>
                      <a:prstDash val="solid"/>
                      <a:round/>
                      <a:headEnd type="none" w="med" len="med"/>
                      <a:tailEnd type="none" w="med" len="med"/>
                    </a:lnR>
                    <a:lnT w="9525" cap="flat" cmpd="sng" algn="ctr">
                      <a:solidFill>
                        <a:srgbClr val="010101"/>
                      </a:solidFill>
                      <a:prstDash val="solid"/>
                      <a:round/>
                      <a:headEnd type="none" w="med" len="med"/>
                      <a:tailEnd type="none" w="med" len="med"/>
                    </a:lnT>
                    <a:lnB w="9525" cap="flat" cmpd="sng" algn="ctr">
                      <a:solidFill>
                        <a:srgbClr val="010101"/>
                      </a:solidFill>
                      <a:prstDash val="solid"/>
                      <a:round/>
                      <a:headEnd type="none" w="med" len="med"/>
                      <a:tailEnd type="none" w="med" len="med"/>
                    </a:lnB>
                  </a:tcPr>
                </a:tc>
              </a:tr>
            </a:tbl>
          </a:graphicData>
        </a:graphic>
      </p:graphicFrame>
      <p:sp>
        <p:nvSpPr>
          <p:cNvPr id="8" name="Rectangle 1"/>
          <p:cNvSpPr>
            <a:spLocks noChangeArrowheads="1"/>
          </p:cNvSpPr>
          <p:nvPr/>
        </p:nvSpPr>
        <p:spPr bwMode="auto">
          <a:xfrm>
            <a:off x="4215679" y="199497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2023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Checking Data in </a:t>
            </a:r>
            <a:r>
              <a:rPr lang="en-US" dirty="0" err="1" smtClean="0"/>
              <a:t>WWclient</a:t>
            </a:r>
            <a:endParaRPr lang="en-US" dirty="0"/>
          </a:p>
        </p:txBody>
      </p:sp>
      <p:sp>
        <p:nvSpPr>
          <p:cNvPr id="3" name="Text Placeholder 2"/>
          <p:cNvSpPr>
            <a:spLocks noGrp="1"/>
          </p:cNvSpPr>
          <p:nvPr>
            <p:ph type="body" idx="1"/>
          </p:nvPr>
        </p:nvSpPr>
        <p:spPr>
          <a:xfrm>
            <a:off x="1024128" y="2179636"/>
            <a:ext cx="9720072" cy="822960"/>
          </a:xfrm>
        </p:spPr>
        <p:txBody>
          <a:bodyPr/>
          <a:lstStyle/>
          <a:p>
            <a:r>
              <a:rPr lang="en-US" dirty="0" smtClean="0"/>
              <a:t>Checking data in </a:t>
            </a:r>
            <a:r>
              <a:rPr lang="en-US" dirty="0" err="1" smtClean="0"/>
              <a:t>WWClient</a:t>
            </a:r>
            <a:endParaRPr lang="en-US"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129602" y="3097400"/>
            <a:ext cx="4754562" cy="1309110"/>
          </a:xfrm>
        </p:spPr>
      </p:pic>
      <p:sp>
        <p:nvSpPr>
          <p:cNvPr id="8" name="Content Placeholder 7"/>
          <p:cNvSpPr>
            <a:spLocks noGrp="1"/>
          </p:cNvSpPr>
          <p:nvPr>
            <p:ph sz="quarter" idx="4"/>
          </p:nvPr>
        </p:nvSpPr>
        <p:spPr/>
        <p:txBody>
          <a:bodyPr/>
          <a:lstStyle/>
          <a:p>
            <a:pPr>
              <a:buFont typeface="Wingdings" panose="05000000000000000000" pitchFamily="2" charset="2"/>
              <a:buChar char="§"/>
            </a:pPr>
            <a:r>
              <a:rPr lang="en-US" dirty="0" smtClean="0"/>
              <a:t>$</a:t>
            </a:r>
            <a:r>
              <a:rPr lang="en-US" dirty="0" err="1" smtClean="0"/>
              <a:t>Sys$System</a:t>
            </a:r>
            <a:r>
              <a:rPr lang="en-US" dirty="0" smtClean="0"/>
              <a:t> for checking Communication Status</a:t>
            </a:r>
          </a:p>
          <a:p>
            <a:pPr algn="just">
              <a:buFont typeface="Wingdings" panose="05000000000000000000" pitchFamily="2" charset="2"/>
              <a:buChar char="§"/>
            </a:pPr>
            <a:r>
              <a:rPr lang="en-US" dirty="0" err="1" smtClean="0"/>
              <a:t>Itest</a:t>
            </a:r>
            <a:r>
              <a:rPr lang="en-US" dirty="0" smtClean="0"/>
              <a:t> is integer tag</a:t>
            </a:r>
            <a:endParaRPr lang="en-US" dirty="0"/>
          </a:p>
        </p:txBody>
      </p:sp>
    </p:spTree>
    <p:extLst>
      <p:ext uri="{BB962C8B-B14F-4D97-AF65-F5344CB8AC3E}">
        <p14:creationId xmlns:p14="http://schemas.microsoft.com/office/powerpoint/2010/main" val="3234082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931766" y="2170544"/>
            <a:ext cx="9699290" cy="193963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algn="ctr"/>
            <a:r>
              <a:rPr lang="en-US" sz="16600" dirty="0" smtClean="0">
                <a:solidFill>
                  <a:schemeClr val="accent1">
                    <a:lumMod val="75000"/>
                  </a:schemeClr>
                </a:solidFill>
              </a:rPr>
              <a:t>Thank You</a:t>
            </a:r>
            <a:endParaRPr lang="en-US" sz="16600" dirty="0">
              <a:solidFill>
                <a:schemeClr val="accent1">
                  <a:lumMod val="75000"/>
                </a:schemeClr>
              </a:solidFill>
            </a:endParaRPr>
          </a:p>
        </p:txBody>
      </p:sp>
    </p:spTree>
    <p:extLst>
      <p:ext uri="{BB962C8B-B14F-4D97-AF65-F5344CB8AC3E}">
        <p14:creationId xmlns:p14="http://schemas.microsoft.com/office/powerpoint/2010/main" val="4270929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DASSIM/OISIM ?</a:t>
            </a:r>
            <a:endParaRPr lang="en-US" dirty="0"/>
          </a:p>
        </p:txBody>
      </p:sp>
      <p:sp>
        <p:nvSpPr>
          <p:cNvPr id="3" name="TextBox 2"/>
          <p:cNvSpPr txBox="1"/>
          <p:nvPr/>
        </p:nvSpPr>
        <p:spPr>
          <a:xfrm>
            <a:off x="787401" y="2298700"/>
            <a:ext cx="9956799" cy="1569660"/>
          </a:xfrm>
          <a:prstGeom prst="rect">
            <a:avLst/>
          </a:prstGeom>
          <a:noFill/>
        </p:spPr>
        <p:txBody>
          <a:bodyPr wrap="square" rtlCol="0">
            <a:spAutoFit/>
          </a:bodyPr>
          <a:lstStyle/>
          <a:p>
            <a:pPr algn="just"/>
            <a:r>
              <a:rPr lang="en-US" sz="2400" dirty="0"/>
              <a:t>The Wonderware Simulation Server (OI.SIM and DASSIM) can simulate any device item name and can be configured to simulate Boolean, Integer, Floating Point, and String values. OI.SIM can also simulate process values and </a:t>
            </a:r>
            <a:r>
              <a:rPr lang="en-US" sz="2400" dirty="0" err="1"/>
              <a:t>setpoints</a:t>
            </a:r>
            <a:r>
              <a:rPr lang="en-US" sz="2400" dirty="0"/>
              <a:t>. The simulation server is installed with the OI Core. DASSIM is separate install. </a:t>
            </a:r>
          </a:p>
        </p:txBody>
      </p:sp>
    </p:spTree>
    <p:extLst>
      <p:ext uri="{BB962C8B-B14F-4D97-AF65-F5344CB8AC3E}">
        <p14:creationId xmlns:p14="http://schemas.microsoft.com/office/powerpoint/2010/main" val="130353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&amp; Why </a:t>
            </a:r>
            <a:r>
              <a:rPr lang="en-US" dirty="0" smtClean="0"/>
              <a:t>it</a:t>
            </a:r>
            <a:r>
              <a:rPr lang="en-US" dirty="0"/>
              <a:t> </a:t>
            </a:r>
            <a:r>
              <a:rPr lang="en-US" dirty="0" smtClean="0"/>
              <a:t>is</a:t>
            </a:r>
            <a:r>
              <a:rPr lang="en-US" dirty="0" smtClean="0"/>
              <a:t> </a:t>
            </a:r>
            <a:r>
              <a:rPr lang="en-US" dirty="0" smtClean="0"/>
              <a:t>Used ?</a:t>
            </a:r>
            <a:endParaRPr lang="en-US" dirty="0"/>
          </a:p>
        </p:txBody>
      </p:sp>
      <p:sp>
        <p:nvSpPr>
          <p:cNvPr id="3" name="TextBox 2"/>
          <p:cNvSpPr txBox="1"/>
          <p:nvPr/>
        </p:nvSpPr>
        <p:spPr>
          <a:xfrm>
            <a:off x="787401" y="2298700"/>
            <a:ext cx="9956799" cy="2308324"/>
          </a:xfrm>
          <a:prstGeom prst="rect">
            <a:avLst/>
          </a:prstGeom>
          <a:noFill/>
        </p:spPr>
        <p:txBody>
          <a:bodyPr wrap="square" rtlCol="0">
            <a:spAutoFit/>
          </a:bodyPr>
          <a:lstStyle/>
          <a:p>
            <a:r>
              <a:rPr lang="en-US" sz="2400" dirty="0"/>
              <a:t>The OI Simulation Server installs the OI Server components that provide random simulated data for client applications to use in basic testing of their graphics and logic during development</a:t>
            </a:r>
            <a:r>
              <a:rPr lang="en-US" sz="2400" dirty="0" smtClean="0"/>
              <a:t>.</a:t>
            </a:r>
          </a:p>
          <a:p>
            <a:endParaRPr lang="en-US" sz="2400" dirty="0"/>
          </a:p>
          <a:p>
            <a:r>
              <a:rPr lang="en-US" sz="2400" dirty="0"/>
              <a:t>When you want to test your Wonderware Software with Updating values but don't have a PLC</a:t>
            </a:r>
            <a:r>
              <a:rPr lang="en-US" sz="2400" dirty="0" smtClean="0"/>
              <a:t>.</a:t>
            </a:r>
          </a:p>
        </p:txBody>
      </p:sp>
    </p:spTree>
    <p:extLst>
      <p:ext uri="{BB962C8B-B14F-4D97-AF65-F5344CB8AC3E}">
        <p14:creationId xmlns:p14="http://schemas.microsoft.com/office/powerpoint/2010/main" val="464595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Installing DASSIM/OISIM and </a:t>
            </a:r>
            <a:r>
              <a:rPr lang="en-US" dirty="0" err="1" smtClean="0"/>
              <a:t>LICENsing</a:t>
            </a:r>
            <a:endParaRPr lang="en-US" dirty="0"/>
          </a:p>
        </p:txBody>
      </p:sp>
      <p:sp>
        <p:nvSpPr>
          <p:cNvPr id="19" name="TextBox 18"/>
          <p:cNvSpPr txBox="1"/>
          <p:nvPr/>
        </p:nvSpPr>
        <p:spPr>
          <a:xfrm>
            <a:off x="1024128" y="2087556"/>
            <a:ext cx="9739210"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You will find installer of the DASSIM From </a:t>
            </a:r>
            <a:r>
              <a:rPr lang="en-US" sz="2400" dirty="0" smtClean="0">
                <a:solidFill>
                  <a:srgbClr val="FF0000"/>
                </a:solidFill>
              </a:rPr>
              <a:t>192.168.10.31</a:t>
            </a:r>
            <a:r>
              <a:rPr lang="en-US" sz="2400" dirty="0" smtClean="0"/>
              <a:t> Server.</a:t>
            </a:r>
          </a:p>
          <a:p>
            <a:pPr marL="285750" indent="-285750">
              <a:buFont typeface="Arial" panose="020B0604020202020204" pitchFamily="34" charset="0"/>
              <a:buChar char="•"/>
            </a:pPr>
            <a:r>
              <a:rPr lang="en-US" sz="2400" dirty="0" smtClean="0"/>
              <a:t>OISIM Installation </a:t>
            </a:r>
            <a:r>
              <a:rPr lang="en-US" sz="2400" dirty="0"/>
              <a:t>is easy it does not require any further </a:t>
            </a:r>
            <a:r>
              <a:rPr lang="en-US" sz="2400" dirty="0" smtClean="0"/>
              <a:t>explanation</a:t>
            </a:r>
          </a:p>
          <a:p>
            <a:pPr marL="285750" indent="-285750">
              <a:buFont typeface="Arial" panose="020B0604020202020204" pitchFamily="34" charset="0"/>
              <a:buChar char="•"/>
            </a:pPr>
            <a:r>
              <a:rPr lang="en-US" sz="2400" dirty="0"/>
              <a:t>A License is</a:t>
            </a:r>
            <a:r>
              <a:rPr lang="en-US" sz="2400" dirty="0">
                <a:solidFill>
                  <a:srgbClr val="FF0000"/>
                </a:solidFill>
              </a:rPr>
              <a:t> NOT </a:t>
            </a:r>
            <a:r>
              <a:rPr lang="en-US" sz="2400" dirty="0"/>
              <a:t>required</a:t>
            </a:r>
            <a:r>
              <a:rPr lang="en-US" sz="2400" dirty="0" smtClean="0"/>
              <a:t>.</a:t>
            </a:r>
            <a:endParaRPr lang="en-US" sz="2400" dirty="0"/>
          </a:p>
          <a:p>
            <a:endParaRPr lang="en-US" dirty="0"/>
          </a:p>
        </p:txBody>
      </p:sp>
    </p:spTree>
    <p:extLst>
      <p:ext uri="{BB962C8B-B14F-4D97-AF65-F5344CB8AC3E}">
        <p14:creationId xmlns:p14="http://schemas.microsoft.com/office/powerpoint/2010/main" val="24141423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Installing DASSIM</a:t>
            </a:r>
            <a:endParaRPr lang="en-US" dirty="0"/>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971" y="2223571"/>
            <a:ext cx="3481905" cy="1165714"/>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5538" y="1933940"/>
            <a:ext cx="2650000" cy="1983333"/>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94200" y="1903910"/>
            <a:ext cx="2650000" cy="1990000"/>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2482" y="4128931"/>
            <a:ext cx="2653333" cy="1993333"/>
          </a:xfrm>
          <a:prstGeom prst="rect">
            <a:avLst/>
          </a:prstGeom>
        </p:spPr>
      </p:pic>
      <p:pic>
        <p:nvPicPr>
          <p:cNvPr id="17" name="Picture 1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85655" y="4120964"/>
            <a:ext cx="2653333" cy="1993333"/>
          </a:xfrm>
          <a:prstGeom prst="rect">
            <a:avLst/>
          </a:prstGeom>
        </p:spPr>
      </p:pic>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467161" y="4091401"/>
            <a:ext cx="2656667" cy="1993333"/>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352001" y="4420597"/>
            <a:ext cx="1710000" cy="1410000"/>
          </a:xfrm>
          <a:prstGeom prst="rect">
            <a:avLst/>
          </a:prstGeom>
        </p:spPr>
      </p:pic>
      <p:sp>
        <p:nvSpPr>
          <p:cNvPr id="20" name="Right Arrow 19"/>
          <p:cNvSpPr/>
          <p:nvPr/>
        </p:nvSpPr>
        <p:spPr>
          <a:xfrm>
            <a:off x="4278601" y="2726311"/>
            <a:ext cx="475211" cy="398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a:off x="7547263" y="2699615"/>
            <a:ext cx="475211" cy="398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3232296" y="4918335"/>
            <a:ext cx="475211" cy="398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6115469" y="4888772"/>
            <a:ext cx="475211" cy="398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a:off x="8998642" y="4888772"/>
            <a:ext cx="475211" cy="398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0463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Supported Algorithms</a:t>
            </a:r>
          </a:p>
        </p:txBody>
      </p:sp>
      <p:sp>
        <p:nvSpPr>
          <p:cNvPr id="19" name="TextBox 18"/>
          <p:cNvSpPr txBox="1"/>
          <p:nvPr/>
        </p:nvSpPr>
        <p:spPr>
          <a:xfrm>
            <a:off x="1024128" y="1755047"/>
            <a:ext cx="9739210" cy="4801314"/>
          </a:xfrm>
          <a:prstGeom prst="rect">
            <a:avLst/>
          </a:prstGeom>
          <a:noFill/>
        </p:spPr>
        <p:txBody>
          <a:bodyPr wrap="square" rtlCol="0">
            <a:spAutoFit/>
          </a:bodyPr>
          <a:lstStyle/>
          <a:p>
            <a:r>
              <a:rPr lang="en-US" sz="2400" dirty="0"/>
              <a:t>The OI Server generates simulated data using the following algorithms: </a:t>
            </a:r>
            <a:endParaRPr lang="en-US" sz="2400" dirty="0" smtClean="0"/>
          </a:p>
          <a:p>
            <a:endParaRPr lang="en-US" sz="2400" dirty="0"/>
          </a:p>
          <a:p>
            <a:pPr marL="742950" lvl="1" indent="-285750">
              <a:buFont typeface="Wingdings" panose="05000000000000000000" pitchFamily="2" charset="2"/>
              <a:buChar char="§"/>
            </a:pPr>
            <a:r>
              <a:rPr lang="en-US" sz="2400" b="1" dirty="0" smtClean="0"/>
              <a:t>None</a:t>
            </a:r>
            <a:r>
              <a:rPr lang="en-US" sz="2400" dirty="0"/>
              <a:t>: The data value changes by itself. You can use it to test and validate your poking values. </a:t>
            </a:r>
          </a:p>
          <a:p>
            <a:pPr marL="742950" lvl="1" indent="-285750">
              <a:buFont typeface="Wingdings" panose="05000000000000000000" pitchFamily="2" charset="2"/>
              <a:buChar char="§"/>
            </a:pPr>
            <a:r>
              <a:rPr lang="en-US" sz="2400" b="1" dirty="0" smtClean="0"/>
              <a:t>Sine </a:t>
            </a:r>
            <a:r>
              <a:rPr lang="en-US" sz="2400" b="1" dirty="0"/>
              <a:t>Wave</a:t>
            </a:r>
            <a:r>
              <a:rPr lang="en-US" sz="2400" dirty="0"/>
              <a:t>: The data value follows a sine wave. </a:t>
            </a:r>
          </a:p>
          <a:p>
            <a:pPr marL="742950" lvl="1" indent="-285750">
              <a:buFont typeface="Wingdings" panose="05000000000000000000" pitchFamily="2" charset="2"/>
              <a:buChar char="§"/>
            </a:pPr>
            <a:r>
              <a:rPr lang="en-US" sz="2400" b="1" dirty="0" smtClean="0"/>
              <a:t>Cosine </a:t>
            </a:r>
            <a:r>
              <a:rPr lang="en-US" sz="2400" b="1" dirty="0"/>
              <a:t>Wave</a:t>
            </a:r>
            <a:r>
              <a:rPr lang="en-US" sz="2400" dirty="0"/>
              <a:t>: The data value follows a cosine wave. </a:t>
            </a:r>
          </a:p>
          <a:p>
            <a:pPr marL="742950" lvl="1" indent="-285750">
              <a:buFont typeface="Wingdings" panose="05000000000000000000" pitchFamily="2" charset="2"/>
              <a:buChar char="§"/>
            </a:pPr>
            <a:r>
              <a:rPr lang="en-US" sz="2400" b="1" dirty="0" smtClean="0"/>
              <a:t>Saw </a:t>
            </a:r>
            <a:r>
              <a:rPr lang="en-US" sz="2400" b="1" dirty="0"/>
              <a:t>Tooth</a:t>
            </a:r>
            <a:r>
              <a:rPr lang="en-US" sz="2400" dirty="0"/>
              <a:t>: The data value follows a </a:t>
            </a:r>
            <a:r>
              <a:rPr lang="en-US" sz="2400" dirty="0" err="1"/>
              <a:t>sawtooth</a:t>
            </a:r>
            <a:r>
              <a:rPr lang="en-US" sz="2400" dirty="0"/>
              <a:t> wave. </a:t>
            </a:r>
          </a:p>
          <a:p>
            <a:pPr marL="742950" lvl="1" indent="-285750">
              <a:buFont typeface="Wingdings" panose="05000000000000000000" pitchFamily="2" charset="2"/>
              <a:buChar char="§"/>
            </a:pPr>
            <a:r>
              <a:rPr lang="en-US" sz="2400" b="1" dirty="0" smtClean="0"/>
              <a:t>Toggle</a:t>
            </a:r>
            <a:r>
              <a:rPr lang="en-US" sz="2400" dirty="0"/>
              <a:t>: The data value toggles between 1 and 0. </a:t>
            </a:r>
          </a:p>
          <a:p>
            <a:pPr marL="742950" lvl="1" indent="-285750">
              <a:buFont typeface="Wingdings" panose="05000000000000000000" pitchFamily="2" charset="2"/>
              <a:buChar char="§"/>
            </a:pPr>
            <a:r>
              <a:rPr lang="en-US" sz="2400" b="1" dirty="0" smtClean="0"/>
              <a:t>Triangular</a:t>
            </a:r>
            <a:r>
              <a:rPr lang="en-US" sz="2400" dirty="0"/>
              <a:t>: The value </a:t>
            </a:r>
            <a:r>
              <a:rPr lang="en-US" sz="2400" dirty="0" err="1"/>
              <a:t>value</a:t>
            </a:r>
            <a:r>
              <a:rPr lang="en-US" sz="2400" dirty="0"/>
              <a:t> follows a triangular wave. </a:t>
            </a:r>
          </a:p>
          <a:p>
            <a:pPr marL="742950" lvl="1" indent="-285750">
              <a:buFont typeface="Wingdings" panose="05000000000000000000" pitchFamily="2" charset="2"/>
              <a:buChar char="§"/>
            </a:pPr>
            <a:r>
              <a:rPr lang="en-US" sz="2400" b="1" dirty="0" smtClean="0"/>
              <a:t>String</a:t>
            </a:r>
            <a:r>
              <a:rPr lang="en-US" sz="2400" dirty="0"/>
              <a:t>: The data value contains a string with a serial number of the syntax "TEST: { </a:t>
            </a:r>
            <a:r>
              <a:rPr lang="en-US" sz="2400" dirty="0" err="1"/>
              <a:t>SerialNumber</a:t>
            </a:r>
            <a:r>
              <a:rPr lang="en-US" sz="2400" dirty="0"/>
              <a:t> }". </a:t>
            </a:r>
          </a:p>
          <a:p>
            <a:pPr marL="742950" lvl="1" indent="-285750">
              <a:buFont typeface="Wingdings" panose="05000000000000000000" pitchFamily="2" charset="2"/>
              <a:buChar char="§"/>
            </a:pPr>
            <a:r>
              <a:rPr lang="en-US" sz="2400" b="1" dirty="0" smtClean="0"/>
              <a:t>Random</a:t>
            </a:r>
            <a:r>
              <a:rPr lang="en-US" sz="2400" dirty="0"/>
              <a:t>: The data value is generated randomly</a:t>
            </a:r>
          </a:p>
          <a:p>
            <a:endParaRPr lang="en-US" dirty="0"/>
          </a:p>
        </p:txBody>
      </p:sp>
    </p:spTree>
    <p:extLst>
      <p:ext uri="{BB962C8B-B14F-4D97-AF65-F5344CB8AC3E}">
        <p14:creationId xmlns:p14="http://schemas.microsoft.com/office/powerpoint/2010/main" val="31903310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4128" y="2084832"/>
            <a:ext cx="7951534" cy="4022725"/>
          </a:xfrm>
        </p:spPr>
      </p:pic>
      <p:sp>
        <p:nvSpPr>
          <p:cNvPr id="5" name="TextBox 4"/>
          <p:cNvSpPr txBox="1"/>
          <p:nvPr/>
        </p:nvSpPr>
        <p:spPr>
          <a:xfrm>
            <a:off x="9384033" y="2084832"/>
            <a:ext cx="2383094"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Navigate to the ArchestraA.DASSim.1- Configuration.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Leave settings as default.</a:t>
            </a:r>
          </a:p>
        </p:txBody>
      </p:sp>
    </p:spTree>
    <p:extLst>
      <p:ext uri="{BB962C8B-B14F-4D97-AF65-F5344CB8AC3E}">
        <p14:creationId xmlns:p14="http://schemas.microsoft.com/office/powerpoint/2010/main" val="25430485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4128" y="2084878"/>
            <a:ext cx="7951534" cy="4022632"/>
          </a:xfrm>
        </p:spPr>
      </p:pic>
      <p:sp>
        <p:nvSpPr>
          <p:cNvPr id="5" name="TextBox 4"/>
          <p:cNvSpPr txBox="1"/>
          <p:nvPr/>
        </p:nvSpPr>
        <p:spPr>
          <a:xfrm>
            <a:off x="9384033" y="2084832"/>
            <a:ext cx="238309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Add PORT_TEST Connection</a:t>
            </a:r>
          </a:p>
        </p:txBody>
      </p:sp>
    </p:spTree>
    <p:extLst>
      <p:ext uri="{BB962C8B-B14F-4D97-AF65-F5344CB8AC3E}">
        <p14:creationId xmlns:p14="http://schemas.microsoft.com/office/powerpoint/2010/main" val="3941487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Configuring DASSIM/OISIM</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3487" y="2084878"/>
            <a:ext cx="7772815" cy="4022632"/>
          </a:xfrm>
        </p:spPr>
      </p:pic>
      <p:sp>
        <p:nvSpPr>
          <p:cNvPr id="5" name="TextBox 4"/>
          <p:cNvSpPr txBox="1"/>
          <p:nvPr/>
        </p:nvSpPr>
        <p:spPr>
          <a:xfrm>
            <a:off x="9384033" y="2084832"/>
            <a:ext cx="2383094" cy="64633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Add PLC_TEST Connection</a:t>
            </a:r>
          </a:p>
        </p:txBody>
      </p:sp>
    </p:spTree>
    <p:extLst>
      <p:ext uri="{BB962C8B-B14F-4D97-AF65-F5344CB8AC3E}">
        <p14:creationId xmlns:p14="http://schemas.microsoft.com/office/powerpoint/2010/main" val="38093219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294</TotalTime>
  <Words>675</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Tw Cen MT</vt:lpstr>
      <vt:lpstr>Tw Cen MT Condensed</vt:lpstr>
      <vt:lpstr>Wingdings</vt:lpstr>
      <vt:lpstr>Wingdings 3</vt:lpstr>
      <vt:lpstr>Integral</vt:lpstr>
      <vt:lpstr>DASSIM/OISIM</vt:lpstr>
      <vt:lpstr>What is DASSIM/OISIM ?</vt:lpstr>
      <vt:lpstr>When &amp; Why it is Used ?</vt:lpstr>
      <vt:lpstr>Installing DASSIM/OISIM and LICENsing</vt:lpstr>
      <vt:lpstr>Installing DASSIM</vt:lpstr>
      <vt:lpstr>Supported Algorithms</vt:lpstr>
      <vt:lpstr>Configuring DASSIM/OISIM</vt:lpstr>
      <vt:lpstr>Configuring DASSIM/OISIM</vt:lpstr>
      <vt:lpstr>Configuring DASSIM/OISIM</vt:lpstr>
      <vt:lpstr>Configuring DASSIM/OISIM</vt:lpstr>
      <vt:lpstr>Configuring DASSIM/OISIM</vt:lpstr>
      <vt:lpstr>Configuring DASSIM/OISIM</vt:lpstr>
      <vt:lpstr>Checking Data in WWclient</vt:lpstr>
      <vt:lpstr>Checking Data in WWclient</vt:lpstr>
      <vt:lpstr>Checking Data in WWclient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DASIDIRECT</dc:title>
  <dc:creator>Windows User</dc:creator>
  <cp:lastModifiedBy>Windows User</cp:lastModifiedBy>
  <cp:revision>26</cp:revision>
  <dcterms:created xsi:type="dcterms:W3CDTF">2019-06-15T04:35:48Z</dcterms:created>
  <dcterms:modified xsi:type="dcterms:W3CDTF">2019-06-20T06:32:41Z</dcterms:modified>
</cp:coreProperties>
</file>