
<file path=[Content_Types].xml><?xml version="1.0" encoding="utf-8"?>
<Types xmlns="http://schemas.openxmlformats.org/package/2006/content-types">
  <Default Extension="png" ContentType="image/png"/>
  <Default Extension="wmf" ContentType="image/x-wmf"/>
  <Default Extension="xls" ContentType="application/vnd.ms-exce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sldIdLst>
    <p:sldId id="256" r:id="rId2"/>
    <p:sldId id="272" r:id="rId3"/>
    <p:sldId id="260" r:id="rId4"/>
    <p:sldId id="261" r:id="rId5"/>
    <p:sldId id="275" r:id="rId6"/>
    <p:sldId id="274" r:id="rId7"/>
    <p:sldId id="276" r:id="rId8"/>
    <p:sldId id="277" r:id="rId9"/>
    <p:sldId id="262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3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FCE4A"/>
    <a:srgbClr val="11FF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91E0A0-54EF-4266-9C74-2B00D502F71E}" type="datetimeFigureOut">
              <a:rPr lang="en-US" smtClean="0"/>
              <a:t>5/16/2019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FFEB77-4940-4967-9563-A20695DB1B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4403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FFEB77-4940-4967-9563-A20695DB1B3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795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FFEB77-4940-4967-9563-A20695DB1B3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9781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FFEB77-4940-4967-9563-A20695DB1B3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3997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FFEB77-4940-4967-9563-A20695DB1B3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3385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FFEB77-4940-4967-9563-A20695DB1B3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0988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FFEB77-4940-4967-9563-A20695DB1B3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6863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FFEB77-4940-4967-9563-A20695DB1B3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5477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FFEB77-4940-4967-9563-A20695DB1B3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63703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FFEB77-4940-4967-9563-A20695DB1B3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8191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FFEB77-4940-4967-9563-A20695DB1B3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8480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FFEB77-4940-4967-9563-A20695DB1B3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7198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FFEB77-4940-4967-9563-A20695DB1B3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9505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FFEB77-4940-4967-9563-A20695DB1B3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7189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FFEB77-4940-4967-9563-A20695DB1B3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0861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FFEB77-4940-4967-9563-A20695DB1B3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5151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FFEB77-4940-4967-9563-A20695DB1B3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0583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FFEB77-4940-4967-9563-A20695DB1B3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2945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B4BF8C5-3D6B-4353-B2A4-74B7EDAA097C}" type="datetimeFigureOut">
              <a:rPr lang="en-US" smtClean="0"/>
              <a:t>5/16/2019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9D35D4F-8FB0-4600-94AC-9873F8BDBFE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4"/>
          <p:cNvSpPr txBox="1">
            <a:spLocks/>
          </p:cNvSpPr>
          <p:nvPr userDrawn="1"/>
        </p:nvSpPr>
        <p:spPr>
          <a:xfrm>
            <a:off x="548043" y="6560703"/>
            <a:ext cx="2737010" cy="226773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1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SSM Infotech </a:t>
            </a:r>
            <a:r>
              <a:rPr lang="en-US" smtClean="0">
                <a:ea typeface="Cambria Math" panose="02040503050406030204" pitchFamily="18" charset="0"/>
              </a:rPr>
              <a:t>Solutions</a:t>
            </a:r>
            <a:r>
              <a:rPr lang="en-US" smtClean="0"/>
              <a:t> Pvt. Ltd</a:t>
            </a:r>
            <a:endParaRPr lang="en-US" dirty="0" smtClean="0"/>
          </a:p>
        </p:txBody>
      </p: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2" cstate="print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351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0" y="2004162"/>
            <a:ext cx="12192000" cy="44170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/>
          <p:nvPr userDrawn="1"/>
        </p:nvSpPr>
        <p:spPr>
          <a:xfrm>
            <a:off x="7884160" y="3027680"/>
            <a:ext cx="34932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7C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Wonderware Scada</a:t>
            </a:r>
            <a:endParaRPr lang="en-US" sz="2800" b="1" dirty="0">
              <a:solidFill>
                <a:srgbClr val="FF7C8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3737540" y="2398126"/>
            <a:ext cx="47243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92D05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X-Force Software Solution</a:t>
            </a:r>
            <a:endParaRPr lang="en-US" sz="2400" b="1" dirty="0">
              <a:solidFill>
                <a:srgbClr val="92D050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545696" y="3755299"/>
            <a:ext cx="37385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400" b="1" dirty="0" smtClean="0">
                <a:solidFill>
                  <a:schemeClr val="accent2">
                    <a:lumMod val="75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Automation Solution</a:t>
            </a:r>
            <a:endParaRPr lang="en-US" sz="2400" b="1" dirty="0">
              <a:solidFill>
                <a:schemeClr val="accent2">
                  <a:lumMod val="75000"/>
                </a:schemeClr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7788589" y="4421736"/>
            <a:ext cx="38779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400" b="1" dirty="0" smtClean="0">
                <a:solidFill>
                  <a:srgbClr val="00206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Industrial Computing</a:t>
            </a:r>
            <a:endParaRPr lang="en-US" sz="2400" b="1" dirty="0">
              <a:solidFill>
                <a:srgbClr val="002060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3391500" y="5090850"/>
            <a:ext cx="32528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400" b="1" dirty="0" smtClean="0">
                <a:solidFill>
                  <a:srgbClr val="FFFF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IT / FMS Services</a:t>
            </a:r>
            <a:endParaRPr lang="en-US" sz="2400" b="1" dirty="0">
              <a:solidFill>
                <a:srgbClr val="FFFF00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7831621" y="5761681"/>
            <a:ext cx="22028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400" b="1" dirty="0" smtClean="0">
                <a:solidFill>
                  <a:srgbClr val="7030A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Networking</a:t>
            </a:r>
            <a:endParaRPr lang="en-US" sz="2400" b="1" dirty="0">
              <a:solidFill>
                <a:srgbClr val="7030A0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ctrTitle" idx="4294967295"/>
          </p:nvPr>
        </p:nvSpPr>
        <p:spPr>
          <a:xfrm>
            <a:off x="101600" y="1032052"/>
            <a:ext cx="11988800" cy="932214"/>
          </a:xfrm>
        </p:spPr>
        <p:txBody>
          <a:bodyPr>
            <a:normAutofit/>
          </a:bodyPr>
          <a:lstStyle>
            <a:lvl1pPr algn="ctr">
              <a:defRPr sz="6000"/>
            </a:lvl1pPr>
          </a:lstStyle>
          <a:p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51364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5/16/2019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1793632" y="29824"/>
            <a:ext cx="8592428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Footer Placeholder 4"/>
          <p:cNvSpPr txBox="1">
            <a:spLocks/>
          </p:cNvSpPr>
          <p:nvPr userDrawn="1"/>
        </p:nvSpPr>
        <p:spPr>
          <a:xfrm>
            <a:off x="548043" y="6560703"/>
            <a:ext cx="2737010" cy="226773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1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SSM Infotech </a:t>
            </a:r>
            <a:r>
              <a:rPr lang="en-US" smtClean="0">
                <a:ea typeface="Cambria Math" panose="02040503050406030204" pitchFamily="18" charset="0"/>
              </a:rPr>
              <a:t>Solutions</a:t>
            </a:r>
            <a:r>
              <a:rPr lang="en-US" smtClean="0"/>
              <a:t> Pvt. Ltd</a:t>
            </a:r>
            <a:endParaRPr lang="en-US" dirty="0" smtClean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301215" y="996176"/>
            <a:ext cx="11499924" cy="536017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9215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SSM Infotech </a:t>
            </a:r>
            <a:r>
              <a:rPr lang="en-US" smtClean="0">
                <a:ea typeface="Cambria Math" panose="02040503050406030204" pitchFamily="18" charset="0"/>
              </a:rPr>
              <a:t>Solutions</a:t>
            </a:r>
            <a:r>
              <a:rPr lang="en-US" smtClean="0"/>
              <a:t> Pvt. Ltd</a:t>
            </a:r>
            <a:endParaRPr lang="en-US" dirty="0" smtClean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01215" y="996176"/>
            <a:ext cx="11499924" cy="536017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835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B4BF8C5-3D6B-4353-B2A4-74B7EDAA097C}" type="datetimeFigureOut">
              <a:rPr lang="en-US" smtClean="0"/>
              <a:t>5/16/2019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9D35D4F-8FB0-4600-94AC-9873F8BDBFE0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1793632" y="29824"/>
            <a:ext cx="8592428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Footer Placeholder 4"/>
          <p:cNvSpPr txBox="1">
            <a:spLocks/>
          </p:cNvSpPr>
          <p:nvPr userDrawn="1"/>
        </p:nvSpPr>
        <p:spPr>
          <a:xfrm>
            <a:off x="548043" y="6560703"/>
            <a:ext cx="2737010" cy="226773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1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SSM Infotech </a:t>
            </a:r>
            <a:r>
              <a:rPr lang="en-US" smtClean="0">
                <a:ea typeface="Cambria Math" panose="02040503050406030204" pitchFamily="18" charset="0"/>
              </a:rPr>
              <a:t>Solutions</a:t>
            </a:r>
            <a:r>
              <a:rPr lang="en-US" smtClean="0"/>
              <a:t> Pvt. Ltd</a:t>
            </a:r>
            <a:endParaRPr lang="en-US" dirty="0" smtClean="0"/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301215" y="996176"/>
            <a:ext cx="11499924" cy="536017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98559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1793632" y="29824"/>
            <a:ext cx="8592428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-1" y="543735"/>
            <a:ext cx="17936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i="1" dirty="0" smtClean="0">
                <a:solidFill>
                  <a:srgbClr val="002060"/>
                </a:solidFill>
                <a:effectLst>
                  <a:glow>
                    <a:schemeClr val="bg2">
                      <a:lumMod val="65000"/>
                      <a:alpha val="41000"/>
                    </a:schemeClr>
                  </a:glow>
                  <a:outerShdw blurRad="50800" dist="50800" dir="5400000" sx="1000" sy="1000" algn="ctr" rotWithShape="0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ea typeface="Cambria Math" panose="02040503050406030204" pitchFamily="18" charset="0"/>
              </a:rPr>
              <a:t>You</a:t>
            </a:r>
            <a:r>
              <a:rPr lang="en-US" sz="1200" b="1" i="1" baseline="0" dirty="0" smtClean="0">
                <a:solidFill>
                  <a:srgbClr val="002060"/>
                </a:solidFill>
                <a:effectLst>
                  <a:glow>
                    <a:schemeClr val="bg2">
                      <a:lumMod val="65000"/>
                      <a:alpha val="41000"/>
                    </a:schemeClr>
                  </a:glow>
                  <a:outerShdw blurRad="50800" dist="50800" dir="5400000" sx="1000" sy="1000" algn="ctr" rotWithShape="0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ea typeface="Cambria Math" panose="02040503050406030204" pitchFamily="18" charset="0"/>
              </a:rPr>
              <a:t> Dream It, We do it</a:t>
            </a:r>
            <a:endParaRPr lang="en-US" sz="1200" b="1" i="1" dirty="0">
              <a:solidFill>
                <a:srgbClr val="002060"/>
              </a:solidFill>
              <a:effectLst>
                <a:glow>
                  <a:schemeClr val="bg2">
                    <a:lumMod val="65000"/>
                    <a:alpha val="41000"/>
                  </a:schemeClr>
                </a:glow>
                <a:outerShdw blurRad="50800" dist="50800" dir="5400000" sx="1000" sy="1000" algn="ctr" rotWithShape="0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  <a:ea typeface="Cambria Math" panose="02040503050406030204" pitchFamily="18" charset="0"/>
            </a:endParaRP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0" y="871833"/>
            <a:ext cx="12187232" cy="0"/>
          </a:xfrm>
          <a:prstGeom prst="line">
            <a:avLst/>
          </a:prstGeom>
          <a:ln w="1270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2"/>
          <p:cNvPicPr>
            <a:picLocks noChangeAspect="1" noChangeArrowheads="1"/>
          </p:cNvPicPr>
          <p:nvPr userDrawn="1"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267" y="20392"/>
            <a:ext cx="977551" cy="578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9"/>
          <p:cNvPicPr>
            <a:picLocks noChangeAspect="1" noChangeArrowheads="1"/>
          </p:cNvPicPr>
          <p:nvPr userDrawn="1"/>
        </p:nvPicPr>
        <p:blipFill>
          <a:blip r:embed="rId7" cstate="print">
            <a:clrChange>
              <a:clrFrom>
                <a:srgbClr val="0080FF"/>
              </a:clrFrom>
              <a:clrTo>
                <a:srgbClr val="0080FF">
                  <a:alpha val="0"/>
                </a:srgbClr>
              </a:clrTo>
            </a:clrChange>
            <a:lum bright="-6000" contrast="12000"/>
          </a:blip>
          <a:srcRect/>
          <a:stretch>
            <a:fillRect/>
          </a:stretch>
        </p:blipFill>
        <p:spPr bwMode="auto">
          <a:xfrm>
            <a:off x="10386060" y="83706"/>
            <a:ext cx="1765300" cy="66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15"/>
          <p:cNvSpPr/>
          <p:nvPr userDrawn="1"/>
        </p:nvSpPr>
        <p:spPr>
          <a:xfrm rot="16200000">
            <a:off x="5918166" y="579036"/>
            <a:ext cx="350900" cy="12187232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42000">
                <a:schemeClr val="bg1">
                  <a:lumMod val="65000"/>
                </a:schemeClr>
              </a:gs>
              <a:gs pos="71000">
                <a:schemeClr val="tx1">
                  <a:lumMod val="75000"/>
                  <a:lumOff val="25000"/>
                </a:schemeClr>
              </a:gs>
              <a:gs pos="100000">
                <a:schemeClr val="tx1"/>
              </a:gs>
            </a:gsLst>
            <a:lin ang="2700000" scaled="1"/>
            <a:tileRect/>
          </a:gradFill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48043" y="6560703"/>
            <a:ext cx="2737010" cy="226773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/>
          <a:lstStyle>
            <a:lvl1pPr algn="ctr">
              <a:defRPr sz="1200" b="1" i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smtClean="0"/>
              <a:t>SSM Infotech </a:t>
            </a:r>
            <a:r>
              <a:rPr lang="en-US" smtClean="0">
                <a:ea typeface="Cambria Math" panose="02040503050406030204" pitchFamily="18" charset="0"/>
              </a:rPr>
              <a:t>Solutions</a:t>
            </a:r>
            <a:r>
              <a:rPr lang="en-US" smtClean="0"/>
              <a:t> Pvt. Ltd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97820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80" r:id="rId3"/>
    <p:sldLayoutId id="2147483679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Cambria Math" panose="02040503050406030204" pitchFamily="18" charset="0"/>
          <a:ea typeface="Cambria Math" panose="02040503050406030204" pitchFamily="18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wmf"/><Relationship Id="rId5" Type="http://schemas.openxmlformats.org/officeDocument/2006/relationships/oleObject" Target="../embeddings/Microsoft_Excel_97-2003_Worksheet1.xls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13.png"/><Relationship Id="rId4" Type="http://schemas.openxmlformats.org/officeDocument/2006/relationships/notesSlide" Target="../notesSlides/notesSlide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file:///C:\Users\himanshu.gandhi\Desktop\Daily%20Work\EMS%20Prepare\Data\ABT\SSM%20Infotech%20Intro.pptx#-1,1,Introduction To SSM Infotech Solutions Pvt. Ltd.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192.168.10.153/docx/open.aspx?notesid=019ceed5-74e5-43cd-8133-aad276cf7612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101600" y="1032052"/>
            <a:ext cx="11988800" cy="932214"/>
          </a:xfrm>
        </p:spPr>
        <p:txBody>
          <a:bodyPr>
            <a:normAutofit/>
          </a:bodyPr>
          <a:lstStyle/>
          <a:p>
            <a:pPr algn="ctr"/>
            <a:r>
              <a:rPr lang="en-GB" kern="0" dirty="0"/>
              <a:t>ABT </a:t>
            </a:r>
            <a:r>
              <a:rPr lang="en-GB" kern="0" dirty="0" smtClean="0"/>
              <a:t>System – RTMS (Real Time Monitoring System)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51755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kern="0" dirty="0"/>
              <a:t>ABT Detail </a:t>
            </a:r>
            <a:r>
              <a:rPr lang="en-GB" kern="0" dirty="0" smtClean="0"/>
              <a:t>Screen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05301"/>
            <a:ext cx="12192000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08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kern="0" dirty="0"/>
              <a:t>ABT Detail Screen </a:t>
            </a:r>
            <a:r>
              <a:rPr lang="en-GB" kern="0" dirty="0" smtClean="0"/>
              <a:t>Formulas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3632" y="928048"/>
            <a:ext cx="8592428" cy="5552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164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kern="0" dirty="0"/>
              <a:t>Scatter </a:t>
            </a:r>
            <a:r>
              <a:rPr lang="en-GB" kern="0" dirty="0" smtClean="0"/>
              <a:t>Chart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1363" b="3246"/>
          <a:stretch/>
        </p:blipFill>
        <p:spPr>
          <a:xfrm>
            <a:off x="1180408" y="980903"/>
            <a:ext cx="9942022" cy="5436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805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kern="0" dirty="0"/>
              <a:t>ABT Calculation </a:t>
            </a:r>
            <a:r>
              <a:rPr lang="en-GB" kern="0" dirty="0" smtClean="0"/>
              <a:t>Configuration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1818" b="4676"/>
          <a:stretch/>
        </p:blipFill>
        <p:spPr>
          <a:xfrm>
            <a:off x="0" y="923333"/>
            <a:ext cx="12091916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434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kern="0" dirty="0"/>
              <a:t>DC &amp; SG Import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b="4570"/>
          <a:stretch/>
        </p:blipFill>
        <p:spPr>
          <a:xfrm>
            <a:off x="189067" y="943767"/>
            <a:ext cx="11739075" cy="5457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981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kern="0" dirty="0"/>
              <a:t>Daily Performance </a:t>
            </a:r>
            <a:r>
              <a:rPr lang="en-GB" kern="0" dirty="0" smtClean="0"/>
              <a:t>Report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054381"/>
            <a:ext cx="12192000" cy="3353846"/>
          </a:xfrm>
          <a:prstGeom prst="rect">
            <a:avLst/>
          </a:prstGeom>
        </p:spPr>
      </p:pic>
      <p:graphicFrame>
        <p:nvGraphicFramePr>
          <p:cNvPr id="5" name="Object 1027" descr="Sample Report ">
            <a:hlinkClick r:id="" action="ppaction://ole?verb=1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9116177"/>
              </p:ext>
            </p:extLst>
          </p:nvPr>
        </p:nvGraphicFramePr>
        <p:xfrm>
          <a:off x="5489726" y="5020435"/>
          <a:ext cx="1343025" cy="1049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6" name="Worksheet" showAsIcon="1" r:id="rId5" imgW="914400" imgH="714240" progId="Excel.Sheet.8">
                  <p:embed/>
                </p:oleObj>
              </mc:Choice>
              <mc:Fallback>
                <p:oleObj name="Worksheet" showAsIcon="1" r:id="rId5" imgW="914400" imgH="71424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9726" y="5020435"/>
                        <a:ext cx="1343025" cy="1049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911167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Features of Server </a:t>
            </a:r>
            <a:r>
              <a:rPr lang="en-US" dirty="0" smtClean="0"/>
              <a:t>Application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Connect with Modbus, Ethernet or OPC compliance </a:t>
            </a:r>
            <a:r>
              <a:rPr lang="en-US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meters</a:t>
            </a:r>
            <a:endParaRPr lang="en-US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>
              <a:lnSpc>
                <a:spcPct val="150000"/>
              </a:lnSpc>
            </a:pPr>
            <a:r>
              <a:rPr lang="en-US" dirty="0">
                <a:ln w="10541" cmpd="sng">
                  <a:noFill/>
                  <a:prstDash val="solid"/>
                </a:ln>
              </a:rPr>
              <a:t>Configuration of fuels, combine cycle, fuel cost with applicable date </a:t>
            </a:r>
            <a:r>
              <a:rPr lang="en-US" dirty="0" smtClean="0">
                <a:ln w="10541" cmpd="sng">
                  <a:noFill/>
                  <a:prstDash val="solid"/>
                </a:ln>
              </a:rPr>
              <a:t>time</a:t>
            </a:r>
            <a:endParaRPr lang="en-US" dirty="0">
              <a:ln w="10541" cmpd="sng">
                <a:noFill/>
                <a:prstDash val="solid"/>
              </a:ln>
            </a:endParaRPr>
          </a:p>
          <a:p>
            <a:pPr>
              <a:lnSpc>
                <a:spcPct val="150000"/>
              </a:lnSpc>
            </a:pPr>
            <a:r>
              <a:rPr lang="en-US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Calculation of Heat Rate, forecast of cut off frequencies and target </a:t>
            </a:r>
            <a:r>
              <a:rPr lang="en-US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generation</a:t>
            </a:r>
            <a:endParaRPr lang="en-US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>
              <a:lnSpc>
                <a:spcPct val="150000"/>
              </a:lnSpc>
            </a:pPr>
            <a:r>
              <a:rPr lang="en-US" dirty="0">
                <a:ln w="10541" cmpd="sng">
                  <a:noFill/>
                  <a:prstDash val="solid"/>
                </a:ln>
              </a:rPr>
              <a:t>Specially design for ABT </a:t>
            </a:r>
            <a:r>
              <a:rPr lang="en-US" dirty="0" smtClean="0">
                <a:ln w="10541" cmpd="sng">
                  <a:noFill/>
                  <a:prstDash val="solid"/>
                </a:ln>
              </a:rPr>
              <a:t>system</a:t>
            </a:r>
            <a:endParaRPr lang="en-US" dirty="0">
              <a:ln w="10541" cmpd="sng">
                <a:noFill/>
                <a:prstDash val="solid"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0913396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>
            <p:custDataLst>
              <p:tags r:id="rId1"/>
            </p:custDataLst>
          </p:nvPr>
        </p:nvSpPr>
        <p:spPr>
          <a:xfrm>
            <a:off x="4159578" y="4624271"/>
            <a:ext cx="3824891" cy="981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j-cs"/>
              </a:defRPr>
            </a:lvl1pPr>
          </a:lstStyle>
          <a:p>
            <a:pPr algn="ctr">
              <a:defRPr/>
            </a:pPr>
            <a:r>
              <a:rPr lang="en-US" sz="6000" smtClean="0"/>
              <a:t>Thank you</a:t>
            </a:r>
            <a:endParaRPr lang="en-US" sz="6000" dirty="0" smtClean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46067" y="993429"/>
            <a:ext cx="3498850" cy="3447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2"/>
          <p:cNvSpPr txBox="1">
            <a:spLocks noChangeArrowheads="1"/>
          </p:cNvSpPr>
          <p:nvPr>
            <p:custDataLst>
              <p:tags r:id="rId2"/>
            </p:custDataLst>
          </p:nvPr>
        </p:nvSpPr>
        <p:spPr>
          <a:xfrm>
            <a:off x="3735104" y="5496494"/>
            <a:ext cx="4953000" cy="904874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 fontScale="92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4000" b="1" kern="1200" cap="small" baseline="0">
                <a:solidFill>
                  <a:srgbClr val="003300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dirty="0" smtClean="0"/>
              <a:t>Have a nice day…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793632" y="29824"/>
            <a:ext cx="8592428" cy="762000"/>
          </a:xfrm>
        </p:spPr>
        <p:txBody>
          <a:bodyPr/>
          <a:lstStyle/>
          <a:p>
            <a:pPr algn="ctr"/>
            <a:r>
              <a:rPr lang="en-IN" dirty="0">
                <a:solidFill>
                  <a:srgbClr val="0423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IN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IN" dirty="0">
                <a:solidFill>
                  <a:srgbClr val="0423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 Infotech Solutions Pvt. Ltd.</a:t>
            </a:r>
          </a:p>
        </p:txBody>
      </p:sp>
    </p:spTree>
    <p:extLst>
      <p:ext uri="{BB962C8B-B14F-4D97-AF65-F5344CB8AC3E}">
        <p14:creationId xmlns:p14="http://schemas.microsoft.com/office/powerpoint/2010/main" val="2475776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dirty="0" smtClean="0"/>
              <a:t>Company Corporate Introduction</a:t>
            </a:r>
            <a:endParaRPr lang="en-US" dirty="0"/>
          </a:p>
        </p:txBody>
      </p:sp>
      <p:sp>
        <p:nvSpPr>
          <p:cNvPr id="4" name="Down Ribbon 3"/>
          <p:cNvSpPr/>
          <p:nvPr/>
        </p:nvSpPr>
        <p:spPr>
          <a:xfrm>
            <a:off x="1467551" y="1947159"/>
            <a:ext cx="9527823" cy="1693334"/>
          </a:xfrm>
          <a:prstGeom prst="ribbon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200" dirty="0" smtClean="0">
                <a:solidFill>
                  <a:srgbClr val="0423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IN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IN" sz="2200" dirty="0" smtClean="0">
                <a:solidFill>
                  <a:srgbClr val="0423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 Infotech Solutions Pvt. Ltd.</a:t>
            </a:r>
          </a:p>
          <a:p>
            <a:pPr algn="ctr"/>
            <a:r>
              <a:rPr lang="en-IN" sz="22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Know Us.. </a:t>
            </a:r>
          </a:p>
          <a:p>
            <a:pPr algn="ctr"/>
            <a:r>
              <a:rPr lang="en-IN" sz="2200" dirty="0">
                <a:solidFill>
                  <a:srgbClr val="0423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↓</a:t>
            </a:r>
            <a:r>
              <a:rPr lang="en-IN" sz="22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2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Wave 4">
            <a:hlinkClick r:id="rId3" action="ppaction://hlinkpres?slideindex=1&amp;slidetitle=Introduction To SSM Infotech Solutions Pvt. Ltd."/>
          </p:cNvPr>
          <p:cNvSpPr/>
          <p:nvPr/>
        </p:nvSpPr>
        <p:spPr>
          <a:xfrm>
            <a:off x="1219201" y="4222040"/>
            <a:ext cx="2923822" cy="756356"/>
          </a:xfrm>
          <a:prstGeom prst="wav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dirty="0" smtClean="0">
                <a:solidFill>
                  <a:srgbClr val="032261"/>
                </a:solidFill>
              </a:rPr>
              <a:t>Local</a:t>
            </a:r>
            <a:endParaRPr lang="en-US" sz="2400" dirty="0">
              <a:solidFill>
                <a:srgbClr val="032261"/>
              </a:solidFill>
            </a:endParaRPr>
          </a:p>
        </p:txBody>
      </p:sp>
      <p:sp>
        <p:nvSpPr>
          <p:cNvPr id="6" name="Wave 5">
            <a:hlinkClick r:id="rId4"/>
          </p:cNvPr>
          <p:cNvSpPr/>
          <p:nvPr/>
        </p:nvSpPr>
        <p:spPr>
          <a:xfrm>
            <a:off x="4695669" y="4222040"/>
            <a:ext cx="2923822" cy="756356"/>
          </a:xfrm>
          <a:prstGeom prst="wav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dirty="0" smtClean="0">
                <a:solidFill>
                  <a:srgbClr val="032261"/>
                </a:solidFill>
              </a:rPr>
              <a:t>Intranet</a:t>
            </a:r>
            <a:endParaRPr lang="en-US" sz="2400" dirty="0">
              <a:solidFill>
                <a:srgbClr val="032261"/>
              </a:solidFill>
            </a:endParaRPr>
          </a:p>
        </p:txBody>
      </p:sp>
      <p:sp>
        <p:nvSpPr>
          <p:cNvPr id="7" name="Wave 6"/>
          <p:cNvSpPr/>
          <p:nvPr/>
        </p:nvSpPr>
        <p:spPr>
          <a:xfrm>
            <a:off x="8172137" y="4222040"/>
            <a:ext cx="2923822" cy="756356"/>
          </a:xfrm>
          <a:prstGeom prst="wav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dirty="0" smtClean="0">
                <a:solidFill>
                  <a:srgbClr val="032261"/>
                </a:solidFill>
              </a:rPr>
              <a:t>Internet</a:t>
            </a:r>
            <a:endParaRPr lang="en-US" sz="2400" dirty="0">
              <a:solidFill>
                <a:srgbClr val="03226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1333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Needs of ABT Regime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>
                <a:ln w="10541" cmpd="sng">
                  <a:noFill/>
                  <a:prstDash val="solid"/>
                </a:ln>
              </a:rPr>
              <a:t>ABT says on low frequency, grid will give you more money if you generate more power.</a:t>
            </a:r>
            <a:endParaRPr lang="en-GB" dirty="0">
              <a:ln w="10541" cmpd="sng">
                <a:noFill/>
                <a:prstDash val="solid"/>
              </a:ln>
            </a:endParaRPr>
          </a:p>
          <a:p>
            <a:pPr>
              <a:lnSpc>
                <a:spcPct val="150000"/>
              </a:lnSpc>
            </a:pPr>
            <a:r>
              <a:rPr lang="en-GB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ABT made our conventional monitoring systems obsolete.</a:t>
            </a:r>
          </a:p>
          <a:p>
            <a:pPr>
              <a:lnSpc>
                <a:spcPct val="150000"/>
              </a:lnSpc>
            </a:pPr>
            <a:r>
              <a:rPr lang="en-GB" dirty="0">
                <a:ln w="10541" cmpd="sng">
                  <a:noFill/>
                  <a:prstDash val="solid"/>
                </a:ln>
              </a:rPr>
              <a:t>Increasing emphasis on commercial aspects</a:t>
            </a:r>
            <a:r>
              <a:rPr lang="en-US" dirty="0">
                <a:ln w="10541" cmpd="sng">
                  <a:noFill/>
                  <a:prstDash val="solid"/>
                </a:ln>
              </a:rPr>
              <a:t> of plant </a:t>
            </a:r>
            <a:r>
              <a:rPr lang="en-GB" dirty="0">
                <a:ln w="10541" cmpd="sng">
                  <a:noFill/>
                  <a:prstDash val="solid"/>
                </a:ln>
              </a:rPr>
              <a:t>operation.</a:t>
            </a:r>
          </a:p>
          <a:p>
            <a:pPr>
              <a:lnSpc>
                <a:spcPct val="150000"/>
              </a:lnSpc>
            </a:pPr>
            <a:r>
              <a:rPr lang="en-GB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Need to respond to needs of Operation Engineers in block-to-block decision making.</a:t>
            </a:r>
          </a:p>
          <a:p>
            <a:pPr marL="0" indent="0">
              <a:lnSpc>
                <a:spcPct val="150000"/>
              </a:lnSpc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3759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Salient features of ABT-RTMS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GB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Displays all ABT parameters in real-time in Control Room i.e. “Ex-bus generation”, “Net gain” and break-ups of  generation on Gas / Liquid fuels. </a:t>
            </a:r>
            <a:endParaRPr lang="en-US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>
              <a:lnSpc>
                <a:spcPct val="150000"/>
              </a:lnSpc>
            </a:pPr>
            <a:r>
              <a:rPr lang="en-GB" dirty="0">
                <a:ln w="10541" cmpd="sng">
                  <a:noFill/>
                  <a:prstDash val="solid"/>
                </a:ln>
              </a:rPr>
              <a:t>Display of Target Generation to assist decisions.</a:t>
            </a:r>
          </a:p>
          <a:p>
            <a:pPr>
              <a:lnSpc>
                <a:spcPct val="150000"/>
              </a:lnSpc>
            </a:pPr>
            <a:r>
              <a:rPr lang="en-GB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Generates audio / visual alarms for operator.</a:t>
            </a:r>
          </a:p>
          <a:p>
            <a:pPr>
              <a:lnSpc>
                <a:spcPct val="150000"/>
              </a:lnSpc>
            </a:pPr>
            <a:r>
              <a:rPr lang="en-GB" dirty="0">
                <a:ln w="10541" cmpd="sng">
                  <a:noFill/>
                  <a:prstDash val="solid"/>
                </a:ln>
              </a:rPr>
              <a:t>OPC-DA server for integration with other systems.</a:t>
            </a:r>
          </a:p>
          <a:p>
            <a:pPr>
              <a:lnSpc>
                <a:spcPct val="150000"/>
              </a:lnSpc>
            </a:pPr>
            <a:r>
              <a:rPr lang="en-US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Specially designed trending application i.e. Forecast graph and scatter graph.</a:t>
            </a:r>
          </a:p>
          <a:p>
            <a:pPr>
              <a:lnSpc>
                <a:spcPct val="150000"/>
              </a:lnSpc>
            </a:pPr>
            <a:r>
              <a:rPr lang="en-GB" dirty="0">
                <a:ln w="10541" cmpd="sng">
                  <a:noFill/>
                  <a:prstDash val="solid"/>
                </a:ln>
              </a:rPr>
              <a:t>No Special scripting is required.</a:t>
            </a:r>
            <a:endParaRPr lang="en-GB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0" indent="0">
              <a:lnSpc>
                <a:spcPct val="150000"/>
              </a:lnSpc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637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3632" y="43472"/>
            <a:ext cx="8592428" cy="762000"/>
          </a:xfrm>
        </p:spPr>
        <p:txBody>
          <a:bodyPr/>
          <a:lstStyle/>
          <a:p>
            <a:pPr algn="ctr"/>
            <a:r>
              <a:rPr lang="en-GB" dirty="0"/>
              <a:t>Salient features of ABT-RTMS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sz="2000" dirty="0"/>
              <a:t>Energy schedule Import DC and SG in web application(Access in LAN network).</a:t>
            </a:r>
          </a:p>
          <a:p>
            <a:r>
              <a:rPr lang="en-IN" sz="2000" dirty="0"/>
              <a:t>Web base interface for access ABT screen , reporting  and configuration of ABT System</a:t>
            </a:r>
            <a:r>
              <a:rPr lang="en-IN" sz="2000" dirty="0" smtClean="0"/>
              <a:t>.</a:t>
            </a:r>
            <a:endParaRPr lang="en-IN" sz="2000" dirty="0"/>
          </a:p>
          <a:p>
            <a:r>
              <a:rPr lang="en-IN" sz="2000" dirty="0"/>
              <a:t>ABT Main screen Shows Instantaneous values and average values of Required Parameter such as,</a:t>
            </a:r>
          </a:p>
          <a:p>
            <a:pPr marL="0" indent="0">
              <a:buNone/>
            </a:pPr>
            <a:r>
              <a:rPr lang="en-IN" sz="2000" dirty="0" smtClean="0"/>
              <a:t>	</a:t>
            </a:r>
            <a:r>
              <a:rPr lang="en-IN" sz="2000" dirty="0" err="1" smtClean="0"/>
              <a:t>Avg</a:t>
            </a:r>
            <a:r>
              <a:rPr lang="en-IN" sz="2000" dirty="0" smtClean="0"/>
              <a:t> </a:t>
            </a:r>
            <a:r>
              <a:rPr lang="en-IN" sz="2000" dirty="0" err="1"/>
              <a:t>Freq</a:t>
            </a:r>
            <a:r>
              <a:rPr lang="en-IN" sz="2000" dirty="0"/>
              <a:t>                     </a:t>
            </a:r>
            <a:r>
              <a:rPr lang="en-IN" sz="2000" dirty="0" smtClean="0"/>
              <a:t>	</a:t>
            </a:r>
            <a:r>
              <a:rPr lang="en-IN" sz="2000" dirty="0" err="1" smtClean="0"/>
              <a:t>Avg</a:t>
            </a:r>
            <a:r>
              <a:rPr lang="en-IN" sz="2000" dirty="0" smtClean="0"/>
              <a:t> </a:t>
            </a:r>
            <a:r>
              <a:rPr lang="en-IN" sz="2000" dirty="0"/>
              <a:t>AG MW                </a:t>
            </a:r>
            <a:r>
              <a:rPr lang="en-IN" sz="2000" dirty="0" smtClean="0"/>
              <a:t>	Suggested </a:t>
            </a:r>
            <a:r>
              <a:rPr lang="en-IN" sz="2000" dirty="0"/>
              <a:t>MW              </a:t>
            </a:r>
            <a:r>
              <a:rPr lang="en-IN" sz="2000" dirty="0" smtClean="0"/>
              <a:t>	Target </a:t>
            </a:r>
            <a:r>
              <a:rPr lang="en-IN" sz="2000" dirty="0"/>
              <a:t>MWh </a:t>
            </a:r>
            <a:endParaRPr lang="en-IN" sz="2000" dirty="0" smtClean="0"/>
          </a:p>
          <a:p>
            <a:pPr marL="0" indent="0">
              <a:buNone/>
            </a:pPr>
            <a:r>
              <a:rPr lang="en-IN" sz="2000" dirty="0" smtClean="0"/>
              <a:t>	Predicted </a:t>
            </a:r>
            <a:r>
              <a:rPr lang="en-IN" sz="2000" dirty="0"/>
              <a:t>MWh          </a:t>
            </a:r>
            <a:r>
              <a:rPr lang="en-IN" sz="2000" dirty="0" smtClean="0"/>
              <a:t>	Expected </a:t>
            </a:r>
            <a:r>
              <a:rPr lang="en-IN" sz="2000" dirty="0"/>
              <a:t>Block </a:t>
            </a:r>
            <a:r>
              <a:rPr lang="en-IN" sz="2000" dirty="0" err="1"/>
              <a:t>Freq</a:t>
            </a:r>
            <a:r>
              <a:rPr lang="en-IN" sz="2000" dirty="0"/>
              <a:t> </a:t>
            </a:r>
            <a:r>
              <a:rPr lang="en-IN" sz="2000" dirty="0" smtClean="0"/>
              <a:t>	Predicted </a:t>
            </a:r>
            <a:r>
              <a:rPr lang="en-IN" sz="2000" dirty="0" err="1"/>
              <a:t>Freq</a:t>
            </a:r>
            <a:r>
              <a:rPr lang="en-IN" sz="2000" dirty="0"/>
              <a:t>              </a:t>
            </a:r>
            <a:r>
              <a:rPr lang="en-IN" sz="2000" dirty="0" smtClean="0"/>
              <a:t>	UI </a:t>
            </a:r>
            <a:r>
              <a:rPr lang="en-IN" sz="2000" dirty="0"/>
              <a:t>MW &amp; UI Rate        </a:t>
            </a:r>
            <a:endParaRPr lang="en-IN" sz="2000" dirty="0" smtClean="0"/>
          </a:p>
          <a:p>
            <a:pPr marL="0" indent="0">
              <a:buNone/>
            </a:pPr>
            <a:r>
              <a:rPr lang="en-IN" sz="2000" dirty="0"/>
              <a:t>	</a:t>
            </a:r>
            <a:r>
              <a:rPr lang="en-IN" sz="2000" dirty="0" smtClean="0"/>
              <a:t>UI </a:t>
            </a:r>
            <a:r>
              <a:rPr lang="en-IN" sz="2000" dirty="0" err="1"/>
              <a:t>Rs</a:t>
            </a:r>
            <a:r>
              <a:rPr lang="en-IN" sz="2000" dirty="0"/>
              <a:t> &amp; </a:t>
            </a:r>
            <a:r>
              <a:rPr lang="en-IN" sz="2000" dirty="0" err="1"/>
              <a:t>NetUI</a:t>
            </a:r>
            <a:r>
              <a:rPr lang="en-IN" sz="2000" dirty="0"/>
              <a:t> </a:t>
            </a:r>
            <a:r>
              <a:rPr lang="en-IN" sz="2000" dirty="0" err="1"/>
              <a:t>Rs</a:t>
            </a:r>
            <a:r>
              <a:rPr lang="en-IN" sz="2000" dirty="0"/>
              <a:t>           </a:t>
            </a:r>
            <a:r>
              <a:rPr lang="en-IN" sz="2000" dirty="0" smtClean="0"/>
              <a:t>Fuel </a:t>
            </a:r>
            <a:r>
              <a:rPr lang="en-IN" sz="2000" dirty="0"/>
              <a:t>Cost for Current 15 min Block and Previous Block. </a:t>
            </a:r>
          </a:p>
          <a:p>
            <a:r>
              <a:rPr lang="en-IN" sz="2000" dirty="0"/>
              <a:t>ABT Detail screen Calculate cumulative data up to previous block like,</a:t>
            </a:r>
          </a:p>
          <a:p>
            <a:pPr marL="0" indent="0">
              <a:buNone/>
            </a:pPr>
            <a:r>
              <a:rPr lang="en-IN" sz="2000" dirty="0"/>
              <a:t>	</a:t>
            </a:r>
            <a:r>
              <a:rPr lang="en-IN" sz="2000" dirty="0" smtClean="0"/>
              <a:t>AG </a:t>
            </a:r>
            <a:r>
              <a:rPr lang="en-IN" sz="2000" dirty="0"/>
              <a:t>MW                                                </a:t>
            </a:r>
            <a:r>
              <a:rPr lang="en-IN" sz="2000" dirty="0" smtClean="0"/>
              <a:t>	Over </a:t>
            </a:r>
            <a:r>
              <a:rPr lang="en-IN" sz="2000" dirty="0"/>
              <a:t>Inject MWh &amp; </a:t>
            </a:r>
            <a:r>
              <a:rPr lang="en-IN" sz="2000" dirty="0" err="1"/>
              <a:t>Rs</a:t>
            </a:r>
            <a:r>
              <a:rPr lang="en-IN" sz="2000" dirty="0"/>
              <a:t>      </a:t>
            </a:r>
          </a:p>
          <a:p>
            <a:pPr marL="0" indent="0">
              <a:buNone/>
            </a:pPr>
            <a:r>
              <a:rPr lang="en-IN" sz="2000" dirty="0"/>
              <a:t>        </a:t>
            </a:r>
            <a:r>
              <a:rPr lang="en-IN" sz="2000" dirty="0" smtClean="0"/>
              <a:t>	Over </a:t>
            </a:r>
            <a:r>
              <a:rPr lang="en-IN" sz="2000" dirty="0"/>
              <a:t>Inject Deviation Cap </a:t>
            </a:r>
            <a:r>
              <a:rPr lang="en-IN" sz="2000" dirty="0" err="1"/>
              <a:t>Rs</a:t>
            </a:r>
            <a:r>
              <a:rPr lang="en-IN" sz="2000" dirty="0"/>
              <a:t>           </a:t>
            </a:r>
            <a:r>
              <a:rPr lang="en-IN" sz="2000" dirty="0" smtClean="0"/>
              <a:t>	Diff</a:t>
            </a:r>
            <a:r>
              <a:rPr lang="en-IN" sz="2000" dirty="0"/>
              <a:t>. Deviation Cap </a:t>
            </a:r>
            <a:r>
              <a:rPr lang="en-IN" sz="2000" dirty="0" err="1" smtClean="0"/>
              <a:t>Rs</a:t>
            </a:r>
            <a:endParaRPr lang="en-IN" sz="2000" dirty="0" smtClean="0"/>
          </a:p>
          <a:p>
            <a:pPr marL="0" indent="0">
              <a:buNone/>
            </a:pPr>
            <a:r>
              <a:rPr lang="en-IN" sz="2000" dirty="0"/>
              <a:t>	</a:t>
            </a:r>
            <a:r>
              <a:rPr lang="en-IN" sz="2000" dirty="0" smtClean="0"/>
              <a:t>Over </a:t>
            </a:r>
            <a:r>
              <a:rPr lang="en-IN" sz="2000" dirty="0"/>
              <a:t>Injection Rate in </a:t>
            </a:r>
            <a:r>
              <a:rPr lang="en-IN" sz="2000" dirty="0" err="1"/>
              <a:t>Rs</a:t>
            </a:r>
            <a:r>
              <a:rPr lang="en-IN" sz="2000" dirty="0"/>
              <a:t>                  </a:t>
            </a:r>
            <a:r>
              <a:rPr lang="en-IN" sz="2000" dirty="0" smtClean="0"/>
              <a:t>	Under </a:t>
            </a:r>
            <a:r>
              <a:rPr lang="en-IN" sz="2000" dirty="0"/>
              <a:t>Injection </a:t>
            </a:r>
            <a:r>
              <a:rPr lang="en-IN" sz="2000" dirty="0" smtClean="0"/>
              <a:t>MWh</a:t>
            </a:r>
          </a:p>
          <a:p>
            <a:pPr marL="0" indent="0">
              <a:buNone/>
            </a:pPr>
            <a:r>
              <a:rPr lang="en-IN" sz="2000" dirty="0"/>
              <a:t>	</a:t>
            </a:r>
            <a:r>
              <a:rPr lang="en-IN" sz="2000" dirty="0" smtClean="0"/>
              <a:t>Additional </a:t>
            </a:r>
            <a:r>
              <a:rPr lang="en-IN" sz="2000" dirty="0"/>
              <a:t>Deviation in </a:t>
            </a:r>
            <a:r>
              <a:rPr lang="en-IN" sz="2000" dirty="0" err="1"/>
              <a:t>Rs</a:t>
            </a:r>
            <a:r>
              <a:rPr lang="en-IN" sz="2000" dirty="0"/>
              <a:t>                </a:t>
            </a:r>
            <a:r>
              <a:rPr lang="en-IN" sz="2000" dirty="0" smtClean="0"/>
              <a:t>	Under </a:t>
            </a:r>
            <a:r>
              <a:rPr lang="en-IN" sz="2000" dirty="0"/>
              <a:t>Injection in Rate </a:t>
            </a:r>
            <a:r>
              <a:rPr lang="en-IN" sz="2000" dirty="0" err="1" smtClean="0"/>
              <a:t>Rs</a:t>
            </a:r>
            <a:endParaRPr lang="en-IN" sz="2000" dirty="0" smtClean="0"/>
          </a:p>
          <a:p>
            <a:pPr marL="0" indent="0">
              <a:buNone/>
            </a:pPr>
            <a:r>
              <a:rPr lang="en-IN" sz="2000" dirty="0"/>
              <a:t>	</a:t>
            </a:r>
            <a:r>
              <a:rPr lang="en-IN" sz="2000" dirty="0" smtClean="0"/>
              <a:t>Total </a:t>
            </a:r>
            <a:r>
              <a:rPr lang="en-IN" sz="2000" dirty="0"/>
              <a:t>Receivable Deviation in </a:t>
            </a:r>
            <a:r>
              <a:rPr lang="en-IN" sz="2000" dirty="0" err="1"/>
              <a:t>Rs</a:t>
            </a:r>
            <a:endParaRPr lang="en-IN" sz="2000" dirty="0"/>
          </a:p>
          <a:p>
            <a:endParaRPr lang="en-IN" sz="2000" dirty="0"/>
          </a:p>
        </p:txBody>
      </p:sp>
    </p:spTree>
    <p:extLst>
      <p:ext uri="{BB962C8B-B14F-4D97-AF65-F5344CB8AC3E}">
        <p14:creationId xmlns:p14="http://schemas.microsoft.com/office/powerpoint/2010/main" val="814390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793632" y="29824"/>
            <a:ext cx="8592428" cy="762000"/>
          </a:xfrm>
        </p:spPr>
        <p:txBody>
          <a:bodyPr>
            <a:normAutofit/>
          </a:bodyPr>
          <a:lstStyle/>
          <a:p>
            <a:pPr algn="ctr"/>
            <a:r>
              <a:rPr lang="en-GB" kern="0" dirty="0"/>
              <a:t>ABT Main </a:t>
            </a:r>
            <a:r>
              <a:rPr lang="en-GB" kern="0" dirty="0" smtClean="0"/>
              <a:t>Screen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13262"/>
            <a:ext cx="12192000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6805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ABT 4</a:t>
            </a:r>
            <a:r>
              <a:rPr lang="en-GB" baseline="30000" dirty="0" smtClean="0"/>
              <a:t>th</a:t>
            </a:r>
            <a:r>
              <a:rPr lang="en-GB" dirty="0" smtClean="0"/>
              <a:t> DSM Amendment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u="sng" dirty="0"/>
              <a:t>Major Changes in DSM 4th Amendment</a:t>
            </a:r>
          </a:p>
          <a:p>
            <a:endParaRPr lang="en-US" sz="2000" dirty="0"/>
          </a:p>
          <a:p>
            <a:pPr lvl="1">
              <a:lnSpc>
                <a:spcPct val="150000"/>
              </a:lnSpc>
            </a:pPr>
            <a:r>
              <a:rPr lang="en-US" sz="2000" dirty="0"/>
              <a:t>Frequency Band has been tightened to 50.05 to </a:t>
            </a:r>
            <a:r>
              <a:rPr lang="en-US" sz="2000" dirty="0" smtClean="0"/>
              <a:t>49.85</a:t>
            </a:r>
            <a:endParaRPr lang="en-US" sz="2000" dirty="0"/>
          </a:p>
          <a:p>
            <a:pPr lvl="1">
              <a:lnSpc>
                <a:spcPct val="150000"/>
              </a:lnSpc>
            </a:pPr>
            <a:r>
              <a:rPr lang="en-US" sz="2000" dirty="0"/>
              <a:t>Deviation Price Vector linked to Daily Average Area Cleaning Price(ACP) in Day Ahead Market of Power Exchange. </a:t>
            </a:r>
          </a:p>
          <a:p>
            <a:pPr lvl="1">
              <a:lnSpc>
                <a:spcPct val="150000"/>
              </a:lnSpc>
            </a:pPr>
            <a:r>
              <a:rPr lang="en-US" sz="2000" dirty="0"/>
              <a:t>Cap Rate For all Generator</a:t>
            </a:r>
            <a:r>
              <a:rPr lang="en-US" sz="2000" dirty="0" smtClean="0"/>
              <a:t>.</a:t>
            </a:r>
            <a:endParaRPr lang="en-US" sz="2000" dirty="0"/>
          </a:p>
          <a:p>
            <a:pPr lvl="1">
              <a:lnSpc>
                <a:spcPct val="150000"/>
              </a:lnSpc>
            </a:pPr>
            <a:r>
              <a:rPr lang="en-US" sz="2000" dirty="0"/>
              <a:t>In the event of sustained deviation from SG in one direction (positive or negative) by any regional entity , such regional entity shall have to change sign of their deviation from schedule, at least once, after every 6 time blocks</a:t>
            </a:r>
            <a:r>
              <a:rPr lang="en-US" sz="2000" dirty="0" smtClean="0"/>
              <a:t>.</a:t>
            </a:r>
            <a:endParaRPr lang="en-US" sz="2000" dirty="0"/>
          </a:p>
          <a:p>
            <a:pPr lvl="1">
              <a:lnSpc>
                <a:spcPct val="150000"/>
              </a:lnSpc>
            </a:pPr>
            <a:r>
              <a:rPr lang="en-US" sz="2000" dirty="0"/>
              <a:t>Calculation 1% Deviation During Day</a:t>
            </a:r>
          </a:p>
          <a:p>
            <a:endParaRPr lang="en-US" sz="2000" dirty="0"/>
          </a:p>
          <a:p>
            <a:endParaRPr lang="en-IN" sz="2000" dirty="0"/>
          </a:p>
        </p:txBody>
      </p:sp>
    </p:spTree>
    <p:extLst>
      <p:ext uri="{BB962C8B-B14F-4D97-AF65-F5344CB8AC3E}">
        <p14:creationId xmlns:p14="http://schemas.microsoft.com/office/powerpoint/2010/main" val="3275604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ABT 4</a:t>
            </a:r>
            <a:r>
              <a:rPr lang="en-GB" baseline="30000" dirty="0" smtClean="0"/>
              <a:t>th</a:t>
            </a:r>
            <a:r>
              <a:rPr lang="en-GB" dirty="0" smtClean="0"/>
              <a:t> DSM Amendment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u="sng" dirty="0"/>
              <a:t>Major Changes in DSM 4th </a:t>
            </a:r>
            <a:r>
              <a:rPr lang="en-US" u="sng" dirty="0" smtClean="0"/>
              <a:t>Amendment</a:t>
            </a:r>
            <a:endParaRPr lang="en-US" sz="2000" dirty="0"/>
          </a:p>
          <a:p>
            <a:pPr lvl="1">
              <a:lnSpc>
                <a:spcPct val="150000"/>
              </a:lnSpc>
            </a:pPr>
            <a:r>
              <a:rPr lang="en-US" sz="2000" dirty="0"/>
              <a:t>Deviation Price Vector linked to Daily Average Area Cleaning Price(ACP) in Day Ahead Market of Power </a:t>
            </a:r>
            <a:r>
              <a:rPr lang="en-US" sz="2000" dirty="0" smtClean="0"/>
              <a:t>Exchange</a:t>
            </a:r>
            <a:endParaRPr lang="en-US" sz="2000" dirty="0"/>
          </a:p>
          <a:p>
            <a:pPr lvl="1">
              <a:lnSpc>
                <a:spcPct val="150000"/>
              </a:lnSpc>
            </a:pPr>
            <a:r>
              <a:rPr lang="en-US" sz="2000" dirty="0"/>
              <a:t>In the event of sustained deviation from SG in one direction (positive or negative) by any regional entity , such regional entity shall have to change sign of their deviation from schedule, at least once, after every 6 time </a:t>
            </a:r>
            <a:r>
              <a:rPr lang="en-US" sz="2000" dirty="0" smtClean="0"/>
              <a:t>blocks</a:t>
            </a:r>
            <a:endParaRPr lang="en-US" sz="2000" dirty="0"/>
          </a:p>
          <a:p>
            <a:pPr lvl="1">
              <a:lnSpc>
                <a:spcPct val="150000"/>
              </a:lnSpc>
            </a:pPr>
            <a:r>
              <a:rPr lang="en-US" sz="2000" dirty="0"/>
              <a:t>Penalty for Continue sustain </a:t>
            </a:r>
            <a:r>
              <a:rPr lang="en-US" sz="2000" dirty="0" smtClean="0"/>
              <a:t>deviation</a:t>
            </a:r>
            <a:endParaRPr lang="en-US" sz="2000" dirty="0"/>
          </a:p>
          <a:p>
            <a:pPr lvl="1">
              <a:lnSpc>
                <a:spcPct val="150000"/>
              </a:lnSpc>
            </a:pPr>
            <a:r>
              <a:rPr lang="en-US" sz="2000" dirty="0"/>
              <a:t>Day deviation for 1% During </a:t>
            </a:r>
            <a:r>
              <a:rPr lang="en-US" sz="2000" dirty="0" smtClean="0"/>
              <a:t>Day</a:t>
            </a:r>
            <a:endParaRPr lang="en-US" sz="2000" dirty="0"/>
          </a:p>
          <a:p>
            <a:pPr lvl="1">
              <a:lnSpc>
                <a:spcPct val="150000"/>
              </a:lnSpc>
            </a:pPr>
            <a:r>
              <a:rPr lang="en-US" sz="2000" dirty="0"/>
              <a:t>Cap Rate </a:t>
            </a:r>
            <a:r>
              <a:rPr lang="en-US" sz="2000" dirty="0" smtClean="0"/>
              <a:t>Generator</a:t>
            </a:r>
            <a:endParaRPr lang="en-US" sz="2000" dirty="0"/>
          </a:p>
          <a:p>
            <a:pPr lvl="1">
              <a:lnSpc>
                <a:spcPct val="150000"/>
              </a:lnSpc>
            </a:pPr>
            <a:r>
              <a:rPr lang="en-US" sz="2000" dirty="0" err="1"/>
              <a:t>Pfactor</a:t>
            </a:r>
            <a:r>
              <a:rPr lang="en-US" sz="2000" dirty="0"/>
              <a:t> Calculate by Equitation Given by DSM Regulations</a:t>
            </a:r>
          </a:p>
          <a:p>
            <a:endParaRPr lang="en-US" sz="2000" dirty="0"/>
          </a:p>
          <a:p>
            <a:endParaRPr lang="en-IN" sz="2000" dirty="0"/>
          </a:p>
        </p:txBody>
      </p:sp>
    </p:spTree>
    <p:extLst>
      <p:ext uri="{BB962C8B-B14F-4D97-AF65-F5344CB8AC3E}">
        <p14:creationId xmlns:p14="http://schemas.microsoft.com/office/powerpoint/2010/main" val="2591982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kern="0" dirty="0"/>
              <a:t>ABT Main </a:t>
            </a:r>
            <a:r>
              <a:rPr lang="en-GB" kern="0" dirty="0" smtClean="0"/>
              <a:t>Screen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877" y="932597"/>
            <a:ext cx="9648967" cy="546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000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FUQynbDZ7CnnKAa7cx9MM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FUQynbDZ7CnnKAa7cx9MM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1102</TotalTime>
  <Words>470</Words>
  <Application>Microsoft Office PowerPoint</Application>
  <PresentationFormat>Widescreen</PresentationFormat>
  <Paragraphs>82</Paragraphs>
  <Slides>17</Slides>
  <Notes>17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Arial</vt:lpstr>
      <vt:lpstr>Calibri</vt:lpstr>
      <vt:lpstr>Calibri Light</vt:lpstr>
      <vt:lpstr>Cambria Math</vt:lpstr>
      <vt:lpstr>Constantia</vt:lpstr>
      <vt:lpstr>Verdana</vt:lpstr>
      <vt:lpstr>Wingdings</vt:lpstr>
      <vt:lpstr>Office Theme</vt:lpstr>
      <vt:lpstr>Worksheet</vt:lpstr>
      <vt:lpstr>ABT System – RTMS (Real Time Monitoring System)</vt:lpstr>
      <vt:lpstr>Company Corporate Introduction</vt:lpstr>
      <vt:lpstr>Needs of ABT Regime</vt:lpstr>
      <vt:lpstr>Salient features of ABT-RTMS</vt:lpstr>
      <vt:lpstr>Salient features of ABT-RTMS</vt:lpstr>
      <vt:lpstr>ABT Main Screen</vt:lpstr>
      <vt:lpstr>ABT 4th DSM Amendment</vt:lpstr>
      <vt:lpstr>ABT 4th DSM Amendment</vt:lpstr>
      <vt:lpstr>ABT Main Screen</vt:lpstr>
      <vt:lpstr>ABT Detail Screen</vt:lpstr>
      <vt:lpstr>ABT Detail Screen Formulas</vt:lpstr>
      <vt:lpstr>Scatter Chart</vt:lpstr>
      <vt:lpstr>ABT Calculation Configuration</vt:lpstr>
      <vt:lpstr>DC &amp; SG Import</vt:lpstr>
      <vt:lpstr>Daily Performance Report</vt:lpstr>
      <vt:lpstr>Features of Server Application</vt:lpstr>
      <vt:lpstr>SSM Infotech Solutions Pvt. Ltd.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Himanshu Gandhi</dc:creator>
  <cp:lastModifiedBy>Windows User</cp:lastModifiedBy>
  <cp:revision>58</cp:revision>
  <dcterms:created xsi:type="dcterms:W3CDTF">2016-06-07T08:11:21Z</dcterms:created>
  <dcterms:modified xsi:type="dcterms:W3CDTF">2019-05-16T00:00:49Z</dcterms:modified>
</cp:coreProperties>
</file>