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6" r:id="rId2"/>
  </p:sldMasterIdLst>
  <p:sldIdLst>
    <p:sldId id="256" r:id="rId3"/>
    <p:sldId id="257" r:id="rId4"/>
    <p:sldId id="258" r:id="rId5"/>
    <p:sldId id="259" r:id="rId6"/>
    <p:sldId id="261" r:id="rId7"/>
    <p:sldId id="260" r:id="rId8"/>
    <p:sldId id="288" r:id="rId9"/>
    <p:sldId id="263" r:id="rId10"/>
    <p:sldId id="264" r:id="rId11"/>
    <p:sldId id="265" r:id="rId12"/>
    <p:sldId id="273" r:id="rId13"/>
    <p:sldId id="278" r:id="rId14"/>
    <p:sldId id="279" r:id="rId15"/>
    <p:sldId id="280" r:id="rId16"/>
    <p:sldId id="274" r:id="rId17"/>
    <p:sldId id="275" r:id="rId18"/>
    <p:sldId id="281" r:id="rId19"/>
    <p:sldId id="266" r:id="rId20"/>
    <p:sldId id="267" r:id="rId21"/>
    <p:sldId id="268" r:id="rId22"/>
    <p:sldId id="269" r:id="rId23"/>
    <p:sldId id="270" r:id="rId24"/>
    <p:sldId id="276" r:id="rId25"/>
    <p:sldId id="277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250" autoAdjust="0"/>
    <p:restoredTop sz="94660"/>
  </p:normalViewPr>
  <p:slideViewPr>
    <p:cSldViewPr>
      <p:cViewPr>
        <p:scale>
          <a:sx n="72" d="100"/>
          <a:sy n="72" d="100"/>
        </p:scale>
        <p:origin x="-1566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5DF6-4BA9-4079-B458-58180804D199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E962-7BEC-46E5-8DE1-0D5E38F5F4C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0D5DB-BE75-4463-84B9-78ADCDC426AD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C600B-0718-40DF-8639-50A0A44B496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2C5CD-1567-463C-8101-EB13A57115F4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F561-15BC-4AF2-A10F-DB2CFC65FF2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438400" y="1600200"/>
            <a:ext cx="6400800" cy="4495800"/>
          </a:xfrm>
        </p:spPr>
        <p:txBody>
          <a:bodyPr/>
          <a:lstStyle/>
          <a:p>
            <a:pPr lvl="0"/>
            <a:endParaRPr lang="sr-Latn-CS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1124D-4FF2-4CAE-8CD7-393EA85626F6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A6312-836A-4E13-B3C1-727547B7FCE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r-Latn-C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hr-HR" altLang="en-US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hr-HR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13324-80FD-49FD-ADD2-49C82D3BDE2F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A55CF-032B-4A27-BFC1-9A97A529A310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78FA7-8E8A-4442-9064-15E9470B195A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7A5D4-6B41-487A-A6E3-C40FEC880C7E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5664F-C98B-40CB-BB79-91B11E02086A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4085-D686-466F-8F88-725827D757DE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25B5B-3745-420B-8C4E-EA84F92F0573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7967C-13B8-430E-B3C4-F5FE4405960B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68CE9-0739-4E86-AD52-ACFA5F1C2562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68971-3770-47C9-9C32-68E85DB15D01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00FE5-030E-44BA-8F05-6264CC760353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D9597-8FD4-4CC5-8DC7-00F4778BF1E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2AB52-839C-4428-95CF-AD31026F18A0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E3E57-3833-4980-B7C4-E7771C78EBA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6E520-DE10-4FAB-BC7C-B6F9218FA618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BC965-FFFD-497C-9358-79D4C0584E4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51B01-FF73-4E45-954D-7EE5F51DC145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1B8FD-D08F-4ED7-B0A9-CBAAC1332177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D6EF0-368B-4DB4-B62D-E82C716B6C0E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E2CE5-6F30-4839-BFA5-56CE3BC450F3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DDE92-CDCE-41F1-874A-590A4C9B4B92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F3977-CB85-433A-93D0-183CA73BA030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E0E54-4E45-476B-98C9-827311ED172C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1AE33-4957-4C5A-A252-73B055BDB3B5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sr-Latn-C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D76C0-D11D-4896-9B46-C698F90C429D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3AFE0-3BA5-4F4F-A99D-9C2B9D64F54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3DBE9-0C0C-4D25-89A4-FEF552BBBBE1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AB64F-A199-4A5A-A529-E1EBFCFFFC6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B7A0E-66A1-4F96-89CE-19AF323B695D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BFB78-7804-4A40-86BA-9C7609E9459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F8B71-3D18-469D-9CB1-54ED133B3CE5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EEC72-A932-4A70-A895-B3E04E0900D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071B5-3DD3-4F5B-9178-D1F08AFA6B4A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B91CE-61E0-4AB4-AAF1-AC19DC107CC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29C30-BE71-4B22-AD52-011280904A28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568FAB-1D89-46EF-A6CC-C45965C3A90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88BE5-0937-46DF-80A5-10AE6C17BA4E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FF5EC-E701-4945-AB23-0274C0A4522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642A0-BC4A-4AA8-B438-E19410132994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5C70F-109C-4D60-BAC1-45D04279F6F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198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>
                <a:latin typeface="+mn-lt"/>
                <a:cs typeface="+mn-cs"/>
              </a:endParaRPr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9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 naslova matrice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BE5C765D-4703-42B5-B08C-094DE12E4AE5}" type="datetimeFigureOut">
              <a:rPr lang="hr-HR"/>
              <a:pPr>
                <a:defRPr/>
              </a:pPr>
              <a:t>27.1.2015.</a:t>
            </a:fld>
            <a:endParaRPr lang="hr-HR"/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13BEAB70-3E01-416E-A4C6-286DA6520A3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699" r:id="rId2"/>
    <p:sldLayoutId id="2147483698" r:id="rId3"/>
    <p:sldLayoutId id="2147483697" r:id="rId4"/>
    <p:sldLayoutId id="2147483696" r:id="rId5"/>
    <p:sldLayoutId id="2147483695" r:id="rId6"/>
    <p:sldLayoutId id="2147483694" r:id="rId7"/>
    <p:sldLayoutId id="2147483693" r:id="rId8"/>
    <p:sldLayoutId id="2147483692" r:id="rId9"/>
    <p:sldLayoutId id="2147483691" r:id="rId10"/>
    <p:sldLayoutId id="2147483690" r:id="rId11"/>
    <p:sldLayoutId id="2147483689" r:id="rId12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r-Latn-C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 smtClean="0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 smtClean="0"/>
              <a:t>Click to edit Master text styles</a:t>
            </a:r>
          </a:p>
          <a:p>
            <a:pPr lvl="1"/>
            <a:r>
              <a:rPr lang="hr-HR" altLang="en-US" smtClean="0"/>
              <a:t>Second level</a:t>
            </a:r>
          </a:p>
          <a:p>
            <a:pPr lvl="2"/>
            <a:r>
              <a:rPr lang="hr-HR" altLang="en-US" smtClean="0"/>
              <a:t>Third level</a:t>
            </a:r>
          </a:p>
          <a:p>
            <a:pPr lvl="3"/>
            <a:r>
              <a:rPr lang="hr-HR" altLang="en-US" smtClean="0"/>
              <a:t>Fourth level</a:t>
            </a:r>
          </a:p>
          <a:p>
            <a:pPr lvl="4"/>
            <a:r>
              <a:rPr lang="hr-HR" altLang="en-US" smtClean="0"/>
              <a:t>Fifth level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95C56E23-9CE7-48AE-9327-791716A41171}" type="datetimeFigureOut">
              <a:rPr lang="hr-HR"/>
              <a:pPr>
                <a:defRPr/>
              </a:pPr>
              <a:t>27.1.2015.</a:t>
            </a:fld>
            <a:endParaRPr lang="hr-HR" alt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C3C80B6-7D1E-4417-834C-F9AE81946F04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6089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0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1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2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3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4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5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6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7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8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099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0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1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2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3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4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5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6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7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8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09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0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1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2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3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4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5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6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7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8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46119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0" r:id="rId2"/>
    <p:sldLayoutId id="2147483709" r:id="rId3"/>
    <p:sldLayoutId id="2147483708" r:id="rId4"/>
    <p:sldLayoutId id="2147483707" r:id="rId5"/>
    <p:sldLayoutId id="2147483706" r:id="rId6"/>
    <p:sldLayoutId id="2147483705" r:id="rId7"/>
    <p:sldLayoutId id="2147483704" r:id="rId8"/>
    <p:sldLayoutId id="2147483703" r:id="rId9"/>
    <p:sldLayoutId id="2147483702" r:id="rId10"/>
    <p:sldLayoutId id="2147483701" r:id="rId11"/>
    <p:sldLayoutId id="214748370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smtClean="0"/>
              <a:t>ABC </a:t>
            </a:r>
            <a:r>
              <a:rPr lang="hr-HR" b="1" dirty="0" err="1" smtClean="0"/>
              <a:t>analysis</a:t>
            </a:r>
            <a:endParaRPr lang="hr-HR" b="1" dirty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The</a:t>
            </a:r>
            <a:r>
              <a:rPr lang="hr-HR" b="1" dirty="0">
                <a:solidFill>
                  <a:srgbClr val="8C0039"/>
                </a:solidFill>
              </a:rPr>
              <a:t> ABC </a:t>
            </a:r>
            <a:r>
              <a:rPr lang="hr-HR" b="1" dirty="0" err="1">
                <a:solidFill>
                  <a:srgbClr val="8C0039"/>
                </a:solidFill>
              </a:rPr>
              <a:t>analysis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600200"/>
            <a:ext cx="6400800" cy="4781550"/>
          </a:xfrm>
        </p:spPr>
        <p:txBody>
          <a:bodyPr/>
          <a:lstStyle/>
          <a:p>
            <a:pPr marL="609600" indent="-60960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hr-HR" sz="2800" b="1" smtClean="0">
                <a:solidFill>
                  <a:srgbClr val="000000"/>
                </a:solidFill>
              </a:rPr>
              <a:t>Steps for the classification of items:</a:t>
            </a:r>
            <a:endParaRPr lang="hr-HR" smtClean="0"/>
          </a:p>
          <a:p>
            <a:pPr marL="609600" indent="-609600" eaLnBrk="1" hangingPunct="1">
              <a:buFont typeface="Arial" charset="0"/>
              <a:buAutoNum type="arabicPeriod" startAt="4"/>
              <a:defRPr/>
            </a:pPr>
            <a:r>
              <a:rPr lang="en-US" sz="2800" smtClean="0"/>
              <a:t>Accumulate value and add up number of items and calculate percentage on total inventory in value and in number</a:t>
            </a:r>
            <a:r>
              <a:rPr lang="hr-HR" sz="2800" smtClean="0"/>
              <a:t>;</a:t>
            </a:r>
          </a:p>
          <a:p>
            <a:pPr marL="609600" indent="-609600" eaLnBrk="1" hangingPunct="1">
              <a:buFont typeface="Arial" charset="0"/>
              <a:buAutoNum type="arabicPeriod" startAt="4"/>
              <a:defRPr/>
            </a:pPr>
            <a:r>
              <a:rPr lang="en-US" sz="2800" smtClean="0"/>
              <a:t>Draw a curve of percentage items and percentage value</a:t>
            </a:r>
            <a:r>
              <a:rPr lang="hr-HR" sz="2800" smtClean="0"/>
              <a:t>;</a:t>
            </a:r>
          </a:p>
          <a:p>
            <a:pPr marL="609600" indent="-609600" eaLnBrk="1" hangingPunct="1">
              <a:buFont typeface="Arial" charset="0"/>
              <a:buAutoNum type="arabicPeriod" startAt="4"/>
              <a:defRPr/>
            </a:pPr>
            <a:r>
              <a:rPr lang="en-US" sz="2800" smtClean="0"/>
              <a:t>Mark off from the curve the rational limits of A, B and C categories.</a:t>
            </a:r>
          </a:p>
          <a:p>
            <a:pPr marL="609600" indent="-609600" eaLnBrk="1" hangingPunct="1">
              <a:defRPr/>
            </a:pPr>
            <a:endParaRPr lang="hr-HR" smtClean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eaLnBrk="1" hangingPunct="1">
              <a:defRPr/>
            </a:pPr>
            <a:r>
              <a:rPr lang="hr-HR" b="1" smtClean="0"/>
              <a:t>ABC analysis</a:t>
            </a:r>
          </a:p>
        </p:txBody>
      </p:sp>
      <p:graphicFrame>
        <p:nvGraphicFramePr>
          <p:cNvPr id="23654" name="Group 102"/>
          <p:cNvGraphicFramePr>
            <a:graphicFrameLocks noGrp="1"/>
          </p:cNvGraphicFramePr>
          <p:nvPr/>
        </p:nvGraphicFramePr>
        <p:xfrm>
          <a:off x="2555875" y="2276475"/>
          <a:ext cx="6192838" cy="3193098"/>
        </p:xfrm>
        <a:graphic>
          <a:graphicData uri="http://schemas.openxmlformats.org/drawingml/2006/table">
            <a:tbl>
              <a:tblPr/>
              <a:tblGrid>
                <a:gridCol w="1511300"/>
                <a:gridCol w="1585913"/>
                <a:gridCol w="1803400"/>
                <a:gridCol w="1292225"/>
              </a:tblGrid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value of annual 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A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Close day to day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B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Regular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C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Infrequent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smtClean="0"/>
              <a:t>Example 1</a:t>
            </a:r>
          </a:p>
        </p:txBody>
      </p:sp>
      <p:pic>
        <p:nvPicPr>
          <p:cNvPr id="38914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1989138"/>
            <a:ext cx="6472237" cy="935037"/>
          </a:xfrm>
        </p:spPr>
      </p:pic>
      <p:graphicFrame>
        <p:nvGraphicFramePr>
          <p:cNvPr id="24613" name="Group 37"/>
          <p:cNvGraphicFramePr>
            <a:graphicFrameLocks noGrp="1"/>
          </p:cNvGraphicFramePr>
          <p:nvPr/>
        </p:nvGraphicFramePr>
        <p:xfrm>
          <a:off x="2627313" y="3429000"/>
          <a:ext cx="6265862" cy="3023235"/>
        </p:xfrm>
        <a:graphic>
          <a:graphicData uri="http://schemas.openxmlformats.org/drawingml/2006/table">
            <a:tbl>
              <a:tblPr/>
              <a:tblGrid>
                <a:gridCol w="1584325"/>
                <a:gridCol w="1585912"/>
                <a:gridCol w="1803400"/>
                <a:gridCol w="1292225"/>
              </a:tblGrid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value of annual 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A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Close day to day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B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Regular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C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About 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Infrequent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smtClean="0"/>
              <a:t>Step 1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11413" y="1628775"/>
            <a:ext cx="64008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800" smtClean="0"/>
              <a:t>Calculate the total spending per year</a:t>
            </a:r>
          </a:p>
        </p:txBody>
      </p:sp>
      <p:graphicFrame>
        <p:nvGraphicFramePr>
          <p:cNvPr id="25690" name="Group 90"/>
          <p:cNvGraphicFramePr>
            <a:graphicFrameLocks noGrp="1"/>
          </p:cNvGraphicFramePr>
          <p:nvPr/>
        </p:nvGraphicFramePr>
        <p:xfrm>
          <a:off x="2627313" y="2349500"/>
          <a:ext cx="6096000" cy="3545523"/>
        </p:xfrm>
        <a:graphic>
          <a:graphicData uri="http://schemas.openxmlformats.org/drawingml/2006/table">
            <a:tbl>
              <a:tblPr/>
              <a:tblGrid>
                <a:gridCol w="1296987"/>
                <a:gridCol w="1079500"/>
                <a:gridCol w="1800225"/>
                <a:gridCol w="1919288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cost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demand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cost per year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737,900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006" name="Text Box 91"/>
          <p:cNvSpPr txBox="1">
            <a:spLocks noChangeArrowheads="1"/>
          </p:cNvSpPr>
          <p:nvPr/>
        </p:nvSpPr>
        <p:spPr bwMode="auto">
          <a:xfrm>
            <a:off x="2843213" y="6092825"/>
            <a:ext cx="6048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/>
              <a:t>Total cost per year: Unit cost * total cost per year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smtClean="0"/>
              <a:t>Step 2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11413" y="1628775"/>
            <a:ext cx="64008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600" smtClean="0"/>
              <a:t>Calculate the usage of item in total usage</a:t>
            </a:r>
          </a:p>
        </p:txBody>
      </p:sp>
      <p:graphicFrame>
        <p:nvGraphicFramePr>
          <p:cNvPr id="26763" name="Group 139"/>
          <p:cNvGraphicFramePr>
            <a:graphicFrameLocks noGrp="1"/>
          </p:cNvGraphicFramePr>
          <p:nvPr/>
        </p:nvGraphicFramePr>
        <p:xfrm>
          <a:off x="2627313" y="2349500"/>
          <a:ext cx="5749925" cy="3916680"/>
        </p:xfrm>
        <a:graphic>
          <a:graphicData uri="http://schemas.openxmlformats.org/drawingml/2006/table">
            <a:tbl>
              <a:tblPr/>
              <a:tblGrid>
                <a:gridCol w="1150937"/>
                <a:gridCol w="938213"/>
                <a:gridCol w="1223962"/>
                <a:gridCol w="1290638"/>
                <a:gridCol w="114617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cost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demand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cost per year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as a % of total 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737,900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43" name="Text Box 140"/>
          <p:cNvSpPr txBox="1">
            <a:spLocks noChangeArrowheads="1"/>
          </p:cNvSpPr>
          <p:nvPr/>
        </p:nvSpPr>
        <p:spPr bwMode="auto">
          <a:xfrm>
            <a:off x="2627313" y="6308725"/>
            <a:ext cx="5832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1600"/>
              <a:t>Usage as a % of total usage = usage of item/total usage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>
          <a:xfrm>
            <a:off x="468313" y="0"/>
            <a:ext cx="7543800" cy="1295400"/>
          </a:xfrm>
        </p:spPr>
        <p:txBody>
          <a:bodyPr anchor="ctr"/>
          <a:lstStyle/>
          <a:p>
            <a:pPr eaLnBrk="1" hangingPunct="1">
              <a:defRPr/>
            </a:pPr>
            <a:r>
              <a:rPr lang="hr-HR" b="0">
                <a:effectLst>
                  <a:outerShdw blurRad="38100" dist="38100" dir="2700000" algn="tl">
                    <a:srgbClr val="C0C0C0"/>
                  </a:outerShdw>
                </a:effectLst>
              </a:rPr>
              <a:t>Step 3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539750" y="1196975"/>
            <a:ext cx="64008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Sort the items by usage</a:t>
            </a:r>
          </a:p>
        </p:txBody>
      </p:sp>
      <p:graphicFrame>
        <p:nvGraphicFramePr>
          <p:cNvPr id="42379" name="Group 395"/>
          <p:cNvGraphicFramePr>
            <a:graphicFrameLocks noGrp="1"/>
          </p:cNvGraphicFramePr>
          <p:nvPr/>
        </p:nvGraphicFramePr>
        <p:xfrm>
          <a:off x="395288" y="1916113"/>
          <a:ext cx="8497887" cy="4537078"/>
        </p:xfrm>
        <a:graphic>
          <a:graphicData uri="http://schemas.openxmlformats.org/drawingml/2006/table">
            <a:tbl>
              <a:tblPr/>
              <a:tblGrid>
                <a:gridCol w="1093787"/>
                <a:gridCol w="1138238"/>
                <a:gridCol w="720725"/>
                <a:gridCol w="1079500"/>
                <a:gridCol w="1368425"/>
                <a:gridCol w="1439862"/>
                <a:gridCol w="1657350"/>
              </a:tblGrid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Cumulative %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cost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demand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cost per year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as a % of total 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Cumulative % of 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81,3%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87,4%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94,9%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98,4%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737,900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>
              <a:defRPr/>
            </a:pPr>
            <a:r>
              <a:rPr lang="hr-HR" b="0">
                <a:effectLst>
                  <a:outerShdw blurRad="38100" dist="38100" dir="2700000" algn="tl">
                    <a:srgbClr val="C0C0C0"/>
                  </a:outerShdw>
                </a:effectLst>
              </a:rPr>
              <a:t>Step 4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323850" y="1700213"/>
            <a:ext cx="64008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hr-HR" sz="2600">
                <a:effectLst>
                  <a:outerShdw blurRad="38100" dist="38100" dir="2700000" algn="tl">
                    <a:srgbClr val="C0C0C0"/>
                  </a:outerShdw>
                </a:effectLst>
              </a:rPr>
              <a:t>Results of calculation</a:t>
            </a:r>
          </a:p>
        </p:txBody>
      </p:sp>
      <p:graphicFrame>
        <p:nvGraphicFramePr>
          <p:cNvPr id="28715" name="Group 43"/>
          <p:cNvGraphicFramePr>
            <a:graphicFrameLocks noGrp="1"/>
          </p:cNvGraphicFramePr>
          <p:nvPr/>
        </p:nvGraphicFramePr>
        <p:xfrm>
          <a:off x="468313" y="2636838"/>
          <a:ext cx="8064500" cy="3024188"/>
        </p:xfrm>
        <a:graphic>
          <a:graphicData uri="http://schemas.openxmlformats.org/drawingml/2006/table">
            <a:tbl>
              <a:tblPr/>
              <a:tblGrid>
                <a:gridCol w="1627187"/>
                <a:gridCol w="1628775"/>
                <a:gridCol w="1628775"/>
                <a:gridCol w="1852613"/>
                <a:gridCol w="1327150"/>
              </a:tblGrid>
              <a:tr h="803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Cathegory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Items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usage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107, 101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81,6%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Close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109, 105, 102, 106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40%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16,2%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Regular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104, 110, 103, 108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Infrequent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sz="3000" b="1" smtClean="0">
                <a:effectLst/>
              </a:rPr>
              <a:t>Additional rules for ABC analysis</a:t>
            </a:r>
          </a:p>
        </p:txBody>
      </p:sp>
      <p:graphicFrame>
        <p:nvGraphicFramePr>
          <p:cNvPr id="43045" name="Group 37"/>
          <p:cNvGraphicFramePr>
            <a:graphicFrameLocks noGrp="1"/>
          </p:cNvGraphicFramePr>
          <p:nvPr>
            <p:ph idx="1"/>
          </p:nvPr>
        </p:nvGraphicFramePr>
        <p:xfrm>
          <a:off x="2743200" y="2133600"/>
          <a:ext cx="5716588" cy="3027363"/>
        </p:xfrm>
        <a:graphic>
          <a:graphicData uri="http://schemas.openxmlformats.org/drawingml/2006/table">
            <a:tbl>
              <a:tblPr/>
              <a:tblGrid>
                <a:gridCol w="1762125"/>
                <a:gridCol w="1851025"/>
                <a:gridCol w="2103438"/>
              </a:tblGrid>
              <a:tr h="866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Cathegory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usage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A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5-25%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40-80%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B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20–40%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15-40%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C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40-75%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5-20%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056" name="Text Box 38"/>
          <p:cNvSpPr txBox="1">
            <a:spLocks noChangeArrowheads="1"/>
          </p:cNvSpPr>
          <p:nvPr/>
        </p:nvSpPr>
        <p:spPr bwMode="auto">
          <a:xfrm>
            <a:off x="3203575" y="5589588"/>
            <a:ext cx="46815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sz="2800" b="1"/>
              <a:t>A ≤ B ≤ C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/>
              <a:t>Inventory</a:t>
            </a:r>
            <a:r>
              <a:rPr lang="hr-HR" b="1" dirty="0"/>
              <a:t> </a:t>
            </a:r>
            <a:r>
              <a:rPr lang="hr-HR" b="1" dirty="0" err="1"/>
              <a:t>management</a:t>
            </a:r>
            <a:r>
              <a:rPr lang="hr-HR" b="1" dirty="0"/>
              <a:t> </a:t>
            </a:r>
            <a:r>
              <a:rPr lang="hr-HR" b="1" dirty="0" err="1"/>
              <a:t>policies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hr-HR" sz="28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hr-HR" sz="2800" dirty="0" smtClean="0"/>
              <a:t>E</a:t>
            </a:r>
            <a:r>
              <a:rPr lang="en-US" sz="2800" dirty="0" smtClean="0"/>
              <a:t>ach </a:t>
            </a:r>
            <a:r>
              <a:rPr lang="en-US" sz="2800" dirty="0"/>
              <a:t>item should receive a </a:t>
            </a:r>
            <a:r>
              <a:rPr lang="en-US" sz="2800" dirty="0" smtClean="0"/>
              <a:t>treatment </a:t>
            </a:r>
            <a:r>
              <a:rPr lang="en-US" sz="2800" dirty="0"/>
              <a:t>corresponding to its class</a:t>
            </a:r>
            <a:r>
              <a:rPr lang="en-US" sz="2800" dirty="0" smtClean="0"/>
              <a:t>:</a:t>
            </a:r>
            <a:endParaRPr lang="hr-HR" sz="2800" dirty="0" smtClean="0"/>
          </a:p>
          <a:p>
            <a:pPr lvl="1" eaLnBrk="1" hangingPunct="1">
              <a:defRPr/>
            </a:pPr>
            <a:r>
              <a:rPr lang="en-US" sz="2500" b="1" i="1" dirty="0"/>
              <a:t>A-items</a:t>
            </a:r>
            <a:r>
              <a:rPr lang="en-US" sz="2500" dirty="0"/>
              <a:t> should have tight inventory control, more secured storage areas and better sales </a:t>
            </a:r>
            <a:r>
              <a:rPr lang="en-US" sz="2500" dirty="0" smtClean="0"/>
              <a:t>forecasts</a:t>
            </a:r>
            <a:r>
              <a:rPr lang="hr-HR" sz="2500" dirty="0" smtClean="0"/>
              <a:t>; r</a:t>
            </a:r>
            <a:r>
              <a:rPr lang="en-US" sz="2500" dirty="0" err="1" smtClean="0"/>
              <a:t>eorders</a:t>
            </a:r>
            <a:r>
              <a:rPr lang="en-US" sz="2500" dirty="0" smtClean="0"/>
              <a:t> </a:t>
            </a:r>
            <a:r>
              <a:rPr lang="en-US" sz="2500" dirty="0"/>
              <a:t>should </a:t>
            </a:r>
            <a:r>
              <a:rPr lang="en-US" sz="2500" dirty="0" smtClean="0"/>
              <a:t>be </a:t>
            </a:r>
            <a:r>
              <a:rPr lang="en-US" sz="2500" dirty="0"/>
              <a:t>frequent, with weekly or even daily </a:t>
            </a:r>
            <a:r>
              <a:rPr lang="en-US" sz="2500" dirty="0" smtClean="0"/>
              <a:t>reorder</a:t>
            </a:r>
            <a:r>
              <a:rPr lang="hr-HR" sz="2500" dirty="0" smtClean="0"/>
              <a:t>; a</a:t>
            </a:r>
            <a:r>
              <a:rPr lang="en-US" sz="2500" dirty="0" smtClean="0"/>
              <a:t>voiding </a:t>
            </a:r>
            <a:r>
              <a:rPr lang="en-US" sz="2500" dirty="0"/>
              <a:t>stock-outs on A-items is a priority.</a:t>
            </a:r>
            <a:endParaRPr lang="hr-HR" sz="2500" dirty="0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Inventory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management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policies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endParaRPr lang="hr-HR" sz="2800" dirty="0" smtClean="0">
              <a:solidFill>
                <a:srgbClr val="000000"/>
              </a:solidFill>
            </a:endParaRPr>
          </a:p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hr-HR" sz="2800" dirty="0" smtClean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ach item should receive a treatment corresponding to its class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  <a:endParaRPr lang="hr-HR" sz="2800" dirty="0" smtClean="0">
              <a:solidFill>
                <a:srgbClr val="000000"/>
              </a:solidFill>
            </a:endParaRPr>
          </a:p>
          <a:p>
            <a:pPr lvl="1" eaLnBrk="1" hangingPunct="1">
              <a:buClr>
                <a:srgbClr val="E4005C"/>
              </a:buClr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B-items</a:t>
            </a:r>
            <a:r>
              <a:rPr lang="en-US" sz="2500" dirty="0">
                <a:solidFill>
                  <a:srgbClr val="000000"/>
                </a:solidFill>
              </a:rPr>
              <a:t> benefit from an intermediate status between A and </a:t>
            </a:r>
            <a:r>
              <a:rPr lang="en-US" sz="2500" dirty="0" smtClean="0">
                <a:solidFill>
                  <a:srgbClr val="000000"/>
                </a:solidFill>
              </a:rPr>
              <a:t>C</a:t>
            </a:r>
            <a:r>
              <a:rPr lang="hr-HR" sz="2500" dirty="0" smtClean="0">
                <a:solidFill>
                  <a:srgbClr val="000000"/>
                </a:solidFill>
              </a:rPr>
              <a:t>; a</a:t>
            </a:r>
            <a:r>
              <a:rPr lang="en-US" sz="2500" dirty="0" smtClean="0">
                <a:solidFill>
                  <a:srgbClr val="000000"/>
                </a:solidFill>
              </a:rPr>
              <a:t>n </a:t>
            </a:r>
            <a:r>
              <a:rPr lang="en-US" sz="2500" dirty="0">
                <a:solidFill>
                  <a:srgbClr val="000000"/>
                </a:solidFill>
              </a:rPr>
              <a:t>important aspect of class B is the monitoring of potential evolution toward class A or, in the contrary, toward the class C.</a:t>
            </a:r>
            <a:endParaRPr lang="hr-HR" sz="25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endParaRPr lang="hr-HR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 smtClean="0"/>
              <a:t>What</a:t>
            </a:r>
            <a:r>
              <a:rPr lang="hr-HR" b="1" dirty="0" smtClean="0"/>
              <a:t> is ABC </a:t>
            </a:r>
            <a:r>
              <a:rPr lang="hr-HR" b="1" dirty="0" err="1" smtClean="0"/>
              <a:t>analysis</a:t>
            </a:r>
            <a:r>
              <a:rPr lang="hr-HR" b="1" dirty="0" smtClean="0"/>
              <a:t>?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600200"/>
            <a:ext cx="6400800" cy="5068888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ABC analysis is an </a:t>
            </a:r>
            <a:r>
              <a:rPr lang="en-US" sz="2800" b="1" i="1" dirty="0"/>
              <a:t>inventory categorization method </a:t>
            </a:r>
            <a:r>
              <a:rPr lang="en-US" sz="2800" dirty="0"/>
              <a:t>which consists in dividing items into three </a:t>
            </a:r>
            <a:r>
              <a:rPr lang="en-US" sz="2800" dirty="0" smtClean="0"/>
              <a:t>categories</a:t>
            </a:r>
            <a:r>
              <a:rPr lang="hr-HR" sz="2800" dirty="0" smtClean="0"/>
              <a:t> (</a:t>
            </a:r>
            <a:r>
              <a:rPr lang="en-US" sz="2800" dirty="0" smtClean="0"/>
              <a:t>A</a:t>
            </a:r>
            <a:r>
              <a:rPr lang="en-US" sz="2800" dirty="0"/>
              <a:t>, </a:t>
            </a:r>
            <a:r>
              <a:rPr lang="en-US" sz="2800" dirty="0" smtClean="0"/>
              <a:t>B</a:t>
            </a:r>
            <a:r>
              <a:rPr lang="hr-HR" sz="2800" dirty="0" smtClean="0"/>
              <a:t>, </a:t>
            </a:r>
            <a:r>
              <a:rPr lang="en-US" sz="2800" dirty="0" smtClean="0"/>
              <a:t>C</a:t>
            </a:r>
            <a:r>
              <a:rPr lang="hr-HR" sz="2800" dirty="0" smtClean="0"/>
              <a:t>)</a:t>
            </a:r>
            <a:r>
              <a:rPr lang="en-US" sz="2800" dirty="0" smtClean="0"/>
              <a:t>: </a:t>
            </a:r>
            <a:endParaRPr lang="hr-HR" sz="2800" dirty="0" smtClean="0"/>
          </a:p>
          <a:p>
            <a:pPr lvl="1" eaLnBrk="1" hangingPunct="1">
              <a:defRPr/>
            </a:pPr>
            <a:r>
              <a:rPr lang="en-US" sz="2600" dirty="0" smtClean="0"/>
              <a:t>A </a:t>
            </a:r>
            <a:r>
              <a:rPr lang="en-US" sz="2600" dirty="0"/>
              <a:t>being the most valuable </a:t>
            </a:r>
            <a:r>
              <a:rPr lang="en-US" sz="2600" dirty="0" smtClean="0"/>
              <a:t>items,</a:t>
            </a:r>
            <a:endParaRPr lang="hr-HR" sz="2600" dirty="0" smtClean="0"/>
          </a:p>
          <a:p>
            <a:pPr lvl="1" eaLnBrk="1" hangingPunct="1">
              <a:defRPr/>
            </a:pPr>
            <a:r>
              <a:rPr lang="en-US" sz="2600" dirty="0" smtClean="0"/>
              <a:t>C </a:t>
            </a:r>
            <a:r>
              <a:rPr lang="en-US" sz="2600" dirty="0"/>
              <a:t>being the least valuable </a:t>
            </a:r>
            <a:r>
              <a:rPr lang="en-US" sz="2600" dirty="0" smtClean="0"/>
              <a:t>ones.</a:t>
            </a:r>
            <a:endParaRPr lang="hr-HR" sz="2600" dirty="0" smtClean="0"/>
          </a:p>
          <a:p>
            <a:pPr eaLnBrk="1" hangingPunct="1">
              <a:defRPr/>
            </a:pPr>
            <a:r>
              <a:rPr lang="en-US" sz="2800" dirty="0" smtClean="0"/>
              <a:t>This </a:t>
            </a:r>
            <a:r>
              <a:rPr lang="en-US" sz="2800" dirty="0"/>
              <a:t>method aims to draw managers’ attention on the critical few (A-items) </a:t>
            </a:r>
            <a:r>
              <a:rPr lang="en-US" sz="2800" dirty="0" smtClean="0"/>
              <a:t>not </a:t>
            </a:r>
            <a:r>
              <a:rPr lang="en-US" sz="2800" dirty="0"/>
              <a:t>on the trivial many (C-items).</a:t>
            </a:r>
            <a:endParaRPr lang="hr-HR" sz="2800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Inventory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management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policies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600200"/>
            <a:ext cx="6400800" cy="4924425"/>
          </a:xfrm>
        </p:spPr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hr-HR" sz="2800" dirty="0" smtClean="0">
                <a:solidFill>
                  <a:srgbClr val="000000"/>
                </a:solidFill>
              </a:rPr>
              <a:t>E</a:t>
            </a:r>
            <a:r>
              <a:rPr lang="en-US" sz="2800" dirty="0">
                <a:solidFill>
                  <a:srgbClr val="000000"/>
                </a:solidFill>
              </a:rPr>
              <a:t>ach item should receive a treatment corresponding to its class:</a:t>
            </a:r>
            <a:endParaRPr lang="hr-HR" sz="2800" dirty="0">
              <a:solidFill>
                <a:srgbClr val="000000"/>
              </a:solidFill>
            </a:endParaRPr>
          </a:p>
          <a:p>
            <a:pPr lvl="1" eaLnBrk="1" hangingPunct="1">
              <a:defRPr/>
            </a:pPr>
            <a:r>
              <a:rPr lang="en-US" sz="2500" dirty="0"/>
              <a:t>Reordering </a:t>
            </a:r>
            <a:r>
              <a:rPr lang="en-US" sz="2500" b="1" i="1" dirty="0"/>
              <a:t>C-items</a:t>
            </a:r>
            <a:r>
              <a:rPr lang="en-US" sz="2500" dirty="0"/>
              <a:t> is made less </a:t>
            </a:r>
            <a:r>
              <a:rPr lang="en-US" sz="2500" dirty="0" smtClean="0"/>
              <a:t>frequently</a:t>
            </a:r>
            <a:r>
              <a:rPr lang="hr-HR" sz="2500" dirty="0" smtClean="0"/>
              <a:t>; a</a:t>
            </a:r>
            <a:r>
              <a:rPr lang="en-US" sz="2500" dirty="0" smtClean="0"/>
              <a:t> </a:t>
            </a:r>
            <a:r>
              <a:rPr lang="en-US" sz="2500" dirty="0"/>
              <a:t>typically inventory policy for C-items consist of having only 1 unit on hand, and of reordering only when an actual purchase is </a:t>
            </a:r>
            <a:r>
              <a:rPr lang="en-US" sz="2500" dirty="0" smtClean="0"/>
              <a:t>made</a:t>
            </a:r>
            <a:r>
              <a:rPr lang="hr-HR" sz="2500" dirty="0" smtClean="0"/>
              <a:t>; t</a:t>
            </a:r>
            <a:r>
              <a:rPr lang="en-US" sz="2500" dirty="0" smtClean="0"/>
              <a:t>his </a:t>
            </a:r>
            <a:r>
              <a:rPr lang="en-US" sz="2500" dirty="0"/>
              <a:t>approach leads to stock-out situation after each purchase which can be an acceptable situation, as the C-items present both low demand and higher risk of excessive inventory costs. </a:t>
            </a:r>
            <a:endParaRPr lang="hr-HR" sz="2500" dirty="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/>
              <a:t>Procurement</a:t>
            </a:r>
            <a:r>
              <a:rPr lang="hr-HR" b="1" dirty="0"/>
              <a:t> </a:t>
            </a:r>
            <a:r>
              <a:rPr lang="hr-HR" b="1" dirty="0" err="1"/>
              <a:t>and</a:t>
            </a:r>
            <a:r>
              <a:rPr lang="hr-HR" b="1" dirty="0"/>
              <a:t> </a:t>
            </a:r>
            <a:r>
              <a:rPr lang="hr-HR" b="1" dirty="0" err="1"/>
              <a:t>Warehouse</a:t>
            </a:r>
            <a:r>
              <a:rPr lang="hr-HR" b="1" dirty="0"/>
              <a:t> </a:t>
            </a:r>
            <a:r>
              <a:rPr lang="hr-HR" b="1" dirty="0" err="1"/>
              <a:t>Applications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600" dirty="0"/>
              <a:t>The results of an ABC Analysis extend into a number of other inventory control </a:t>
            </a:r>
            <a:r>
              <a:rPr lang="en-US" sz="2600" dirty="0" smtClean="0"/>
              <a:t>and</a:t>
            </a:r>
            <a:r>
              <a:rPr lang="hr-HR" sz="2600" dirty="0" smtClean="0"/>
              <a:t> </a:t>
            </a:r>
            <a:r>
              <a:rPr lang="en-US" sz="2600" dirty="0" smtClean="0"/>
              <a:t>management </a:t>
            </a:r>
            <a:r>
              <a:rPr lang="en-US" sz="2600" dirty="0"/>
              <a:t>processes</a:t>
            </a:r>
            <a:r>
              <a:rPr lang="en-US" sz="2600" dirty="0" smtClean="0"/>
              <a:t>:</a:t>
            </a:r>
            <a:endParaRPr lang="hr-HR" sz="2600" dirty="0" smtClean="0"/>
          </a:p>
          <a:p>
            <a:pPr lvl="1" eaLnBrk="1" hangingPunct="1">
              <a:defRPr/>
            </a:pPr>
            <a:r>
              <a:rPr lang="en-US" sz="2200" b="1" i="1" dirty="0" smtClean="0"/>
              <a:t>Review </a:t>
            </a:r>
            <a:r>
              <a:rPr lang="en-US" sz="2200" b="1" i="1" dirty="0"/>
              <a:t>of stocking </a:t>
            </a:r>
            <a:r>
              <a:rPr lang="en-US" sz="2200" b="1" i="1" dirty="0" smtClean="0"/>
              <a:t>levels</a:t>
            </a:r>
            <a:r>
              <a:rPr lang="hr-HR" sz="2200" b="1" i="1" dirty="0" smtClean="0"/>
              <a:t>:</a:t>
            </a:r>
            <a:r>
              <a:rPr lang="en-US" sz="2200" dirty="0" smtClean="0"/>
              <a:t> </a:t>
            </a:r>
            <a:r>
              <a:rPr lang="en-US" sz="2200" dirty="0"/>
              <a:t>“A” items will generally have greater impact on </a:t>
            </a:r>
            <a:r>
              <a:rPr lang="en-US" sz="2200" dirty="0" smtClean="0"/>
              <a:t>projected</a:t>
            </a:r>
            <a:r>
              <a:rPr lang="hr-HR" sz="2200" dirty="0" smtClean="0"/>
              <a:t> </a:t>
            </a:r>
            <a:r>
              <a:rPr lang="en-US" sz="2200" dirty="0" smtClean="0"/>
              <a:t>investment </a:t>
            </a:r>
            <a:r>
              <a:rPr lang="en-US" sz="2200" dirty="0"/>
              <a:t>and purchasing spend, and therefore should be managed more aggressively </a:t>
            </a:r>
            <a:r>
              <a:rPr lang="en-US" sz="2200" dirty="0" smtClean="0"/>
              <a:t>in</a:t>
            </a:r>
            <a:r>
              <a:rPr lang="hr-HR" sz="2200" dirty="0" smtClean="0"/>
              <a:t> </a:t>
            </a:r>
            <a:r>
              <a:rPr lang="en-US" sz="2200" dirty="0" smtClean="0"/>
              <a:t>terms </a:t>
            </a:r>
            <a:r>
              <a:rPr lang="en-US" sz="2200" dirty="0"/>
              <a:t>of minimum and maximum inventory </a:t>
            </a:r>
            <a:r>
              <a:rPr lang="en-US" sz="2200" dirty="0" smtClean="0"/>
              <a:t>levels</a:t>
            </a:r>
            <a:r>
              <a:rPr lang="hr-HR" sz="2200" dirty="0" smtClean="0"/>
              <a:t>; </a:t>
            </a:r>
            <a:r>
              <a:rPr lang="en-US" sz="2200" dirty="0" smtClean="0"/>
              <a:t>inactive </a:t>
            </a:r>
            <a:r>
              <a:rPr lang="en-US" sz="2200" dirty="0"/>
              <a:t>items will fall to the bottom of the prioritized </a:t>
            </a:r>
            <a:r>
              <a:rPr lang="en-US" sz="2200" dirty="0" smtClean="0"/>
              <a:t>list</a:t>
            </a:r>
            <a:r>
              <a:rPr lang="hr-HR" sz="2200" dirty="0" smtClean="0"/>
              <a:t>; </a:t>
            </a:r>
            <a:r>
              <a:rPr lang="en-US" sz="2200" dirty="0" smtClean="0"/>
              <a:t>the </a:t>
            </a:r>
            <a:r>
              <a:rPr lang="en-US" sz="2200" dirty="0"/>
              <a:t>bottom of </a:t>
            </a:r>
            <a:r>
              <a:rPr lang="en-US" sz="2200" dirty="0" smtClean="0"/>
              <a:t>the</a:t>
            </a:r>
            <a:r>
              <a:rPr lang="hr-HR" sz="2200" dirty="0" smtClean="0"/>
              <a:t> </a:t>
            </a:r>
            <a:r>
              <a:rPr lang="en-US" sz="2200" dirty="0" smtClean="0"/>
              <a:t>“C</a:t>
            </a:r>
            <a:r>
              <a:rPr lang="en-US" sz="2200" dirty="0"/>
              <a:t>” category is the best place to start when performing a periodic obsolescence review.</a:t>
            </a:r>
            <a:endParaRPr lang="hr-HR" sz="2200" dirty="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Procurement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and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Warehouse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Applications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en-US" sz="2600" dirty="0">
                <a:solidFill>
                  <a:srgbClr val="000000"/>
                </a:solidFill>
              </a:rPr>
              <a:t>The results of an ABC Analysis extend into a number of other inventory control and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management processes:</a:t>
            </a:r>
            <a:endParaRPr lang="hr-HR" sz="2600" dirty="0">
              <a:solidFill>
                <a:srgbClr val="000000"/>
              </a:solidFill>
            </a:endParaRPr>
          </a:p>
          <a:p>
            <a:pPr lvl="1" eaLnBrk="1" hangingPunct="1">
              <a:defRPr/>
            </a:pPr>
            <a:r>
              <a:rPr lang="en-US" sz="2600" b="1" i="1" dirty="0"/>
              <a:t>Cycle </a:t>
            </a:r>
            <a:r>
              <a:rPr lang="en-US" sz="2600" b="1" i="1" dirty="0" smtClean="0"/>
              <a:t>counting</a:t>
            </a:r>
            <a:r>
              <a:rPr lang="hr-HR" sz="2600" b="1" i="1" dirty="0" smtClean="0"/>
              <a:t>:</a:t>
            </a:r>
            <a:r>
              <a:rPr lang="en-US" sz="2600" dirty="0" smtClean="0"/>
              <a:t> </a:t>
            </a:r>
            <a:r>
              <a:rPr lang="hr-HR" sz="2600" dirty="0" smtClean="0"/>
              <a:t>t</a:t>
            </a:r>
            <a:r>
              <a:rPr lang="en-US" sz="2600" dirty="0" smtClean="0"/>
              <a:t>he </a:t>
            </a:r>
            <a:r>
              <a:rPr lang="en-US" sz="2600" dirty="0"/>
              <a:t>higher the usage, the more activity an item is likely to </a:t>
            </a:r>
            <a:r>
              <a:rPr lang="en-US" sz="2600" dirty="0" smtClean="0"/>
              <a:t>have</a:t>
            </a:r>
            <a:r>
              <a:rPr lang="hr-HR" sz="2600" dirty="0" smtClean="0"/>
              <a:t>; </a:t>
            </a:r>
            <a:r>
              <a:rPr lang="en-US" sz="2600" dirty="0" smtClean="0"/>
              <a:t>to</a:t>
            </a:r>
            <a:r>
              <a:rPr lang="hr-HR" sz="2600" dirty="0" smtClean="0"/>
              <a:t> </a:t>
            </a:r>
            <a:r>
              <a:rPr lang="en-US" sz="2600" dirty="0" smtClean="0"/>
              <a:t>ensure </a:t>
            </a:r>
            <a:r>
              <a:rPr lang="en-US" sz="2600" dirty="0"/>
              <a:t>accurate record balances, higher priority items are cycle counted more </a:t>
            </a:r>
            <a:r>
              <a:rPr lang="en-US" sz="2600" dirty="0" smtClean="0"/>
              <a:t>frequently</a:t>
            </a:r>
            <a:r>
              <a:rPr lang="hr-HR" sz="2600" dirty="0"/>
              <a:t>;</a:t>
            </a:r>
            <a:r>
              <a:rPr lang="en-US" sz="2600" dirty="0" smtClean="0"/>
              <a:t> </a:t>
            </a:r>
            <a:r>
              <a:rPr lang="en-US" sz="2600" dirty="0"/>
              <a:t>“A” items are counted once every quarter; “B” items once every 6 months; </a:t>
            </a:r>
            <a:r>
              <a:rPr lang="en-US" sz="2600" dirty="0" smtClean="0"/>
              <a:t>and</a:t>
            </a:r>
            <a:r>
              <a:rPr lang="hr-HR" sz="2600" dirty="0" smtClean="0"/>
              <a:t> </a:t>
            </a:r>
            <a:r>
              <a:rPr lang="en-US" sz="2600" dirty="0" smtClean="0"/>
              <a:t>“C</a:t>
            </a:r>
            <a:r>
              <a:rPr lang="en-US" sz="2600" dirty="0"/>
              <a:t>” items once every 12 months.</a:t>
            </a:r>
            <a:endParaRPr lang="hr-HR" sz="2600" dirty="0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Procurement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and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Warehouse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Applications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en-US" sz="2600" dirty="0">
                <a:solidFill>
                  <a:srgbClr val="000000"/>
                </a:solidFill>
              </a:rPr>
              <a:t>The results of an ABC Analysis extend into a number of other inventory control and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management processes:</a:t>
            </a:r>
            <a:endParaRPr lang="hr-HR" sz="2600" dirty="0">
              <a:solidFill>
                <a:srgbClr val="000000"/>
              </a:solidFill>
            </a:endParaRPr>
          </a:p>
          <a:p>
            <a:pPr lvl="1" eaLnBrk="1" hangingPunct="1">
              <a:defRPr/>
            </a:pPr>
            <a:r>
              <a:rPr lang="en-US" sz="2600" b="1" i="1" dirty="0"/>
              <a:t>Identifying items for potential consignment or vendor </a:t>
            </a:r>
            <a:r>
              <a:rPr lang="en-US" sz="2600" b="1" i="1" dirty="0" smtClean="0"/>
              <a:t>stocking</a:t>
            </a:r>
            <a:r>
              <a:rPr lang="hr-HR" sz="2600" b="1" i="1" dirty="0" smtClean="0"/>
              <a:t>: </a:t>
            </a:r>
            <a:r>
              <a:rPr lang="hr-HR" sz="2600" dirty="0"/>
              <a:t>s</a:t>
            </a:r>
            <a:r>
              <a:rPr lang="en-US" sz="2600" dirty="0" err="1" smtClean="0"/>
              <a:t>ince</a:t>
            </a:r>
            <a:r>
              <a:rPr lang="en-US" sz="2600" dirty="0" smtClean="0"/>
              <a:t> </a:t>
            </a:r>
            <a:r>
              <a:rPr lang="en-US" sz="2600" dirty="0"/>
              <a:t>“A” </a:t>
            </a:r>
            <a:r>
              <a:rPr lang="en-US" sz="2600" dirty="0" smtClean="0"/>
              <a:t>items</a:t>
            </a:r>
            <a:r>
              <a:rPr lang="hr-HR" sz="2600" dirty="0" smtClean="0"/>
              <a:t> </a:t>
            </a:r>
            <a:r>
              <a:rPr lang="en-US" sz="2600" dirty="0" smtClean="0"/>
              <a:t>tend </a:t>
            </a:r>
            <a:r>
              <a:rPr lang="en-US" sz="2600" dirty="0"/>
              <a:t>to have a greater impact on investment, these would be the best candidates </a:t>
            </a:r>
            <a:r>
              <a:rPr lang="en-US" sz="2600" dirty="0" smtClean="0"/>
              <a:t>to</a:t>
            </a:r>
            <a:r>
              <a:rPr lang="hr-HR" sz="2600" dirty="0" smtClean="0"/>
              <a:t> </a:t>
            </a:r>
            <a:r>
              <a:rPr lang="en-US" sz="2600" dirty="0" smtClean="0"/>
              <a:t>investigate </a:t>
            </a:r>
            <a:r>
              <a:rPr lang="en-US" sz="2600" dirty="0"/>
              <a:t>the potential </a:t>
            </a:r>
            <a:r>
              <a:rPr lang="en-US" sz="2600" dirty="0" smtClean="0"/>
              <a:t>for</a:t>
            </a:r>
            <a:r>
              <a:rPr lang="hr-HR" sz="2600" dirty="0" smtClean="0"/>
              <a:t> </a:t>
            </a:r>
            <a:r>
              <a:rPr lang="en-US" sz="2600" dirty="0" smtClean="0"/>
              <a:t>alternative </a:t>
            </a:r>
            <a:r>
              <a:rPr lang="en-US" sz="2600" dirty="0"/>
              <a:t>stocking arrangements that would </a:t>
            </a:r>
            <a:r>
              <a:rPr lang="en-US" sz="2600" dirty="0" smtClean="0"/>
              <a:t>reduce</a:t>
            </a:r>
            <a:r>
              <a:rPr lang="hr-HR" sz="2600" dirty="0" smtClean="0"/>
              <a:t> </a:t>
            </a:r>
            <a:r>
              <a:rPr lang="en-US" sz="2600" dirty="0" smtClean="0"/>
              <a:t>investment </a:t>
            </a:r>
            <a:r>
              <a:rPr lang="en-US" sz="2600" dirty="0"/>
              <a:t>liability and associated carrying costs.</a:t>
            </a:r>
            <a:endParaRPr lang="hr-HR" sz="2600" dirty="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Procurement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and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Warehouse</a:t>
            </a:r>
            <a:r>
              <a:rPr lang="hr-HR" b="1" dirty="0">
                <a:solidFill>
                  <a:srgbClr val="8C0039"/>
                </a:solidFill>
              </a:rPr>
              <a:t> </a:t>
            </a:r>
            <a:r>
              <a:rPr lang="hr-HR" b="1" dirty="0" err="1">
                <a:solidFill>
                  <a:srgbClr val="8C0039"/>
                </a:solidFill>
              </a:rPr>
              <a:t>Applications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en-US" sz="2600" dirty="0">
                <a:solidFill>
                  <a:srgbClr val="000000"/>
                </a:solidFill>
              </a:rPr>
              <a:t>The results of an ABC Analysis extend into a number of other inventory control and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management processes:</a:t>
            </a:r>
            <a:endParaRPr lang="hr-HR" sz="2600" dirty="0">
              <a:solidFill>
                <a:srgbClr val="000000"/>
              </a:solidFill>
            </a:endParaRPr>
          </a:p>
          <a:p>
            <a:pPr lvl="1" eaLnBrk="1" hangingPunct="1">
              <a:defRPr/>
            </a:pPr>
            <a:r>
              <a:rPr lang="en-US" sz="2600" b="1" i="1" dirty="0"/>
              <a:t>Turnover ratios and associated inventory </a:t>
            </a:r>
            <a:r>
              <a:rPr lang="en-US" sz="2600" b="1" i="1" dirty="0" smtClean="0"/>
              <a:t>goals</a:t>
            </a:r>
            <a:r>
              <a:rPr lang="hr-HR" sz="2600" b="1" i="1" dirty="0" smtClean="0"/>
              <a:t>:</a:t>
            </a:r>
            <a:r>
              <a:rPr lang="en-US" sz="2600" dirty="0" smtClean="0"/>
              <a:t> “</a:t>
            </a:r>
            <a:r>
              <a:rPr lang="en-US" sz="2600" dirty="0"/>
              <a:t>A” items will </a:t>
            </a:r>
            <a:r>
              <a:rPr lang="en-US" sz="2600" dirty="0" smtClean="0"/>
              <a:t>have</a:t>
            </a:r>
            <a:r>
              <a:rPr lang="hr-HR" sz="2600" dirty="0" smtClean="0"/>
              <a:t> </a:t>
            </a:r>
            <a:r>
              <a:rPr lang="en-US" sz="2600" dirty="0" smtClean="0"/>
              <a:t>greater </a:t>
            </a:r>
            <a:r>
              <a:rPr lang="en-US" sz="2600" dirty="0"/>
              <a:t>usage than “B” or “C” items, and as a result should have greater turnover </a:t>
            </a:r>
            <a:r>
              <a:rPr lang="en-US" sz="2600" dirty="0" smtClean="0"/>
              <a:t>ratios</a:t>
            </a:r>
            <a:r>
              <a:rPr lang="hr-HR" sz="2600" dirty="0" smtClean="0"/>
              <a:t>; </a:t>
            </a:r>
            <a:r>
              <a:rPr lang="hr-HR" sz="2600" dirty="0"/>
              <a:t>w</a:t>
            </a:r>
            <a:r>
              <a:rPr lang="en-US" sz="2600" dirty="0" smtClean="0"/>
              <a:t>hen </a:t>
            </a:r>
            <a:r>
              <a:rPr lang="en-US" sz="2600" dirty="0"/>
              <a:t>establishing investment and turnover metrics, inventory data can be segregated </a:t>
            </a:r>
            <a:r>
              <a:rPr lang="en-US" sz="2600" dirty="0" smtClean="0"/>
              <a:t>by</a:t>
            </a:r>
            <a:r>
              <a:rPr lang="hr-HR" sz="2600" dirty="0" smtClean="0"/>
              <a:t> </a:t>
            </a:r>
            <a:r>
              <a:rPr lang="en-US" sz="2600" dirty="0" smtClean="0"/>
              <a:t>ABC </a:t>
            </a:r>
            <a:r>
              <a:rPr lang="en-US" sz="2600" dirty="0"/>
              <a:t>classification, with different targets for each </a:t>
            </a:r>
            <a:r>
              <a:rPr lang="en-US" sz="2600" dirty="0" smtClean="0"/>
              <a:t>category</a:t>
            </a:r>
            <a:r>
              <a:rPr lang="hr-HR" sz="2600" dirty="0" smtClean="0"/>
              <a:t>.</a:t>
            </a:r>
            <a:endParaRPr lang="hr-HR" sz="2600" dirty="0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b="1" smtClean="0">
                <a:effectLst/>
              </a:rPr>
              <a:t>Example 2</a:t>
            </a:r>
          </a:p>
        </p:txBody>
      </p:sp>
      <p:graphicFrame>
        <p:nvGraphicFramePr>
          <p:cNvPr id="50250" name="Group 74"/>
          <p:cNvGraphicFramePr>
            <a:graphicFrameLocks noGrp="1"/>
          </p:cNvGraphicFramePr>
          <p:nvPr>
            <p:ph idx="1"/>
          </p:nvPr>
        </p:nvGraphicFramePr>
        <p:xfrm>
          <a:off x="2411413" y="1773238"/>
          <a:ext cx="6310312" cy="4060826"/>
        </p:xfrm>
        <a:graphic>
          <a:graphicData uri="http://schemas.openxmlformats.org/drawingml/2006/table">
            <a:tbl>
              <a:tblPr/>
              <a:tblGrid>
                <a:gridCol w="1631950"/>
                <a:gridCol w="2265362"/>
                <a:gridCol w="2413000"/>
              </a:tblGrid>
              <a:tr h="679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quantity used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eaLnBrk="1" hangingPunct="1"/>
            <a:r>
              <a:rPr lang="hr-HR" b="1" smtClean="0">
                <a:effectLst/>
              </a:rPr>
              <a:t>Step 1</a:t>
            </a:r>
          </a:p>
        </p:txBody>
      </p:sp>
      <p:graphicFrame>
        <p:nvGraphicFramePr>
          <p:cNvPr id="52407" name="Group 183"/>
          <p:cNvGraphicFramePr>
            <a:graphicFrameLocks noGrp="1"/>
          </p:cNvGraphicFramePr>
          <p:nvPr>
            <p:ph idx="1"/>
          </p:nvPr>
        </p:nvGraphicFramePr>
        <p:xfrm>
          <a:off x="2700338" y="1844675"/>
          <a:ext cx="6121400" cy="4275139"/>
        </p:xfrm>
        <a:graphic>
          <a:graphicData uri="http://schemas.openxmlformats.org/drawingml/2006/table">
            <a:tbl>
              <a:tblPr/>
              <a:tblGrid>
                <a:gridCol w="1196975"/>
                <a:gridCol w="1682750"/>
                <a:gridCol w="1439862"/>
                <a:gridCol w="1801813"/>
              </a:tblGrid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quantity used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per year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6076950" cy="792162"/>
          </a:xfrm>
        </p:spPr>
        <p:txBody>
          <a:bodyPr/>
          <a:lstStyle/>
          <a:p>
            <a:pPr eaLnBrk="1" hangingPunct="1"/>
            <a:r>
              <a:rPr lang="hr-HR" smtClean="0"/>
              <a:t>Step 2</a:t>
            </a:r>
            <a:r>
              <a:rPr lang="hr-HR" b="0" smtClean="0"/>
              <a:t> </a:t>
            </a:r>
          </a:p>
        </p:txBody>
      </p:sp>
      <p:graphicFrame>
        <p:nvGraphicFramePr>
          <p:cNvPr id="53388" name="Group 140"/>
          <p:cNvGraphicFramePr>
            <a:graphicFrameLocks noGrp="1"/>
          </p:cNvGraphicFramePr>
          <p:nvPr>
            <p:ph idx="1"/>
          </p:nvPr>
        </p:nvGraphicFramePr>
        <p:xfrm>
          <a:off x="250825" y="1989138"/>
          <a:ext cx="8285163" cy="4495801"/>
        </p:xfrm>
        <a:graphic>
          <a:graphicData uri="http://schemas.openxmlformats.org/drawingml/2006/table">
            <a:tbl>
              <a:tblPr/>
              <a:tblGrid>
                <a:gridCol w="1250950"/>
                <a:gridCol w="1760538"/>
                <a:gridCol w="1504950"/>
                <a:gridCol w="1884362"/>
                <a:gridCol w="1884363"/>
              </a:tblGrid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quantity used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per year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in total usage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3,51%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0,53%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1,18%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11,8%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9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30275"/>
          </a:xfrm>
        </p:spPr>
        <p:txBody>
          <a:bodyPr/>
          <a:lstStyle/>
          <a:p>
            <a:pPr eaLnBrk="1" hangingPunct="1"/>
            <a:r>
              <a:rPr lang="hr-HR" smtClean="0"/>
              <a:t>Step 3</a:t>
            </a:r>
          </a:p>
        </p:txBody>
      </p:sp>
      <p:graphicFrame>
        <p:nvGraphicFramePr>
          <p:cNvPr id="54457" name="Group 185"/>
          <p:cNvGraphicFramePr>
            <a:graphicFrameLocks noGrp="1"/>
          </p:cNvGraphicFramePr>
          <p:nvPr>
            <p:ph idx="1"/>
          </p:nvPr>
        </p:nvGraphicFramePr>
        <p:xfrm>
          <a:off x="179388" y="2133600"/>
          <a:ext cx="8785225" cy="4056065"/>
        </p:xfrm>
        <a:graphic>
          <a:graphicData uri="http://schemas.openxmlformats.org/drawingml/2006/table">
            <a:tbl>
              <a:tblPr/>
              <a:tblGrid>
                <a:gridCol w="1141412"/>
                <a:gridCol w="1308100"/>
                <a:gridCol w="1476375"/>
                <a:gridCol w="1187450"/>
                <a:gridCol w="1008063"/>
                <a:gridCol w="1368425"/>
                <a:gridCol w="12954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 number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Cumulative %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Annual quantity used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Unit 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per year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in total usage (%)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Cumulative % of 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91,6%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3,51%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95,11%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3,600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97,21%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1,18%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98,39%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0,87%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99,46%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0,53%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 usage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169,000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r-H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b="1" smtClean="0">
                <a:effectLst/>
              </a:rPr>
              <a:t>Step 4</a:t>
            </a:r>
          </a:p>
        </p:txBody>
      </p:sp>
      <p:graphicFrame>
        <p:nvGraphicFramePr>
          <p:cNvPr id="55341" name="Group 45"/>
          <p:cNvGraphicFramePr>
            <a:graphicFrameLocks noGrp="1"/>
          </p:cNvGraphicFramePr>
          <p:nvPr>
            <p:ph idx="1"/>
          </p:nvPr>
        </p:nvGraphicFramePr>
        <p:xfrm>
          <a:off x="2339975" y="2133600"/>
          <a:ext cx="6608763" cy="3746501"/>
        </p:xfrm>
        <a:graphic>
          <a:graphicData uri="http://schemas.openxmlformats.org/drawingml/2006/table">
            <a:tbl>
              <a:tblPr/>
              <a:tblGrid>
                <a:gridCol w="1333500"/>
                <a:gridCol w="1042988"/>
                <a:gridCol w="1439862"/>
                <a:gridCol w="1704975"/>
                <a:gridCol w="1087438"/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Cathegory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items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Percentage of usage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A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79,8%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Close control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B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15,31%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Regular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Class C items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3, 4, 5, 6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4,89%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Infrequent review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 smtClean="0"/>
              <a:t>The</a:t>
            </a:r>
            <a:r>
              <a:rPr lang="hr-HR" b="1" dirty="0" smtClean="0"/>
              <a:t> </a:t>
            </a:r>
            <a:r>
              <a:rPr lang="hr-HR" b="1" dirty="0" err="1" smtClean="0"/>
              <a:t>Pareto</a:t>
            </a:r>
            <a:r>
              <a:rPr lang="hr-HR" b="1" dirty="0" smtClean="0"/>
              <a:t> </a:t>
            </a:r>
            <a:r>
              <a:rPr lang="hr-HR" b="1" dirty="0" err="1" smtClean="0"/>
              <a:t>principle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hr-HR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hr-HR" sz="3000" dirty="0" smtClean="0"/>
              <a:t>VILFREDO </a:t>
            </a:r>
            <a:r>
              <a:rPr lang="hr-HR" sz="3000" dirty="0"/>
              <a:t>PARETO (1848-1923</a:t>
            </a:r>
            <a:r>
              <a:rPr lang="hr-HR" sz="3000" dirty="0" smtClean="0"/>
              <a:t>)</a:t>
            </a:r>
          </a:p>
          <a:p>
            <a:pPr lvl="1" eaLnBrk="1" hangingPunct="1">
              <a:defRPr/>
            </a:pPr>
            <a:r>
              <a:rPr lang="en-US" sz="2700" dirty="0"/>
              <a:t>20% of population owns 80% of nations wealth</a:t>
            </a:r>
          </a:p>
          <a:p>
            <a:pPr lvl="1" eaLnBrk="1" hangingPunct="1">
              <a:defRPr/>
            </a:pPr>
            <a:r>
              <a:rPr lang="en-US" sz="2700" dirty="0"/>
              <a:t>20% of employees cause 80% of problems</a:t>
            </a:r>
          </a:p>
          <a:p>
            <a:pPr lvl="1" eaLnBrk="1" hangingPunct="1">
              <a:defRPr/>
            </a:pPr>
            <a:r>
              <a:rPr lang="en-US" sz="2700" dirty="0"/>
              <a:t>20% of items accounts for 80% of </a:t>
            </a:r>
            <a:r>
              <a:rPr lang="en-US" sz="2700" dirty="0" smtClean="0"/>
              <a:t>firms</a:t>
            </a:r>
            <a:r>
              <a:rPr lang="hr-HR" sz="2700" dirty="0" smtClean="0"/>
              <a:t> </a:t>
            </a:r>
            <a:r>
              <a:rPr lang="en-US" sz="2700" dirty="0" smtClean="0"/>
              <a:t>expenditure</a:t>
            </a:r>
            <a:endParaRPr lang="hr-HR" sz="2700" dirty="0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b="1" smtClean="0">
                <a:effectLst/>
              </a:rPr>
              <a:t>Conclusion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2600" smtClean="0">
                <a:effectLst/>
              </a:rPr>
              <a:t>The boundary between class A and class B might not be as sharply defined;</a:t>
            </a:r>
          </a:p>
          <a:p>
            <a:r>
              <a:rPr lang="hr-HR" sz="2600" smtClean="0">
                <a:effectLst/>
              </a:rPr>
              <a:t>The purpose of this classification is to ensure that purchasing staff use resources to maximum efficiency by concentrating on those items that have the greatest potential savings → selective control will be more effective than an approach that treats all items identically.</a:t>
            </a:r>
          </a:p>
          <a:p>
            <a:endParaRPr lang="hr-HR" sz="2600" smtClean="0">
              <a:effectLst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 smtClean="0"/>
              <a:t>The</a:t>
            </a:r>
            <a:r>
              <a:rPr lang="hr-HR" b="1" dirty="0" smtClean="0"/>
              <a:t> ABC </a:t>
            </a:r>
            <a:r>
              <a:rPr lang="hr-HR" b="1" dirty="0" err="1" smtClean="0"/>
              <a:t>analysis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hr-HR" sz="26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2600" dirty="0" smtClean="0"/>
              <a:t>The </a:t>
            </a:r>
            <a:r>
              <a:rPr lang="en-US" sz="2600" dirty="0"/>
              <a:t>ABC approach states </a:t>
            </a:r>
            <a:r>
              <a:rPr lang="en-US" sz="2600" dirty="0" smtClean="0"/>
              <a:t>that </a:t>
            </a:r>
            <a:r>
              <a:rPr lang="en-US" sz="2600" dirty="0"/>
              <a:t>a company should rate items from A to C, basing its </a:t>
            </a:r>
            <a:r>
              <a:rPr lang="en-US" sz="2600" dirty="0" smtClean="0"/>
              <a:t>ratings</a:t>
            </a:r>
            <a:r>
              <a:rPr lang="hr-HR" sz="2600" dirty="0" smtClean="0"/>
              <a:t> </a:t>
            </a:r>
            <a:r>
              <a:rPr lang="en-US" sz="2600" dirty="0" smtClean="0"/>
              <a:t>on </a:t>
            </a:r>
            <a:r>
              <a:rPr lang="en-US" sz="2600" dirty="0"/>
              <a:t>the </a:t>
            </a:r>
            <a:r>
              <a:rPr lang="en-US" sz="2600" dirty="0" smtClean="0"/>
              <a:t>following</a:t>
            </a:r>
            <a:r>
              <a:rPr lang="hr-HR" sz="2600" dirty="0" smtClean="0"/>
              <a:t> </a:t>
            </a:r>
            <a:r>
              <a:rPr lang="en-US" sz="2600" dirty="0" smtClean="0"/>
              <a:t>rules:</a:t>
            </a:r>
            <a:endParaRPr lang="hr-HR" sz="2600" dirty="0" smtClean="0"/>
          </a:p>
          <a:p>
            <a:pPr lvl="1" eaLnBrk="1" hangingPunct="1">
              <a:defRPr/>
            </a:pPr>
            <a:r>
              <a:rPr lang="en-US" sz="2500" b="1" i="1" dirty="0"/>
              <a:t>A-items</a:t>
            </a:r>
            <a:r>
              <a:rPr lang="en-US" sz="2500" dirty="0"/>
              <a:t> are goods which annual consumption value is the </a:t>
            </a:r>
            <a:r>
              <a:rPr lang="en-US" sz="2500" dirty="0" smtClean="0"/>
              <a:t>highest</a:t>
            </a:r>
            <a:r>
              <a:rPr lang="hr-HR" sz="2500" dirty="0" smtClean="0"/>
              <a:t>; t</a:t>
            </a:r>
            <a:r>
              <a:rPr lang="en-US" sz="2500" dirty="0" smtClean="0"/>
              <a:t>he </a:t>
            </a:r>
            <a:r>
              <a:rPr lang="en-US" sz="2500" dirty="0"/>
              <a:t>top 70-80% of the annual consumption value of the company typically accounts for only 10-20% of total inventory items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The</a:t>
            </a:r>
            <a:r>
              <a:rPr lang="hr-HR" b="1" dirty="0">
                <a:solidFill>
                  <a:srgbClr val="8C0039"/>
                </a:solidFill>
              </a:rPr>
              <a:t> ABC </a:t>
            </a:r>
            <a:r>
              <a:rPr lang="hr-HR" b="1" dirty="0" err="1">
                <a:solidFill>
                  <a:srgbClr val="8C0039"/>
                </a:solidFill>
              </a:rPr>
              <a:t>analysis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endParaRPr lang="hr-HR" sz="2600" dirty="0" smtClean="0">
              <a:solidFill>
                <a:srgbClr val="000000"/>
              </a:solidFill>
            </a:endParaRPr>
          </a:p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The </a:t>
            </a:r>
            <a:r>
              <a:rPr lang="en-US" sz="2600" dirty="0">
                <a:solidFill>
                  <a:srgbClr val="000000"/>
                </a:solidFill>
              </a:rPr>
              <a:t>ABC approach states that a company should rate items from A to C, basing its ratings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on the following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rules</a:t>
            </a:r>
            <a:r>
              <a:rPr lang="en-US" sz="2600" dirty="0" smtClean="0">
                <a:solidFill>
                  <a:srgbClr val="000000"/>
                </a:solidFill>
              </a:rPr>
              <a:t>:</a:t>
            </a:r>
            <a:endParaRPr lang="hr-HR" dirty="0" smtClean="0"/>
          </a:p>
          <a:p>
            <a:pPr lvl="1" eaLnBrk="1" hangingPunct="1">
              <a:defRPr/>
            </a:pPr>
            <a:r>
              <a:rPr lang="en-US" sz="2500" b="1" i="1" dirty="0" smtClean="0"/>
              <a:t>B-items</a:t>
            </a:r>
            <a:r>
              <a:rPr lang="en-US" sz="2500" dirty="0" smtClean="0"/>
              <a:t> </a:t>
            </a:r>
            <a:r>
              <a:rPr lang="en-US" sz="2500" dirty="0"/>
              <a:t>are the interclass items, with a medium consumption </a:t>
            </a:r>
            <a:r>
              <a:rPr lang="en-US" sz="2500" dirty="0" smtClean="0"/>
              <a:t>value</a:t>
            </a:r>
            <a:r>
              <a:rPr lang="hr-HR" sz="2500" dirty="0" smtClean="0"/>
              <a:t>; t</a:t>
            </a:r>
            <a:r>
              <a:rPr lang="en-US" sz="2500" dirty="0" smtClean="0"/>
              <a:t>hose </a:t>
            </a:r>
            <a:r>
              <a:rPr lang="en-US" sz="2500" dirty="0"/>
              <a:t>15-25% of annual consumption value typically accounts for 30% of total inventory items.</a:t>
            </a:r>
          </a:p>
          <a:p>
            <a:pPr eaLnBrk="1" hangingPunct="1">
              <a:defRPr/>
            </a:pPr>
            <a:endParaRPr lang="hr-HR"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/>
              <a:t>The</a:t>
            </a:r>
            <a:r>
              <a:rPr lang="hr-HR" b="1" dirty="0"/>
              <a:t> ABC </a:t>
            </a:r>
            <a:r>
              <a:rPr lang="hr-HR" b="1" dirty="0" err="1"/>
              <a:t>analysis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11413" y="1628775"/>
            <a:ext cx="6400800" cy="4495800"/>
          </a:xfrm>
        </p:spPr>
        <p:txBody>
          <a:bodyPr/>
          <a:lstStyle/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endParaRPr lang="hr-HR" sz="2600" dirty="0" smtClean="0">
              <a:solidFill>
                <a:srgbClr val="000000"/>
              </a:solidFill>
            </a:endParaRPr>
          </a:p>
          <a:p>
            <a:pPr marL="0" indent="0" eaLnBrk="1" hangingPunct="1">
              <a:buClr>
                <a:srgbClr val="E4005C"/>
              </a:buClr>
              <a:buFont typeface="Wingdings" pitchFamily="2" charset="2"/>
              <a:buNone/>
              <a:defRPr/>
            </a:pPr>
            <a:r>
              <a:rPr lang="en-US" sz="2600" dirty="0" smtClean="0">
                <a:solidFill>
                  <a:srgbClr val="000000"/>
                </a:solidFill>
              </a:rPr>
              <a:t>The </a:t>
            </a:r>
            <a:r>
              <a:rPr lang="en-US" sz="2600" dirty="0">
                <a:solidFill>
                  <a:srgbClr val="000000"/>
                </a:solidFill>
              </a:rPr>
              <a:t>ABC approach states that a company should rate items from A to C, basing its ratings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on the following</a:t>
            </a:r>
            <a:r>
              <a:rPr lang="hr-HR" sz="2600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rules</a:t>
            </a:r>
            <a:r>
              <a:rPr lang="en-US" sz="2600" dirty="0" smtClean="0">
                <a:solidFill>
                  <a:srgbClr val="000000"/>
                </a:solidFill>
              </a:rPr>
              <a:t>:</a:t>
            </a:r>
            <a:endParaRPr lang="hr-HR" dirty="0" smtClean="0"/>
          </a:p>
          <a:p>
            <a:pPr lvl="1" eaLnBrk="1" hangingPunct="1">
              <a:defRPr/>
            </a:pPr>
            <a:r>
              <a:rPr lang="en-US" sz="2500" b="1" i="1" dirty="0" smtClean="0"/>
              <a:t>C-items</a:t>
            </a:r>
            <a:r>
              <a:rPr lang="en-US" sz="2500" dirty="0" smtClean="0"/>
              <a:t> </a:t>
            </a:r>
            <a:r>
              <a:rPr lang="en-US" sz="2500" dirty="0"/>
              <a:t>are, on the contrary, items with the lowest consumption </a:t>
            </a:r>
            <a:r>
              <a:rPr lang="en-US" sz="2500" dirty="0" smtClean="0"/>
              <a:t>value</a:t>
            </a:r>
            <a:r>
              <a:rPr lang="hr-HR" sz="2500" dirty="0" smtClean="0"/>
              <a:t>; </a:t>
            </a:r>
            <a:r>
              <a:rPr lang="hr-HR" sz="2500" dirty="0"/>
              <a:t>t</a:t>
            </a:r>
            <a:r>
              <a:rPr lang="en-US" sz="2500" dirty="0" smtClean="0"/>
              <a:t>he </a:t>
            </a:r>
            <a:r>
              <a:rPr lang="en-US" sz="2500" dirty="0"/>
              <a:t>lower 5% of the annual consumption value typically accounts for 50% of total inventory items.</a:t>
            </a:r>
          </a:p>
          <a:p>
            <a:pPr eaLnBrk="1" hangingPunct="1">
              <a:defRPr/>
            </a:pPr>
            <a:endParaRPr lang="hr-HR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543800" cy="1003300"/>
          </a:xfrm>
        </p:spPr>
        <p:txBody>
          <a:bodyPr/>
          <a:lstStyle/>
          <a:p>
            <a:r>
              <a:rPr lang="hr-HR" smtClean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ABC analysis</a:t>
            </a:r>
          </a:p>
        </p:txBody>
      </p:sp>
      <p:pic>
        <p:nvPicPr>
          <p:cNvPr id="6042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 l="43764" t="31609" r="32484" b="40248"/>
          <a:stretch>
            <a:fillRect/>
          </a:stretch>
        </p:blipFill>
        <p:spPr>
          <a:xfrm>
            <a:off x="323850" y="1916113"/>
            <a:ext cx="8351838" cy="4697412"/>
          </a:xfrm>
          <a:ln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The</a:t>
            </a:r>
            <a:r>
              <a:rPr lang="hr-HR" b="1" dirty="0">
                <a:solidFill>
                  <a:srgbClr val="8C0039"/>
                </a:solidFill>
              </a:rPr>
              <a:t> ABC </a:t>
            </a:r>
            <a:r>
              <a:rPr lang="hr-HR" b="1" dirty="0" err="1">
                <a:solidFill>
                  <a:srgbClr val="8C0039"/>
                </a:solidFill>
              </a:rPr>
              <a:t>analysis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600" dirty="0"/>
              <a:t>The annual consumption value is calculated with the formula</a:t>
            </a:r>
            <a:r>
              <a:rPr lang="en-US" sz="2600" dirty="0" smtClean="0"/>
              <a:t>:</a:t>
            </a:r>
            <a:endParaRPr lang="hr-HR" sz="26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2600" dirty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600" b="1" i="1" dirty="0"/>
              <a:t>(Annual demand) x (item cost per unit</a:t>
            </a:r>
            <a:r>
              <a:rPr lang="en-US" sz="2600" b="1" i="1" dirty="0" smtClean="0"/>
              <a:t>) </a:t>
            </a:r>
            <a:endParaRPr lang="hr-HR" sz="2600" b="1" i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hr-HR" sz="2600" dirty="0"/>
          </a:p>
          <a:p>
            <a:pPr eaLnBrk="1" hangingPunct="1">
              <a:defRPr/>
            </a:pPr>
            <a:r>
              <a:rPr lang="en-US" sz="2600" dirty="0" smtClean="0"/>
              <a:t>Through </a:t>
            </a:r>
            <a:r>
              <a:rPr lang="en-US" sz="2600" dirty="0"/>
              <a:t>this categorization, the supply manager can identify inventory hot spots, and separate them from the rest of the items, especially those that are numerous but not that profitable.</a:t>
            </a:r>
            <a:endParaRPr lang="hr-HR" sz="2600" dirty="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b="1" dirty="0" err="1">
                <a:solidFill>
                  <a:srgbClr val="8C0039"/>
                </a:solidFill>
              </a:rPr>
              <a:t>The</a:t>
            </a:r>
            <a:r>
              <a:rPr lang="hr-HR" b="1" dirty="0">
                <a:solidFill>
                  <a:srgbClr val="8C0039"/>
                </a:solidFill>
              </a:rPr>
              <a:t> ABC </a:t>
            </a:r>
            <a:r>
              <a:rPr lang="hr-HR" b="1" dirty="0" err="1">
                <a:solidFill>
                  <a:srgbClr val="8C0039"/>
                </a:solidFill>
              </a:rPr>
              <a:t>analysis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600200"/>
            <a:ext cx="6400800" cy="499745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hr-HR" sz="2800" b="1" smtClean="0"/>
              <a:t>Steps for the classification of items:</a:t>
            </a:r>
          </a:p>
          <a:p>
            <a:pPr marL="609600" indent="-609600" eaLnBrk="1" hangingPunct="1">
              <a:buFont typeface="Arial" charset="0"/>
              <a:buAutoNum type="arabicPeriod"/>
              <a:defRPr/>
            </a:pPr>
            <a:r>
              <a:rPr lang="en-US" sz="2800" smtClean="0"/>
              <a:t>Find out the unit cost and and the usage of each material over a given period</a:t>
            </a:r>
            <a:r>
              <a:rPr lang="hr-HR" sz="2800" smtClean="0"/>
              <a:t>;</a:t>
            </a:r>
          </a:p>
          <a:p>
            <a:pPr marL="609600" indent="-609600" eaLnBrk="1" hangingPunct="1">
              <a:buFont typeface="Arial" charset="0"/>
              <a:buAutoNum type="arabicPeriod"/>
              <a:defRPr/>
            </a:pPr>
            <a:r>
              <a:rPr lang="en-US" sz="2800" smtClean="0"/>
              <a:t>Multiply the unit cost by the estimated annual usage to obtain the net value</a:t>
            </a:r>
            <a:r>
              <a:rPr lang="hr-HR" sz="2800" smtClean="0"/>
              <a:t>;</a:t>
            </a:r>
          </a:p>
          <a:p>
            <a:pPr marL="609600" indent="-609600" eaLnBrk="1" hangingPunct="1">
              <a:buFont typeface="Arial" charset="0"/>
              <a:buAutoNum type="arabicPeriod"/>
              <a:defRPr/>
            </a:pPr>
            <a:r>
              <a:rPr lang="en-US" sz="2800" smtClean="0"/>
              <a:t>List out all the items and arrange them in the descending value</a:t>
            </a:r>
            <a:r>
              <a:rPr lang="hr-HR" sz="2800" smtClean="0"/>
              <a:t> </a:t>
            </a:r>
            <a:r>
              <a:rPr lang="en-US" sz="2800" smtClean="0"/>
              <a:t>(Annual Value)</a:t>
            </a:r>
            <a:r>
              <a:rPr lang="hr-HR" sz="2800" smtClean="0"/>
              <a:t>;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First presentation_procurement management</Template>
  <TotalTime>764</TotalTime>
  <Words>1812</Words>
  <Application>Microsoft Office PowerPoint</Application>
  <PresentationFormat>On-screen Show (4:3)</PresentationFormat>
  <Paragraphs>508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Proposal</vt:lpstr>
      <vt:lpstr>Network</vt:lpstr>
      <vt:lpstr>ABC analysis</vt:lpstr>
      <vt:lpstr>What is ABC analysis?</vt:lpstr>
      <vt:lpstr>The Pareto principle</vt:lpstr>
      <vt:lpstr>The ABC analysis</vt:lpstr>
      <vt:lpstr>The ABC analysis</vt:lpstr>
      <vt:lpstr>The ABC analysis</vt:lpstr>
      <vt:lpstr>The ABC analysis</vt:lpstr>
      <vt:lpstr>The ABC analysis</vt:lpstr>
      <vt:lpstr>The ABC analysis</vt:lpstr>
      <vt:lpstr>The ABC analysis</vt:lpstr>
      <vt:lpstr>ABC analysis</vt:lpstr>
      <vt:lpstr>Example 1</vt:lpstr>
      <vt:lpstr>Step 1</vt:lpstr>
      <vt:lpstr>Step 2</vt:lpstr>
      <vt:lpstr>Step 3</vt:lpstr>
      <vt:lpstr>Step 4</vt:lpstr>
      <vt:lpstr>Additional rules for ABC analysis</vt:lpstr>
      <vt:lpstr>Inventory management policies</vt:lpstr>
      <vt:lpstr>Inventory management policies</vt:lpstr>
      <vt:lpstr>Inventory management policies</vt:lpstr>
      <vt:lpstr>Procurement and Warehouse Applications</vt:lpstr>
      <vt:lpstr>Procurement and Warehouse Applications</vt:lpstr>
      <vt:lpstr>Procurement and Warehouse Applications</vt:lpstr>
      <vt:lpstr>Procurement and Warehouse Applications</vt:lpstr>
      <vt:lpstr>Example 2</vt:lpstr>
      <vt:lpstr>Step 1</vt:lpstr>
      <vt:lpstr>Step 2 </vt:lpstr>
      <vt:lpstr>Step 3</vt:lpstr>
      <vt:lpstr>Step 4</vt:lpstr>
      <vt:lpstr>Conclusion</vt:lpstr>
    </vt:vector>
  </TitlesOfParts>
  <Company>Ekonomski fakultet Zagreb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analysis</dc:title>
  <dc:creator>Mia Delić</dc:creator>
  <cp:lastModifiedBy>Administrator</cp:lastModifiedBy>
  <cp:revision>16</cp:revision>
  <dcterms:created xsi:type="dcterms:W3CDTF">2013-03-19T14:09:54Z</dcterms:created>
  <dcterms:modified xsi:type="dcterms:W3CDTF">2015-01-27T11:03:19Z</dcterms:modified>
</cp:coreProperties>
</file>