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77" r:id="rId1"/>
    <p:sldMasterId id="2147483686" r:id="rId2"/>
    <p:sldMasterId id="2147483690" r:id="rId3"/>
    <p:sldMasterId id="2147483693" r:id="rId4"/>
    <p:sldMasterId id="2147483696" r:id="rId5"/>
    <p:sldMasterId id="2147483699" r:id="rId6"/>
    <p:sldMasterId id="2147483702" r:id="rId7"/>
  </p:sldMasterIdLst>
  <p:notesMasterIdLst>
    <p:notesMasterId r:id="rId26"/>
  </p:notesMasterIdLst>
  <p:handoutMasterIdLst>
    <p:handoutMasterId r:id="rId27"/>
  </p:handoutMasterIdLst>
  <p:sldIdLst>
    <p:sldId id="507" r:id="rId8"/>
    <p:sldId id="677" r:id="rId9"/>
    <p:sldId id="679" r:id="rId10"/>
    <p:sldId id="510" r:id="rId11"/>
    <p:sldId id="665" r:id="rId12"/>
    <p:sldId id="666" r:id="rId13"/>
    <p:sldId id="667" r:id="rId14"/>
    <p:sldId id="668" r:id="rId15"/>
    <p:sldId id="669" r:id="rId16"/>
    <p:sldId id="670" r:id="rId17"/>
    <p:sldId id="490" r:id="rId18"/>
    <p:sldId id="488" r:id="rId19"/>
    <p:sldId id="495" r:id="rId20"/>
    <p:sldId id="496" r:id="rId21"/>
    <p:sldId id="590" r:id="rId22"/>
    <p:sldId id="594" r:id="rId23"/>
    <p:sldId id="454" r:id="rId24"/>
    <p:sldId id="638" r:id="rId25"/>
  </p:sldIdLst>
  <p:sldSz cx="9144000" cy="6858000" type="screen4x3"/>
  <p:notesSz cx="6858000" cy="9144000"/>
  <p:defaultTextStyle>
    <a:defPPr>
      <a:defRPr lang="en-US"/>
    </a:defPPr>
    <a:lvl1pPr algn="l" rtl="0" eaLnBrk="0" fontAlgn="base" hangingPunct="0">
      <a:lnSpc>
        <a:spcPct val="90000"/>
      </a:lnSpc>
      <a:spcBef>
        <a:spcPct val="0"/>
      </a:spcBef>
      <a:spcAft>
        <a:spcPct val="0"/>
      </a:spcAft>
      <a:defRPr sz="1400" kern="1200">
        <a:solidFill>
          <a:schemeClr val="tx1"/>
        </a:solidFill>
        <a:latin typeface="Arial" charset="0"/>
        <a:ea typeface="+mn-ea"/>
        <a:cs typeface="+mn-cs"/>
      </a:defRPr>
    </a:lvl1pPr>
    <a:lvl2pPr marL="457200" algn="l" rtl="0" eaLnBrk="0" fontAlgn="base" hangingPunct="0">
      <a:lnSpc>
        <a:spcPct val="90000"/>
      </a:lnSpc>
      <a:spcBef>
        <a:spcPct val="0"/>
      </a:spcBef>
      <a:spcAft>
        <a:spcPct val="0"/>
      </a:spcAft>
      <a:defRPr sz="1400" kern="1200">
        <a:solidFill>
          <a:schemeClr val="tx1"/>
        </a:solidFill>
        <a:latin typeface="Arial" charset="0"/>
        <a:ea typeface="+mn-ea"/>
        <a:cs typeface="+mn-cs"/>
      </a:defRPr>
    </a:lvl2pPr>
    <a:lvl3pPr marL="914400" algn="l" rtl="0" eaLnBrk="0" fontAlgn="base" hangingPunct="0">
      <a:lnSpc>
        <a:spcPct val="90000"/>
      </a:lnSpc>
      <a:spcBef>
        <a:spcPct val="0"/>
      </a:spcBef>
      <a:spcAft>
        <a:spcPct val="0"/>
      </a:spcAft>
      <a:defRPr sz="1400" kern="1200">
        <a:solidFill>
          <a:schemeClr val="tx1"/>
        </a:solidFill>
        <a:latin typeface="Arial" charset="0"/>
        <a:ea typeface="+mn-ea"/>
        <a:cs typeface="+mn-cs"/>
      </a:defRPr>
    </a:lvl3pPr>
    <a:lvl4pPr marL="1371600" algn="l" rtl="0" eaLnBrk="0" fontAlgn="base" hangingPunct="0">
      <a:lnSpc>
        <a:spcPct val="90000"/>
      </a:lnSpc>
      <a:spcBef>
        <a:spcPct val="0"/>
      </a:spcBef>
      <a:spcAft>
        <a:spcPct val="0"/>
      </a:spcAft>
      <a:defRPr sz="1400" kern="1200">
        <a:solidFill>
          <a:schemeClr val="tx1"/>
        </a:solidFill>
        <a:latin typeface="Arial" charset="0"/>
        <a:ea typeface="+mn-ea"/>
        <a:cs typeface="+mn-cs"/>
      </a:defRPr>
    </a:lvl4pPr>
    <a:lvl5pPr marL="1828800" algn="l" rtl="0" eaLnBrk="0" fontAlgn="base" hangingPunct="0">
      <a:lnSpc>
        <a:spcPct val="90000"/>
      </a:lnSpc>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CC00"/>
    <a:srgbClr val="E6E4F0"/>
    <a:srgbClr val="D1CEE4"/>
    <a:srgbClr val="CC9900"/>
    <a:srgbClr val="996600"/>
    <a:srgbClr val="C0C422"/>
    <a:srgbClr val="00FF00"/>
    <a:srgbClr val="FF660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5178" autoAdjust="0"/>
  </p:normalViewPr>
  <p:slideViewPr>
    <p:cSldViewPr>
      <p:cViewPr varScale="1">
        <p:scale>
          <a:sx n="101" d="100"/>
          <a:sy n="101" d="100"/>
        </p:scale>
        <p:origin x="1872" y="72"/>
      </p:cViewPr>
      <p:guideLst>
        <p:guide orient="horz" pos="2160"/>
        <p:guide pos="2880"/>
      </p:guideLst>
    </p:cSldViewPr>
  </p:slideViewPr>
  <p:outlineViewPr>
    <p:cViewPr>
      <p:scale>
        <a:sx n="33" d="100"/>
        <a:sy n="33" d="100"/>
      </p:scale>
      <p:origin x="0" y="10920"/>
    </p:cViewPr>
  </p:outlineViewPr>
  <p:notesTextViewPr>
    <p:cViewPr>
      <p:scale>
        <a:sx n="100" d="100"/>
        <a:sy n="100" d="100"/>
      </p:scale>
      <p:origin x="0" y="0"/>
    </p:cViewPr>
  </p:notesTextViewPr>
  <p:sorterViewPr>
    <p:cViewPr>
      <p:scale>
        <a:sx n="66" d="100"/>
        <a:sy n="66" d="100"/>
      </p:scale>
      <p:origin x="0" y="5376"/>
    </p:cViewPr>
  </p:sorterViewPr>
  <p:notesViewPr>
    <p:cSldViewPr>
      <p:cViewPr>
        <p:scale>
          <a:sx n="100" d="100"/>
          <a:sy n="100" d="100"/>
        </p:scale>
        <p:origin x="-3552" y="24"/>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Wonderware Logo"/>
          <p:cNvPicPr>
            <a:picLocks noChangeAspect="1" noChangeArrowheads="1"/>
          </p:cNvPicPr>
          <p:nvPr/>
        </p:nvPicPr>
        <p:blipFill>
          <a:blip r:embed="rId2" cstate="print"/>
          <a:srcRect/>
          <a:stretch>
            <a:fillRect/>
          </a:stretch>
        </p:blipFill>
        <p:spPr bwMode="auto">
          <a:xfrm>
            <a:off x="5842980" y="0"/>
            <a:ext cx="1015021" cy="511498"/>
          </a:xfrm>
          <a:prstGeom prst="rect">
            <a:avLst/>
          </a:prstGeom>
          <a:noFill/>
          <a:ln w="9525">
            <a:noFill/>
            <a:miter lim="800000"/>
            <a:headEnd/>
            <a:tailEnd/>
          </a:ln>
        </p:spPr>
      </p:pic>
      <p:sp>
        <p:nvSpPr>
          <p:cNvPr id="3075" name="Rectangle 3"/>
          <p:cNvSpPr>
            <a:spLocks noGrp="1" noChangeArrowheads="1"/>
          </p:cNvSpPr>
          <p:nvPr>
            <p:ph type="hdr" sz="quarter"/>
          </p:nvPr>
        </p:nvSpPr>
        <p:spPr bwMode="auto">
          <a:xfrm>
            <a:off x="0" y="1"/>
            <a:ext cx="2972007" cy="457987"/>
          </a:xfrm>
          <a:prstGeom prst="rect">
            <a:avLst/>
          </a:prstGeom>
          <a:noFill/>
          <a:ln w="9525">
            <a:noFill/>
            <a:miter lim="800000"/>
            <a:headEnd/>
            <a:tailEnd/>
          </a:ln>
          <a:effectLst/>
        </p:spPr>
        <p:txBody>
          <a:bodyPr vert="horz" wrap="square" lIns="90061" tIns="45030" rIns="90061" bIns="45030" numCol="1" anchor="t" anchorCtr="0" compatLnSpc="1">
            <a:prstTxWarp prst="textNoShape">
              <a:avLst/>
            </a:prstTxWarp>
          </a:bodyPr>
          <a:lstStyle>
            <a:lvl1pPr defTabSz="900125">
              <a:lnSpc>
                <a:spcPct val="100000"/>
              </a:lnSpc>
              <a:defRPr sz="1200" smtClean="0"/>
            </a:lvl1pPr>
          </a:lstStyle>
          <a:p>
            <a:pPr>
              <a:defRPr/>
            </a:pPr>
            <a:endParaRPr lang="en-US"/>
          </a:p>
        </p:txBody>
      </p:sp>
      <p:sp>
        <p:nvSpPr>
          <p:cNvPr id="3076" name="Rectangle 4"/>
          <p:cNvSpPr>
            <a:spLocks noGrp="1" noChangeArrowheads="1"/>
          </p:cNvSpPr>
          <p:nvPr>
            <p:ph type="dt" sz="quarter" idx="1"/>
          </p:nvPr>
        </p:nvSpPr>
        <p:spPr bwMode="auto">
          <a:xfrm>
            <a:off x="5143500" y="8871727"/>
            <a:ext cx="1714500" cy="272274"/>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r" defTabSz="900125">
              <a:lnSpc>
                <a:spcPct val="100000"/>
              </a:lnSpc>
              <a:defRPr sz="900" smtClean="0"/>
            </a:lvl1pPr>
          </a:lstStyle>
          <a:p>
            <a:pPr>
              <a:defRPr/>
            </a:pPr>
            <a:fld id="{5B077588-5071-4289-8B5F-6D6A76292C4A}" type="datetime5">
              <a:rPr lang="en-US"/>
              <a:pPr>
                <a:defRPr/>
              </a:pPr>
              <a:t>10-Feb-20</a:t>
            </a:fld>
            <a:endParaRPr lang="en-US"/>
          </a:p>
        </p:txBody>
      </p:sp>
      <p:sp>
        <p:nvSpPr>
          <p:cNvPr id="3077" name="Rectangle 5"/>
          <p:cNvSpPr>
            <a:spLocks noGrp="1" noChangeArrowheads="1"/>
          </p:cNvSpPr>
          <p:nvPr>
            <p:ph type="ftr" sz="quarter" idx="2"/>
          </p:nvPr>
        </p:nvSpPr>
        <p:spPr bwMode="auto">
          <a:xfrm>
            <a:off x="0" y="8684440"/>
            <a:ext cx="2972007" cy="457987"/>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defTabSz="900125">
              <a:lnSpc>
                <a:spcPct val="100000"/>
              </a:lnSpc>
              <a:defRPr sz="900" smtClean="0"/>
            </a:lvl1pPr>
          </a:lstStyle>
          <a:p>
            <a:pPr>
              <a:defRPr/>
            </a:pPr>
            <a:r>
              <a:rPr lang="en-US"/>
              <a:t>(c) 2002 Invensys Systems, Inc.</a:t>
            </a:r>
          </a:p>
        </p:txBody>
      </p:sp>
      <p:sp>
        <p:nvSpPr>
          <p:cNvPr id="3078" name="Rectangle 6"/>
          <p:cNvSpPr>
            <a:spLocks noGrp="1" noChangeArrowheads="1"/>
          </p:cNvSpPr>
          <p:nvPr>
            <p:ph type="sldNum" sz="quarter" idx="3"/>
          </p:nvPr>
        </p:nvSpPr>
        <p:spPr bwMode="auto">
          <a:xfrm>
            <a:off x="3130556" y="8686014"/>
            <a:ext cx="589117" cy="457986"/>
          </a:xfrm>
          <a:prstGeom prst="rect">
            <a:avLst/>
          </a:prstGeom>
          <a:noFill/>
          <a:ln w="9525">
            <a:noFill/>
            <a:miter lim="800000"/>
            <a:headEnd/>
            <a:tailEnd/>
          </a:ln>
          <a:effectLst/>
        </p:spPr>
        <p:txBody>
          <a:bodyPr vert="horz" wrap="square" lIns="90061" tIns="45030" rIns="90061" bIns="45030" numCol="1" anchor="b" anchorCtr="0" compatLnSpc="1">
            <a:prstTxWarp prst="textNoShape">
              <a:avLst/>
            </a:prstTxWarp>
          </a:bodyPr>
          <a:lstStyle>
            <a:lvl1pPr algn="ctr" defTabSz="900125">
              <a:lnSpc>
                <a:spcPct val="100000"/>
              </a:lnSpc>
              <a:defRPr sz="1200" smtClean="0"/>
            </a:lvl1pPr>
          </a:lstStyle>
          <a:p>
            <a:pPr>
              <a:defRPr/>
            </a:pPr>
            <a:fld id="{27028A6C-54B6-4119-9600-0EA893729725}" type="slidenum">
              <a:rPr lang="en-US"/>
              <a:pPr>
                <a:defRPr/>
              </a:pPr>
              <a:t>‹#›</a:t>
            </a:fld>
            <a:endParaRPr lang="en-US"/>
          </a:p>
        </p:txBody>
      </p:sp>
    </p:spTree>
    <p:extLst>
      <p:ext uri="{BB962C8B-B14F-4D97-AF65-F5344CB8AC3E}">
        <p14:creationId xmlns:p14="http://schemas.microsoft.com/office/powerpoint/2010/main" val="3887611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2970453" cy="457987"/>
          </a:xfrm>
          <a:prstGeom prst="rect">
            <a:avLst/>
          </a:prstGeom>
          <a:noFill/>
          <a:ln w="9525">
            <a:noFill/>
            <a:miter lim="800000"/>
            <a:headEnd/>
            <a:tailEnd/>
          </a:ln>
          <a:effectLst/>
        </p:spPr>
        <p:txBody>
          <a:bodyPr vert="horz" wrap="square" lIns="18702" tIns="0" rIns="18702" bIns="0" numCol="1" anchor="t" anchorCtr="0" compatLnSpc="1">
            <a:prstTxWarp prst="textNoShape">
              <a:avLst/>
            </a:prstTxWarp>
          </a:bodyPr>
          <a:lstStyle>
            <a:lvl1pPr defTabSz="893863">
              <a:lnSpc>
                <a:spcPct val="100000"/>
              </a:lnSpc>
              <a:defRPr sz="1200" smtClean="0"/>
            </a:lvl1pPr>
          </a:lstStyle>
          <a:p>
            <a:pPr>
              <a:defRPr/>
            </a:pPr>
            <a:endParaRPr lang="en-US"/>
          </a:p>
        </p:txBody>
      </p:sp>
      <p:sp>
        <p:nvSpPr>
          <p:cNvPr id="2051" name="Rectangle 3"/>
          <p:cNvSpPr>
            <a:spLocks noGrp="1" noChangeArrowheads="1"/>
          </p:cNvSpPr>
          <p:nvPr>
            <p:ph type="dt" idx="1"/>
          </p:nvPr>
        </p:nvSpPr>
        <p:spPr bwMode="auto">
          <a:xfrm>
            <a:off x="5068889" y="8947271"/>
            <a:ext cx="1789111" cy="196729"/>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r" defTabSz="893863">
              <a:lnSpc>
                <a:spcPct val="100000"/>
              </a:lnSpc>
              <a:defRPr sz="900" smtClean="0"/>
            </a:lvl1pPr>
          </a:lstStyle>
          <a:p>
            <a:pPr>
              <a:defRPr/>
            </a:pPr>
            <a:fld id="{B899292B-0948-402B-B25D-B438BAE073D4}" type="datetime5">
              <a:rPr lang="en-US"/>
              <a:pPr>
                <a:defRPr/>
              </a:pPr>
              <a:t>10-Feb-20</a:t>
            </a:fld>
            <a:endParaRPr lang="en-US"/>
          </a:p>
        </p:txBody>
      </p:sp>
      <p:sp>
        <p:nvSpPr>
          <p:cNvPr id="6148" name="Rectangle 4"/>
          <p:cNvSpPr>
            <a:spLocks noGrp="1" noRot="1" noChangeAspect="1" noChangeArrowheads="1" noTextEdit="1"/>
          </p:cNvSpPr>
          <p:nvPr>
            <p:ph type="sldImg" idx="2"/>
          </p:nvPr>
        </p:nvSpPr>
        <p:spPr bwMode="auto">
          <a:xfrm>
            <a:off x="858838" y="209550"/>
            <a:ext cx="5334000" cy="40005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786525" y="4340646"/>
            <a:ext cx="5482359" cy="4118735"/>
          </a:xfrm>
          <a:prstGeom prst="rect">
            <a:avLst/>
          </a:prstGeom>
          <a:noFill/>
          <a:ln w="9525">
            <a:noFill/>
            <a:miter lim="800000"/>
            <a:headEnd/>
            <a:tailEnd/>
          </a:ln>
          <a:effectLst/>
        </p:spPr>
        <p:txBody>
          <a:bodyPr vert="horz" wrap="square" lIns="90384" tIns="45194" rIns="90384" bIns="4519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54" name="Rectangle 6"/>
          <p:cNvSpPr>
            <a:spLocks noGrp="1" noChangeArrowheads="1"/>
          </p:cNvSpPr>
          <p:nvPr>
            <p:ph type="ftr" sz="quarter" idx="4"/>
          </p:nvPr>
        </p:nvSpPr>
        <p:spPr bwMode="auto">
          <a:xfrm>
            <a:off x="1" y="8686014"/>
            <a:ext cx="2970453"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defTabSz="893863">
              <a:lnSpc>
                <a:spcPct val="100000"/>
              </a:lnSpc>
              <a:defRPr sz="900" smtClean="0"/>
            </a:lvl1pPr>
          </a:lstStyle>
          <a:p>
            <a:pPr>
              <a:defRPr/>
            </a:pPr>
            <a:r>
              <a:rPr lang="en-US"/>
              <a:t>(c) 2002 Invensys Systems, Inc.</a:t>
            </a:r>
          </a:p>
        </p:txBody>
      </p:sp>
      <p:sp>
        <p:nvSpPr>
          <p:cNvPr id="2055" name="Rectangle 7"/>
          <p:cNvSpPr>
            <a:spLocks noGrp="1" noChangeArrowheads="1"/>
          </p:cNvSpPr>
          <p:nvPr>
            <p:ph type="sldNum" sz="quarter" idx="5"/>
          </p:nvPr>
        </p:nvSpPr>
        <p:spPr bwMode="auto">
          <a:xfrm>
            <a:off x="3429000" y="8686014"/>
            <a:ext cx="511397" cy="457986"/>
          </a:xfrm>
          <a:prstGeom prst="rect">
            <a:avLst/>
          </a:prstGeom>
          <a:noFill/>
          <a:ln w="9525">
            <a:noFill/>
            <a:miter lim="800000"/>
            <a:headEnd/>
            <a:tailEnd/>
          </a:ln>
          <a:effectLst/>
        </p:spPr>
        <p:txBody>
          <a:bodyPr vert="horz" wrap="square" lIns="18702" tIns="0" rIns="18702" bIns="0" numCol="1" anchor="b" anchorCtr="0" compatLnSpc="1">
            <a:prstTxWarp prst="textNoShape">
              <a:avLst/>
            </a:prstTxWarp>
          </a:bodyPr>
          <a:lstStyle>
            <a:lvl1pPr algn="ctr" defTabSz="893863">
              <a:lnSpc>
                <a:spcPct val="100000"/>
              </a:lnSpc>
              <a:defRPr sz="1100" smtClean="0"/>
            </a:lvl1pPr>
          </a:lstStyle>
          <a:p>
            <a:pPr>
              <a:defRPr/>
            </a:pPr>
            <a:fld id="{556F7494-19FC-479E-90DE-BD0C69C2042E}" type="slidenum">
              <a:rPr lang="en-US"/>
              <a:pPr>
                <a:defRPr/>
              </a:pPr>
              <a:t>‹#›</a:t>
            </a:fld>
            <a:endParaRPr lang="en-US"/>
          </a:p>
        </p:txBody>
      </p:sp>
    </p:spTree>
    <p:extLst>
      <p:ext uri="{BB962C8B-B14F-4D97-AF65-F5344CB8AC3E}">
        <p14:creationId xmlns:p14="http://schemas.microsoft.com/office/powerpoint/2010/main" val="4233572662"/>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b="0" kern="1200">
        <a:solidFill>
          <a:schemeClr val="tx1"/>
        </a:solidFill>
        <a:latin typeface="+mn-lt"/>
        <a:ea typeface="+mn-ea"/>
        <a:cs typeface="+mn-cs"/>
      </a:defRPr>
    </a:lvl1pPr>
    <a:lvl2pPr marL="114300" algn="l" rtl="0" eaLnBrk="0" fontAlgn="base" hangingPunct="0">
      <a:spcBef>
        <a:spcPct val="30000"/>
      </a:spcBef>
      <a:spcAft>
        <a:spcPct val="0"/>
      </a:spcAft>
      <a:defRPr sz="1200" b="0" kern="1200">
        <a:solidFill>
          <a:schemeClr val="tx1"/>
        </a:solidFill>
        <a:latin typeface="+mn-lt"/>
        <a:ea typeface="+mn-ea"/>
        <a:cs typeface="+mn-cs"/>
      </a:defRPr>
    </a:lvl2pPr>
    <a:lvl3pPr marL="400050" indent="-171450" algn="l" rtl="0" eaLnBrk="0" fontAlgn="base" hangingPunct="0">
      <a:spcBef>
        <a:spcPct val="30000"/>
      </a:spcBef>
      <a:spcAft>
        <a:spcPct val="0"/>
      </a:spcAft>
      <a:buClr>
        <a:srgbClr val="7E7E7E"/>
      </a:buClr>
      <a:buFont typeface="Arial" charset="0"/>
      <a:buChar char="w"/>
      <a:defRPr sz="1200" b="0" kern="1200">
        <a:solidFill>
          <a:schemeClr val="tx1"/>
        </a:solidFill>
        <a:latin typeface="+mn-lt"/>
        <a:ea typeface="+mn-ea"/>
        <a:cs typeface="+mn-cs"/>
      </a:defRPr>
    </a:lvl3pPr>
    <a:lvl4pPr marL="685800" indent="-171450" algn="l" rtl="0" eaLnBrk="0" fontAlgn="base" hangingPunct="0">
      <a:spcBef>
        <a:spcPct val="30000"/>
      </a:spcBef>
      <a:spcAft>
        <a:spcPct val="0"/>
      </a:spcAft>
      <a:buSzPct val="90000"/>
      <a:buFont typeface="Arial" charset="0"/>
      <a:buChar char="¥"/>
      <a:defRPr sz="1200" b="0" kern="1200">
        <a:solidFill>
          <a:schemeClr val="tx1"/>
        </a:solidFill>
        <a:latin typeface="+mn-lt"/>
        <a:ea typeface="+mn-ea"/>
        <a:cs typeface="+mn-cs"/>
      </a:defRPr>
    </a:lvl4pPr>
    <a:lvl5pPr marL="1828800" algn="l" rtl="0" eaLnBrk="0" fontAlgn="base" hangingPunct="0">
      <a:spcBef>
        <a:spcPct val="30000"/>
      </a:spcBef>
      <a:spcAft>
        <a:spcPct val="0"/>
      </a:spcAft>
      <a:defRPr sz="1200" b="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dirty="0"/>
          </a:p>
        </p:txBody>
      </p:sp>
      <p:sp>
        <p:nvSpPr>
          <p:cNvPr id="5" name="Footer Placeholder 4"/>
          <p:cNvSpPr>
            <a:spLocks noGrp="1"/>
          </p:cNvSpPr>
          <p:nvPr>
            <p:ph type="ftr" sz="quarter" idx="11"/>
          </p:nvPr>
        </p:nvSpPr>
        <p:spPr/>
        <p:txBody>
          <a:bodyPr/>
          <a:lstStyle/>
          <a:p>
            <a:pPr>
              <a:defRPr/>
            </a:pPr>
            <a:r>
              <a:rPr lang="en-US" dirty="0"/>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dirty="0"/>
          </a:p>
        </p:txBody>
      </p:sp>
      <p:sp>
        <p:nvSpPr>
          <p:cNvPr id="5" name="Footer Placeholder 4"/>
          <p:cNvSpPr>
            <a:spLocks noGrp="1"/>
          </p:cNvSpPr>
          <p:nvPr>
            <p:ph type="ftr" sz="quarter" idx="11"/>
          </p:nvPr>
        </p:nvSpPr>
        <p:spPr/>
        <p:txBody>
          <a:bodyPr/>
          <a:lstStyle/>
          <a:p>
            <a:pPr>
              <a:defRPr/>
            </a:pPr>
            <a:r>
              <a:rPr lang="en-US" dirty="0"/>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dirty="0"/>
          </a:p>
        </p:txBody>
      </p:sp>
      <p:sp>
        <p:nvSpPr>
          <p:cNvPr id="5" name="Footer Placeholder 4"/>
          <p:cNvSpPr>
            <a:spLocks noGrp="1"/>
          </p:cNvSpPr>
          <p:nvPr>
            <p:ph type="ftr" sz="quarter" idx="11"/>
          </p:nvPr>
        </p:nvSpPr>
        <p:spPr/>
        <p:txBody>
          <a:bodyPr/>
          <a:lstStyle/>
          <a:p>
            <a:pPr>
              <a:defRPr/>
            </a:pPr>
            <a:r>
              <a:rPr lang="en-US" dirty="0"/>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dirty="0"/>
          </a:p>
        </p:txBody>
      </p:sp>
      <p:sp>
        <p:nvSpPr>
          <p:cNvPr id="5" name="Footer Placeholder 4"/>
          <p:cNvSpPr>
            <a:spLocks noGrp="1"/>
          </p:cNvSpPr>
          <p:nvPr>
            <p:ph type="ftr" sz="quarter" idx="11"/>
          </p:nvPr>
        </p:nvSpPr>
        <p:spPr/>
        <p:txBody>
          <a:bodyPr/>
          <a:lstStyle/>
          <a:p>
            <a:pPr>
              <a:defRPr/>
            </a:pPr>
            <a:r>
              <a:rPr lang="en-US" dirty="0"/>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3000" y="685800"/>
            <a:ext cx="4572000" cy="3429000"/>
          </a:xfrm>
          <a:ln/>
        </p:spPr>
      </p:sp>
      <p:sp>
        <p:nvSpPr>
          <p:cNvPr id="87043" name="Notes Placeholder 2"/>
          <p:cNvSpPr>
            <a:spLocks noGrp="1"/>
          </p:cNvSpPr>
          <p:nvPr>
            <p:ph type="body" idx="1"/>
          </p:nvPr>
        </p:nvSpPr>
        <p:spPr>
          <a:noFill/>
          <a:ln/>
        </p:spPr>
        <p:txBody>
          <a:bodyPr lIns="92580" tIns="46293" rIns="92580" bIns="46293"/>
          <a:lstStyle/>
          <a:p>
            <a:endParaRPr lang="en-US">
              <a:latin typeface="Arial" pitchFamily="34" charset="0"/>
            </a:endParaRPr>
          </a:p>
        </p:txBody>
      </p:sp>
      <p:sp>
        <p:nvSpPr>
          <p:cNvPr id="87044" name="Date Placeholder 3"/>
          <p:cNvSpPr txBox="1">
            <a:spLocks noGrp="1"/>
          </p:cNvSpPr>
          <p:nvPr/>
        </p:nvSpPr>
        <p:spPr bwMode="auto">
          <a:xfrm>
            <a:off x="5068891" y="8947272"/>
            <a:ext cx="1789111" cy="196728"/>
          </a:xfrm>
          <a:prstGeom prst="rect">
            <a:avLst/>
          </a:prstGeom>
          <a:noFill/>
          <a:ln w="9525">
            <a:noFill/>
            <a:miter lim="800000"/>
            <a:headEnd/>
            <a:tailEnd/>
          </a:ln>
        </p:spPr>
        <p:txBody>
          <a:bodyPr lIns="19158" tIns="0" rIns="19158" bIns="0" anchor="b"/>
          <a:lstStyle/>
          <a:p>
            <a:pPr algn="r" defTabSz="915662"/>
            <a:fld id="{3AABBD09-620E-46FB-89DA-866E05FD5AEE}" type="datetime5">
              <a:rPr lang="en-US" sz="1000"/>
              <a:pPr algn="r" defTabSz="915662"/>
              <a:t>10-Feb-20</a:t>
            </a:fld>
            <a:endParaRPr lang="en-US" sz="1000" dirty="0"/>
          </a:p>
        </p:txBody>
      </p:sp>
      <p:sp>
        <p:nvSpPr>
          <p:cNvPr id="87045" name="Footer Placeholder 4"/>
          <p:cNvSpPr txBox="1">
            <a:spLocks noGrp="1"/>
          </p:cNvSpPr>
          <p:nvPr/>
        </p:nvSpPr>
        <p:spPr bwMode="auto">
          <a:xfrm>
            <a:off x="2" y="8686015"/>
            <a:ext cx="2970453" cy="457987"/>
          </a:xfrm>
          <a:prstGeom prst="rect">
            <a:avLst/>
          </a:prstGeom>
          <a:noFill/>
          <a:ln w="9525">
            <a:noFill/>
            <a:miter lim="800000"/>
            <a:headEnd/>
            <a:tailEnd/>
          </a:ln>
        </p:spPr>
        <p:txBody>
          <a:bodyPr lIns="19158" tIns="0" rIns="19158" bIns="0" anchor="b"/>
          <a:lstStyle/>
          <a:p>
            <a:pPr defTabSz="915662"/>
            <a:r>
              <a:rPr lang="en-US" sz="1000" dirty="0"/>
              <a:t>(c) 2002 Invensys Systems, Inc.</a:t>
            </a:r>
          </a:p>
        </p:txBody>
      </p:sp>
      <p:sp>
        <p:nvSpPr>
          <p:cNvPr id="87046" name="Slide Number Placeholder 5"/>
          <p:cNvSpPr txBox="1">
            <a:spLocks noGrp="1"/>
          </p:cNvSpPr>
          <p:nvPr/>
        </p:nvSpPr>
        <p:spPr bwMode="auto">
          <a:xfrm>
            <a:off x="3429002" y="8686015"/>
            <a:ext cx="511397" cy="457987"/>
          </a:xfrm>
          <a:prstGeom prst="rect">
            <a:avLst/>
          </a:prstGeom>
          <a:noFill/>
          <a:ln w="9525">
            <a:noFill/>
            <a:miter lim="800000"/>
            <a:headEnd/>
            <a:tailEnd/>
          </a:ln>
        </p:spPr>
        <p:txBody>
          <a:bodyPr lIns="19158" tIns="0" rIns="19158" bIns="0" anchor="b"/>
          <a:lstStyle/>
          <a:p>
            <a:pPr algn="ctr" defTabSz="915662"/>
            <a:fld id="{78AB6C4A-E288-4A6B-9D19-0A10F72784F3}" type="slidenum">
              <a:rPr lang="en-US" sz="1200"/>
              <a:pPr algn="ctr" defTabSz="915662"/>
              <a:t>4</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4C794B9-2DDE-4065-9D28-D628580393E5}" type="slidenum">
              <a:rPr lang="en-US" smtClean="0"/>
              <a:pPr/>
              <a:t>5</a:t>
            </a:fld>
            <a:endParaRPr lang="en-US"/>
          </a:p>
        </p:txBody>
      </p:sp>
      <p:sp>
        <p:nvSpPr>
          <p:cNvPr id="44035" name="Rectangle 2"/>
          <p:cNvSpPr>
            <a:spLocks noGrp="1" noRot="1" noChangeAspect="1" noChangeArrowheads="1" noTextEdit="1"/>
          </p:cNvSpPr>
          <p:nvPr>
            <p:ph type="sldImg"/>
          </p:nvPr>
        </p:nvSpPr>
        <p:spPr>
          <a:xfrm>
            <a:off x="1143000" y="685800"/>
            <a:ext cx="4572000" cy="3429000"/>
          </a:xfrm>
          <a:ln/>
        </p:spPr>
      </p:sp>
      <p:sp>
        <p:nvSpPr>
          <p:cNvPr id="44036" name="Rectangle 3"/>
          <p:cNvSpPr>
            <a:spLocks noGrp="1" noChangeArrowheads="1"/>
          </p:cNvSpPr>
          <p:nvPr>
            <p:ph type="body" idx="1"/>
          </p:nvPr>
        </p:nvSpPr>
        <p:spPr>
          <a:noFill/>
          <a:ln/>
        </p:spPr>
        <p:txBody>
          <a:bodyPr/>
          <a:lstStyle/>
          <a:p>
            <a:pPr eaLnBrk="1" hangingPunct="1"/>
            <a:endParaRPr lang="en-US" sz="9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07D60F67-FC10-44FD-A8AB-52E4B2E17307}" type="slidenum">
              <a:rPr lang="en-US" smtClean="0"/>
              <a:pPr>
                <a:defRPr/>
              </a:pPr>
              <a:t>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B899292B-0948-402B-B25D-B438BAE073D4}" type="datetime5">
              <a:rPr lang="en-US" smtClean="0"/>
              <a:pPr>
                <a:defRPr/>
              </a:pPr>
              <a:t>10-Feb-20</a:t>
            </a:fld>
            <a:endParaRPr lang="en-US"/>
          </a:p>
        </p:txBody>
      </p:sp>
      <p:sp>
        <p:nvSpPr>
          <p:cNvPr id="5" name="Footer Placeholder 4"/>
          <p:cNvSpPr>
            <a:spLocks noGrp="1"/>
          </p:cNvSpPr>
          <p:nvPr>
            <p:ph type="ftr" sz="quarter" idx="11"/>
          </p:nvPr>
        </p:nvSpPr>
        <p:spPr/>
        <p:txBody>
          <a:bodyPr/>
          <a:lstStyle/>
          <a:p>
            <a:pPr>
              <a:defRPr/>
            </a:pPr>
            <a:r>
              <a:rPr lang="en-US"/>
              <a:t>(c) 2002 Invensys Systems, Inc.</a:t>
            </a:r>
          </a:p>
        </p:txBody>
      </p:sp>
      <p:sp>
        <p:nvSpPr>
          <p:cNvPr id="6" name="Slide Number Placeholder 5"/>
          <p:cNvSpPr>
            <a:spLocks noGrp="1"/>
          </p:cNvSpPr>
          <p:nvPr>
            <p:ph type="sldNum" sz="quarter" idx="12"/>
          </p:nvPr>
        </p:nvSpPr>
        <p:spPr/>
        <p:txBody>
          <a:bodyPr/>
          <a:lstStyle/>
          <a:p>
            <a:pPr>
              <a:defRPr/>
            </a:pPr>
            <a:fld id="{556F7494-19FC-479E-90DE-BD0C69C2042E}"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0" y="3314700"/>
            <a:ext cx="9144000" cy="3543300"/>
            <a:chOff x="0" y="3314700"/>
            <a:chExt cx="9144000" cy="3543300"/>
          </a:xfrm>
        </p:grpSpPr>
        <p:sp>
          <p:nvSpPr>
            <p:cNvPr id="5" name="Rectangle 4"/>
            <p:cNvSpPr/>
            <p:nvPr userDrawn="1"/>
          </p:nvSpPr>
          <p:spPr bwMode="auto">
            <a:xfrm>
              <a:off x="0" y="5214938"/>
              <a:ext cx="9144000" cy="1643062"/>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6" name="Rectangle 5"/>
            <p:cNvSpPr/>
            <p:nvPr userDrawn="1"/>
          </p:nvSpPr>
          <p:spPr bwMode="auto">
            <a:xfrm>
              <a:off x="5572125" y="4071938"/>
              <a:ext cx="3571875" cy="142875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sp>
          <p:nvSpPr>
            <p:cNvPr id="7" name="Rectangle 6"/>
            <p:cNvSpPr/>
            <p:nvPr userDrawn="1"/>
          </p:nvSpPr>
          <p:spPr bwMode="auto">
            <a:xfrm>
              <a:off x="7786688" y="3314700"/>
              <a:ext cx="1357312" cy="900113"/>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grpSp>
      <p:pic>
        <p:nvPicPr>
          <p:cNvPr id="8" name="Picture 13" descr="Title graphic"/>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141663"/>
            <a:ext cx="91440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1"/>
          <p:cNvSpPr txBox="1">
            <a:spLocks noChangeArrowheads="1"/>
          </p:cNvSpPr>
          <p:nvPr/>
        </p:nvSpPr>
        <p:spPr bwMode="auto">
          <a:xfrm>
            <a:off x="431800" y="6053138"/>
            <a:ext cx="8426450" cy="233362"/>
          </a:xfrm>
          <a:prstGeom prst="rect">
            <a:avLst/>
          </a:prstGeom>
          <a:noFill/>
          <a:ln w="9525">
            <a:noFill/>
            <a:miter lim="800000"/>
            <a:headEnd/>
            <a:tailEnd/>
          </a:ln>
          <a:effectLst/>
        </p:spPr>
        <p:txBody>
          <a:bodyPr lIns="0" tIns="0" rIns="0" bIns="0">
            <a:spAutoFit/>
          </a:bodyPr>
          <a:lstStyle/>
          <a:p>
            <a:pPr>
              <a:lnSpc>
                <a:spcPct val="95000"/>
              </a:lnSpc>
              <a:defRPr/>
            </a:pPr>
            <a:r>
              <a:rPr lang="en-US" sz="800" dirty="0">
                <a:solidFill>
                  <a:schemeClr val="tx1">
                    <a:lumMod val="75000"/>
                    <a:lumOff val="25000"/>
                  </a:schemeClr>
                </a:solidFill>
              </a:rPr>
              <a:t>© 2011 Invensys. All Rights Reserved. The names, logos, and taglines identifying the products and services of Invensys are proprietary marks of Invensys or its subsidiaries. All third party trademarks and service marks are the proprietary marks of their respective owners.</a:t>
            </a:r>
          </a:p>
        </p:txBody>
      </p:sp>
      <p:pic>
        <p:nvPicPr>
          <p:cNvPr id="10" name="Picture 13" descr="X:\2001 library\Invensys Logos\2009 Brand\PPT\iom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91225" y="4586288"/>
            <a:ext cx="286702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X:\2001 library\Invensys Logos\2009 Brand\PPT\iom-brand-logos.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73050" y="5572125"/>
            <a:ext cx="85852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431800" y="412750"/>
            <a:ext cx="7772400" cy="1470025"/>
          </a:xfrm>
        </p:spPr>
        <p:txBody>
          <a:bodyPr/>
          <a:lstStyle>
            <a:lvl1pPr>
              <a:defRPr>
                <a:solidFill>
                  <a:schemeClr val="tx1"/>
                </a:solidFill>
              </a:defRPr>
            </a:lvl1pPr>
          </a:lstStyle>
          <a:p>
            <a:r>
              <a:rPr lang="en-US"/>
              <a:t>Click to edit Master title style</a:t>
            </a:r>
            <a:endParaRPr lang="en-US" dirty="0"/>
          </a:p>
        </p:txBody>
      </p:sp>
      <p:sp>
        <p:nvSpPr>
          <p:cNvPr id="7172" name="Rectangle 4"/>
          <p:cNvSpPr>
            <a:spLocks noGrp="1" noChangeArrowheads="1"/>
          </p:cNvSpPr>
          <p:nvPr>
            <p:ph type="subTitle" idx="1"/>
          </p:nvPr>
        </p:nvSpPr>
        <p:spPr>
          <a:xfrm>
            <a:off x="441325" y="2519363"/>
            <a:ext cx="4791075" cy="2293937"/>
          </a:xfrm>
        </p:spPr>
        <p:txBody>
          <a:bodyPr rIns="0"/>
          <a:lstStyle>
            <a:lvl1pPr>
              <a:lnSpc>
                <a:spcPts val="2500"/>
              </a:lnSpc>
              <a:spcBef>
                <a:spcPct val="30000"/>
              </a:spcBef>
              <a:defRPr sz="2200">
                <a:solidFill>
                  <a:schemeClr val="tx1"/>
                </a:solidFill>
              </a:defRPr>
            </a:lvl1pPr>
          </a:lstStyle>
          <a:p>
            <a:r>
              <a:rPr lang="en-US"/>
              <a:t>Click to edit Master subtitle style</a:t>
            </a:r>
            <a:endParaRPr lang="en-US" dirty="0"/>
          </a:p>
        </p:txBody>
      </p:sp>
      <p:sp>
        <p:nvSpPr>
          <p:cNvPr id="12" name="Rectangle 5"/>
          <p:cNvSpPr>
            <a:spLocks noGrp="1" noChangeArrowheads="1"/>
          </p:cNvSpPr>
          <p:nvPr>
            <p:ph type="dt" sz="half" idx="10"/>
          </p:nvPr>
        </p:nvSpPr>
        <p:spPr>
          <a:xfrm>
            <a:off x="857250" y="6451600"/>
            <a:ext cx="857250" cy="192088"/>
          </a:xfrm>
          <a:prstGeom prst="rect">
            <a:avLst/>
          </a:prstGeom>
        </p:spPr>
        <p:txBody>
          <a:bodyPr/>
          <a:lstStyle>
            <a:lvl1pPr>
              <a:defRPr sz="500">
                <a:solidFill>
                  <a:schemeClr val="bg1">
                    <a:lumMod val="65000"/>
                  </a:schemeClr>
                </a:solidFill>
              </a:defRPr>
            </a:lvl1pPr>
          </a:lstStyle>
          <a:p>
            <a:pPr>
              <a:defRPr/>
            </a:pPr>
            <a:r>
              <a:rPr lang="en-US"/>
              <a:t>© Invensys 00/00/00</a:t>
            </a:r>
          </a:p>
        </p:txBody>
      </p:sp>
      <p:sp>
        <p:nvSpPr>
          <p:cNvPr id="13" name="Rectangle 6"/>
          <p:cNvSpPr>
            <a:spLocks noGrp="1" noChangeArrowheads="1"/>
          </p:cNvSpPr>
          <p:nvPr>
            <p:ph type="ftr" sz="quarter" idx="11"/>
          </p:nvPr>
        </p:nvSpPr>
        <p:spPr>
          <a:xfrm>
            <a:off x="1747838" y="6451600"/>
            <a:ext cx="2895600" cy="179388"/>
          </a:xfrm>
          <a:prstGeom prst="rect">
            <a:avLst/>
          </a:prstGeom>
        </p:spPr>
        <p:txBody>
          <a:bodyPr/>
          <a:lstStyle>
            <a:lvl1pPr>
              <a:defRPr sz="500">
                <a:solidFill>
                  <a:schemeClr val="bg1">
                    <a:lumMod val="65000"/>
                  </a:schemeClr>
                </a:solidFill>
              </a:defRPr>
            </a:lvl1pPr>
          </a:lstStyle>
          <a:p>
            <a:pPr>
              <a:defRPr/>
            </a:pPr>
            <a:r>
              <a:rPr lang="en-US" dirty="0"/>
              <a:t>Invensys proprietary &amp; confidential</a:t>
            </a:r>
          </a:p>
        </p:txBody>
      </p:sp>
      <p:sp>
        <p:nvSpPr>
          <p:cNvPr id="14" name="Rectangle 7"/>
          <p:cNvSpPr>
            <a:spLocks noGrp="1" noChangeArrowheads="1"/>
          </p:cNvSpPr>
          <p:nvPr>
            <p:ph type="sldNum" sz="quarter" idx="12"/>
          </p:nvPr>
        </p:nvSpPr>
        <p:spPr>
          <a:xfrm>
            <a:off x="431800" y="6451600"/>
            <a:ext cx="425450" cy="192088"/>
          </a:xfrm>
        </p:spPr>
        <p:txBody>
          <a:bodyPr/>
          <a:lstStyle>
            <a:lvl1pPr>
              <a:defRPr sz="500">
                <a:solidFill>
                  <a:schemeClr val="bg1">
                    <a:lumMod val="65000"/>
                  </a:schemeClr>
                </a:solidFill>
              </a:defRPr>
            </a:lvl1pPr>
          </a:lstStyle>
          <a:p>
            <a:pPr>
              <a:defRPr/>
            </a:pPr>
            <a:r>
              <a:rPr lang="en-US"/>
              <a:t>Slide </a:t>
            </a:r>
            <a:fld id="{941C1859-D72E-42E2-85FB-0C593DA305F2}" type="slidenum">
              <a:rPr lang="en-US"/>
              <a:pPr>
                <a:defRPr/>
              </a:pPr>
              <a:t>‹#›</a:t>
            </a:fld>
            <a:endParaRPr lang="en-US"/>
          </a:p>
        </p:txBody>
      </p:sp>
    </p:spTree>
    <p:extLst>
      <p:ext uri="{BB962C8B-B14F-4D97-AF65-F5344CB8AC3E}">
        <p14:creationId xmlns:p14="http://schemas.microsoft.com/office/powerpoint/2010/main" val="2516934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90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4"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4294627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31800" y="1600200"/>
            <a:ext cx="8424863" cy="4133850"/>
          </a:xfrm>
          <a:prstGeom prst="rect">
            <a:avLst/>
          </a:prstGeom>
        </p:spPr>
        <p:txBody>
          <a:bodyPr/>
          <a:lstStyle>
            <a:lvl1pPr marL="0" inden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2"/>
          </p:nvPr>
        </p:nvSpPr>
        <p:spPr bwMode="auto">
          <a:xfrm>
            <a:off x="1835150" y="6453188"/>
            <a:ext cx="187483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 Invensys 2010</a:t>
            </a:r>
          </a:p>
        </p:txBody>
      </p:sp>
      <p:sp>
        <p:nvSpPr>
          <p:cNvPr id="5" name="Rectangle 5"/>
          <p:cNvSpPr>
            <a:spLocks noGrp="1" noChangeArrowheads="1"/>
          </p:cNvSpPr>
          <p:nvPr>
            <p:ph type="ftr" sz="quarter" idx="3"/>
          </p:nvPr>
        </p:nvSpPr>
        <p:spPr bwMode="auto">
          <a:xfrm>
            <a:off x="684213" y="6453188"/>
            <a:ext cx="110490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a:solidFill>
                  <a:srgbClr val="747678"/>
                </a:solidFill>
              </a:defRPr>
            </a:lvl1pPr>
          </a:lstStyle>
          <a:p>
            <a:r>
              <a:rPr lang="en-US" dirty="0"/>
              <a:t>Invensys proprietary &amp; confidential</a:t>
            </a:r>
          </a:p>
        </p:txBody>
      </p:sp>
    </p:spTree>
    <p:extLst>
      <p:ext uri="{BB962C8B-B14F-4D97-AF65-F5344CB8AC3E}">
        <p14:creationId xmlns:p14="http://schemas.microsoft.com/office/powerpoint/2010/main" val="225609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AE1FCD77-A5B4-4365-83F0-5C8F092E5D49}" type="slidenum">
              <a:rPr lang="en-US"/>
              <a:pPr>
                <a:defRPr/>
              </a:pPr>
              <a:t>‹#›</a:t>
            </a:fld>
            <a:endParaRPr lang="en-US"/>
          </a:p>
        </p:txBody>
      </p:sp>
    </p:spTree>
    <p:extLst>
      <p:ext uri="{BB962C8B-B14F-4D97-AF65-F5344CB8AC3E}">
        <p14:creationId xmlns:p14="http://schemas.microsoft.com/office/powerpoint/2010/main" val="94290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6F3A443E-0D0D-4AF4-8940-89352C1085BC}" type="slidenum">
              <a:rPr lang="en-US"/>
              <a:pPr>
                <a:defRPr/>
              </a:pPr>
              <a:t>‹#›</a:t>
            </a:fld>
            <a:endParaRPr lang="en-US"/>
          </a:p>
        </p:txBody>
      </p:sp>
    </p:spTree>
    <p:extLst>
      <p:ext uri="{BB962C8B-B14F-4D97-AF65-F5344CB8AC3E}">
        <p14:creationId xmlns:p14="http://schemas.microsoft.com/office/powerpoint/2010/main" val="2138707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DC1C0B3B-7C09-4826-9B4A-3BE7CE188FD4}" type="slidenum">
              <a:rPr lang="en-US"/>
              <a:pPr>
                <a:defRPr/>
              </a:pPr>
              <a:t>‹#›</a:t>
            </a:fld>
            <a:endParaRPr lang="en-US"/>
          </a:p>
        </p:txBody>
      </p:sp>
    </p:spTree>
    <p:extLst>
      <p:ext uri="{BB962C8B-B14F-4D97-AF65-F5344CB8AC3E}">
        <p14:creationId xmlns:p14="http://schemas.microsoft.com/office/powerpoint/2010/main" val="68738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331A94AF-924F-4D75-B900-4A92B4115213}" type="slidenum">
              <a:rPr lang="en-US"/>
              <a:pPr>
                <a:defRPr/>
              </a:pPr>
              <a:t>‹#›</a:t>
            </a:fld>
            <a:endParaRPr lang="en-US"/>
          </a:p>
        </p:txBody>
      </p:sp>
      <p:grpSp>
        <p:nvGrpSpPr>
          <p:cNvPr id="3" name="Group 20"/>
          <p:cNvGrpSpPr>
            <a:grpSpLocks/>
          </p:cNvGrpSpPr>
          <p:nvPr userDrawn="1"/>
        </p:nvGrpSpPr>
        <p:grpSpPr bwMode="auto">
          <a:xfrm>
            <a:off x="7020272" y="1556792"/>
            <a:ext cx="1611065" cy="1249809"/>
            <a:chOff x="4320" y="1570"/>
            <a:chExt cx="1287" cy="878"/>
          </a:xfrm>
        </p:grpSpPr>
        <p:pic>
          <p:nvPicPr>
            <p:cNvPr id="7" name="Picture 12" descr="22"/>
            <p:cNvPicPr>
              <a:picLocks noChangeAspect="1" noChangeArrowheads="1"/>
            </p:cNvPicPr>
            <p:nvPr/>
          </p:nvPicPr>
          <p:blipFill>
            <a:blip r:embed="rId2" cstate="print"/>
            <a:srcRect b="26813"/>
            <a:stretch>
              <a:fillRect/>
            </a:stretch>
          </p:blipFill>
          <p:spPr bwMode="auto">
            <a:xfrm>
              <a:off x="4320" y="1570"/>
              <a:ext cx="1287" cy="868"/>
            </a:xfrm>
            <a:prstGeom prst="rect">
              <a:avLst/>
            </a:prstGeom>
            <a:noFill/>
            <a:ln w="9525">
              <a:noFill/>
              <a:miter lim="800000"/>
              <a:headEnd/>
              <a:tailEnd/>
            </a:ln>
          </p:spPr>
        </p:pic>
        <p:pic>
          <p:nvPicPr>
            <p:cNvPr id="8" name="Picture 19" descr="dezinerfolio"/>
            <p:cNvPicPr>
              <a:picLocks noChangeAspect="1" noChangeArrowheads="1"/>
            </p:cNvPicPr>
            <p:nvPr/>
          </p:nvPicPr>
          <p:blipFill>
            <a:blip r:embed="rId3" cstate="print"/>
            <a:srcRect l="17949" r="25641" b="24626"/>
            <a:stretch>
              <a:fillRect/>
            </a:stretch>
          </p:blipFill>
          <p:spPr bwMode="auto">
            <a:xfrm>
              <a:off x="4800" y="2208"/>
              <a:ext cx="179" cy="240"/>
            </a:xfrm>
            <a:prstGeom prst="rect">
              <a:avLst/>
            </a:prstGeom>
            <a:noFill/>
            <a:ln w="9525">
              <a:noFill/>
              <a:miter lim="800000"/>
              <a:headEnd/>
              <a:tailEnd/>
            </a:ln>
          </p:spPr>
        </p:pic>
      </p:grpSp>
    </p:spTree>
    <p:extLst>
      <p:ext uri="{BB962C8B-B14F-4D97-AF65-F5344CB8AC3E}">
        <p14:creationId xmlns:p14="http://schemas.microsoft.com/office/powerpoint/2010/main" val="2848290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B8DD687D-4DFF-4DB7-AA99-C450E782873B}" type="slidenum">
              <a:rPr lang="en-US"/>
              <a:pPr>
                <a:defRPr/>
              </a:pPr>
              <a:t>‹#›</a:t>
            </a:fld>
            <a:endParaRPr lang="en-US"/>
          </a:p>
        </p:txBody>
      </p:sp>
    </p:spTree>
    <p:extLst>
      <p:ext uri="{BB962C8B-B14F-4D97-AF65-F5344CB8AC3E}">
        <p14:creationId xmlns:p14="http://schemas.microsoft.com/office/powerpoint/2010/main" val="3953350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75823F21-F2A8-42F8-8772-F4FB2A0267CE}" type="slidenum">
              <a:rPr lang="en-US"/>
              <a:pPr>
                <a:defRPr/>
              </a:pPr>
              <a:t>‹#›</a:t>
            </a:fld>
            <a:endParaRPr lang="en-US"/>
          </a:p>
        </p:txBody>
      </p:sp>
      <p:pic>
        <p:nvPicPr>
          <p:cNvPr id="3" name="Picture 2"/>
          <p:cNvPicPr>
            <a:picLocks noChangeAspect="1" noChangeArrowheads="1"/>
          </p:cNvPicPr>
          <p:nvPr userDrawn="1"/>
        </p:nvPicPr>
        <p:blipFill>
          <a:blip r:embed="rId2" cstate="print"/>
          <a:srcRect/>
          <a:stretch>
            <a:fillRect/>
          </a:stretch>
        </p:blipFill>
        <p:spPr bwMode="auto">
          <a:xfrm>
            <a:off x="6073577" y="4149080"/>
            <a:ext cx="1698823" cy="1249955"/>
          </a:xfrm>
          <a:prstGeom prst="rect">
            <a:avLst/>
          </a:prstGeom>
          <a:noFill/>
          <a:ln w="9525">
            <a:noFill/>
            <a:miter lim="800000"/>
            <a:headEnd/>
            <a:tailEnd/>
          </a:ln>
          <a:effectLst/>
        </p:spPr>
      </p:pic>
    </p:spTree>
    <p:extLst>
      <p:ext uri="{BB962C8B-B14F-4D97-AF65-F5344CB8AC3E}">
        <p14:creationId xmlns:p14="http://schemas.microsoft.com/office/powerpoint/2010/main" val="32970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A6CFD3A5-D2F6-4CF3-A2F1-22D550C6E651}" type="slidenum">
              <a:rPr lang="en-US"/>
              <a:pPr>
                <a:defRPr/>
              </a:pPr>
              <a:t>‹#›</a:t>
            </a:fld>
            <a:endParaRPr lang="en-US"/>
          </a:p>
        </p:txBody>
      </p:sp>
    </p:spTree>
    <p:extLst>
      <p:ext uri="{BB962C8B-B14F-4D97-AF65-F5344CB8AC3E}">
        <p14:creationId xmlns:p14="http://schemas.microsoft.com/office/powerpoint/2010/main" val="1562997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42E6FB86-D7C2-4F3B-9D7D-3D498BD8E02A}" type="slidenum">
              <a:rPr lang="en-US"/>
              <a:pPr>
                <a:defRPr/>
              </a:pPr>
              <a:t>‹#›</a:t>
            </a:fld>
            <a:endParaRPr lang="en-US"/>
          </a:p>
        </p:txBody>
      </p:sp>
    </p:spTree>
    <p:extLst>
      <p:ext uri="{BB962C8B-B14F-4D97-AF65-F5344CB8AC3E}">
        <p14:creationId xmlns:p14="http://schemas.microsoft.com/office/powerpoint/2010/main" val="2121742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D3EB74B0-37E5-4228-9D4E-DB4B458356E2}" type="slidenum">
              <a:rPr lang="en-US"/>
              <a:pPr>
                <a:defRPr/>
              </a:pPr>
              <a:t>‹#›</a:t>
            </a:fld>
            <a:endParaRPr lang="en-US"/>
          </a:p>
        </p:txBody>
      </p:sp>
    </p:spTree>
    <p:extLst>
      <p:ext uri="{BB962C8B-B14F-4D97-AF65-F5344CB8AC3E}">
        <p14:creationId xmlns:p14="http://schemas.microsoft.com/office/powerpoint/2010/main" val="3346979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r>
              <a:rPr lang="en-US"/>
              <a:t>Slide </a:t>
            </a:r>
            <a:fld id="{882A33D4-92C8-4B80-815A-978629F77339}" type="slidenum">
              <a:rPr lang="en-US"/>
              <a:pPr>
                <a:defRPr/>
              </a:pPr>
              <a:t>‹#›</a:t>
            </a:fld>
            <a:endParaRPr lang="en-US"/>
          </a:p>
        </p:txBody>
      </p:sp>
    </p:spTree>
    <p:extLst>
      <p:ext uri="{BB962C8B-B14F-4D97-AF65-F5344CB8AC3E}">
        <p14:creationId xmlns:p14="http://schemas.microsoft.com/office/powerpoint/2010/main" val="619578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en-US"/>
              <a:t>Slide </a:t>
            </a:r>
            <a:fld id="{5B4D4F03-942C-48BE-9E4D-CCB4232C2E43}" type="slidenum">
              <a:rPr lang="en-US"/>
              <a:pPr>
                <a:defRPr/>
              </a:pPr>
              <a:t>‹#›</a:t>
            </a:fld>
            <a:endParaRPr lang="en-US"/>
          </a:p>
        </p:txBody>
      </p:sp>
      <p:pic>
        <p:nvPicPr>
          <p:cNvPr id="5" name="Picture 10" descr="workstation_256"/>
          <p:cNvPicPr>
            <a:picLocks noChangeAspect="1" noChangeArrowheads="1"/>
          </p:cNvPicPr>
          <p:nvPr userDrawn="1"/>
        </p:nvPicPr>
        <p:blipFill>
          <a:blip r:embed="rId2" cstate="print"/>
          <a:srcRect/>
          <a:stretch>
            <a:fillRect/>
          </a:stretch>
        </p:blipFill>
        <p:spPr bwMode="auto">
          <a:xfrm>
            <a:off x="7452320" y="3501008"/>
            <a:ext cx="1203648" cy="1203647"/>
          </a:xfrm>
          <a:prstGeom prst="rect">
            <a:avLst/>
          </a:prstGeom>
          <a:noFill/>
          <a:ln w="9525">
            <a:noFill/>
            <a:miter lim="800000"/>
            <a:headEnd/>
            <a:tailEnd/>
          </a:ln>
        </p:spPr>
      </p:pic>
    </p:spTree>
    <p:extLst>
      <p:ext uri="{BB962C8B-B14F-4D97-AF65-F5344CB8AC3E}">
        <p14:creationId xmlns:p14="http://schemas.microsoft.com/office/powerpoint/2010/main" val="400771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9638" y="1600200"/>
            <a:ext cx="4137025"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B613524-CCDB-440B-95AC-8390DF04F998}" type="slidenum">
              <a:rPr lang="en-US"/>
              <a:pPr>
                <a:defRPr/>
              </a:pPr>
              <a:t>‹#›</a:t>
            </a:fld>
            <a:endParaRPr lang="en-US"/>
          </a:p>
        </p:txBody>
      </p:sp>
    </p:spTree>
    <p:extLst>
      <p:ext uri="{BB962C8B-B14F-4D97-AF65-F5344CB8AC3E}">
        <p14:creationId xmlns:p14="http://schemas.microsoft.com/office/powerpoint/2010/main" val="120168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Slide Number Placeholder 5"/>
          <p:cNvSpPr>
            <a:spLocks noGrp="1"/>
          </p:cNvSpPr>
          <p:nvPr userDrawn="1">
            <p:ph type="sldNum" sz="quarter" idx="10"/>
          </p:nvPr>
        </p:nvSpPr>
        <p:spPr/>
        <p:txBody>
          <a:bodyPr/>
          <a:lstStyle>
            <a:lvl1pPr>
              <a:defRPr/>
            </a:lvl1pPr>
          </a:lstStyle>
          <a:p>
            <a:pPr>
              <a:defRPr/>
            </a:pPr>
            <a:r>
              <a:rPr lang="en-US"/>
              <a:t>Slide </a:t>
            </a:r>
            <a:fld id="{62A5C608-47ED-4AA3-BABC-1C0D4F14AEAB}" type="slidenum">
              <a:rPr lang="en-US"/>
              <a:pPr>
                <a:defRPr/>
              </a:pPr>
              <a:t>‹#›</a:t>
            </a:fld>
            <a:endParaRPr lang="en-US"/>
          </a:p>
        </p:txBody>
      </p:sp>
    </p:spTree>
    <p:extLst>
      <p:ext uri="{BB962C8B-B14F-4D97-AF65-F5344CB8AC3E}">
        <p14:creationId xmlns:p14="http://schemas.microsoft.com/office/powerpoint/2010/main" val="343303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userDrawn="1">
            <p:ph type="sldNum" sz="quarter" idx="10"/>
          </p:nvPr>
        </p:nvSpPr>
        <p:spPr/>
        <p:txBody>
          <a:bodyPr/>
          <a:lstStyle>
            <a:lvl1pPr>
              <a:defRPr/>
            </a:lvl1pPr>
          </a:lstStyle>
          <a:p>
            <a:pPr>
              <a:defRPr/>
            </a:pPr>
            <a:r>
              <a:rPr lang="en-US"/>
              <a:t>Slide </a:t>
            </a:r>
            <a:fld id="{A511D963-72B9-46AC-BEC7-59C98D8E3E08}" type="slidenum">
              <a:rPr lang="en-US"/>
              <a:pPr>
                <a:defRPr/>
              </a:pPr>
              <a:t>‹#›</a:t>
            </a:fld>
            <a:endParaRPr lang="en-US"/>
          </a:p>
        </p:txBody>
      </p:sp>
    </p:spTree>
    <p:extLst>
      <p:ext uri="{BB962C8B-B14F-4D97-AF65-F5344CB8AC3E}">
        <p14:creationId xmlns:p14="http://schemas.microsoft.com/office/powerpoint/2010/main" val="47769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lipArt Placeholder 2"/>
          <p:cNvSpPr>
            <a:spLocks noGrp="1"/>
          </p:cNvSpPr>
          <p:nvPr>
            <p:ph type="clipArt" sz="half" idx="1"/>
          </p:nvPr>
        </p:nvSpPr>
        <p:spPr>
          <a:xfrm>
            <a:off x="431800" y="1600200"/>
            <a:ext cx="4135438" cy="4133850"/>
          </a:xfrm>
        </p:spPr>
        <p:txBody>
          <a:bodyPr/>
          <a:lstStyle/>
          <a:p>
            <a:pPr lvl="0"/>
            <a:r>
              <a:rPr lang="en-US" noProof="0"/>
              <a:t>Click icon to add clip art</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BE650731-1331-4A24-B8E7-6CF501B6F9E6}" type="slidenum">
              <a:rPr lang="en-US"/>
              <a:pPr>
                <a:defRPr/>
              </a:pPr>
              <a:t>‹#›</a:t>
            </a:fld>
            <a:endParaRPr lang="en-US"/>
          </a:p>
        </p:txBody>
      </p:sp>
    </p:spTree>
    <p:extLst>
      <p:ext uri="{BB962C8B-B14F-4D97-AF65-F5344CB8AC3E}">
        <p14:creationId xmlns:p14="http://schemas.microsoft.com/office/powerpoint/2010/main" val="829823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31800" y="1600200"/>
            <a:ext cx="4135438"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19638" y="1600200"/>
            <a:ext cx="4137025" cy="4133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userDrawn="1">
            <p:ph type="sldNum" sz="quarter" idx="10"/>
          </p:nvPr>
        </p:nvSpPr>
        <p:spPr/>
        <p:txBody>
          <a:bodyPr/>
          <a:lstStyle>
            <a:lvl1pPr>
              <a:defRPr/>
            </a:lvl1pPr>
          </a:lstStyle>
          <a:p>
            <a:pPr>
              <a:defRPr/>
            </a:pPr>
            <a:r>
              <a:rPr lang="en-US"/>
              <a:t>Slide </a:t>
            </a:r>
            <a:fld id="{337293E9-4217-4739-A699-6BD10E075DE6}" type="slidenum">
              <a:rPr lang="en-US"/>
              <a:pPr>
                <a:defRPr/>
              </a:pPr>
              <a:t>‹#›</a:t>
            </a:fld>
            <a:endParaRPr lang="en-US"/>
          </a:p>
        </p:txBody>
      </p:sp>
    </p:spTree>
    <p:extLst>
      <p:ext uri="{BB962C8B-B14F-4D97-AF65-F5344CB8AC3E}">
        <p14:creationId xmlns:p14="http://schemas.microsoft.com/office/powerpoint/2010/main" val="300841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422275"/>
            <a:ext cx="8281988" cy="904875"/>
          </a:xfrm>
        </p:spPr>
        <p:txBody>
          <a:bodyPr/>
          <a:lstStyle/>
          <a:p>
            <a:r>
              <a:rPr lang="en-US"/>
              <a:t>Click to edit Master title style</a:t>
            </a:r>
          </a:p>
        </p:txBody>
      </p:sp>
      <p:sp>
        <p:nvSpPr>
          <p:cNvPr id="3" name="Table Placeholder 2"/>
          <p:cNvSpPr>
            <a:spLocks noGrp="1"/>
          </p:cNvSpPr>
          <p:nvPr>
            <p:ph type="tbl" idx="1"/>
          </p:nvPr>
        </p:nvSpPr>
        <p:spPr>
          <a:xfrm>
            <a:off x="431800" y="1600200"/>
            <a:ext cx="8424863" cy="4133850"/>
          </a:xfrm>
        </p:spPr>
        <p:txBody>
          <a:bodyPr/>
          <a:lstStyle/>
          <a:p>
            <a:pPr lvl="0"/>
            <a:r>
              <a:rPr lang="en-US" noProof="0"/>
              <a:t>Click icon to add table</a:t>
            </a:r>
          </a:p>
        </p:txBody>
      </p:sp>
      <p:sp>
        <p:nvSpPr>
          <p:cNvPr id="4" name="Slide Number Placeholder 5"/>
          <p:cNvSpPr>
            <a:spLocks noGrp="1"/>
          </p:cNvSpPr>
          <p:nvPr userDrawn="1">
            <p:ph type="sldNum" sz="quarter" idx="10"/>
          </p:nvPr>
        </p:nvSpPr>
        <p:spPr/>
        <p:txBody>
          <a:bodyPr/>
          <a:lstStyle>
            <a:lvl1pPr>
              <a:defRPr/>
            </a:lvl1pPr>
          </a:lstStyle>
          <a:p>
            <a:pPr>
              <a:defRPr/>
            </a:pPr>
            <a:r>
              <a:rPr lang="en-US"/>
              <a:t>Slide </a:t>
            </a:r>
            <a:fld id="{C3E8335A-9930-491B-ABFB-6ABA1D893690}" type="slidenum">
              <a:rPr lang="en-US"/>
              <a:pPr>
                <a:defRPr/>
              </a:pPr>
              <a:t>‹#›</a:t>
            </a:fld>
            <a:endParaRPr lang="en-US"/>
          </a:p>
        </p:txBody>
      </p:sp>
    </p:spTree>
    <p:extLst>
      <p:ext uri="{BB962C8B-B14F-4D97-AF65-F5344CB8AC3E}">
        <p14:creationId xmlns:p14="http://schemas.microsoft.com/office/powerpoint/2010/main" val="1516418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71601"/>
            <a:ext cx="4116388" cy="6095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981200"/>
            <a:ext cx="4116388"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71601"/>
            <a:ext cx="41941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81200"/>
            <a:ext cx="4194175" cy="45719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381000" y="0"/>
            <a:ext cx="7086600" cy="1143000"/>
          </a:xfrm>
        </p:spPr>
        <p:txBody>
          <a:bodyPr/>
          <a:lstStyle/>
          <a:p>
            <a:r>
              <a:rPr lang="en-US"/>
              <a:t>Click to edit Master 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3.png"/><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bwMode="auto">
          <a:xfrm>
            <a:off x="0" y="6429375"/>
            <a:ext cx="9144000" cy="428625"/>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3075"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5857875"/>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bwMode="auto">
          <a:xfrm>
            <a:off x="431800" y="422275"/>
            <a:ext cx="82819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3077" name="Rectangle 3"/>
          <p:cNvSpPr>
            <a:spLocks noGrp="1" noChangeArrowheads="1"/>
          </p:cNvSpPr>
          <p:nvPr>
            <p:ph type="body" idx="1"/>
          </p:nvPr>
        </p:nvSpPr>
        <p:spPr bwMode="auto">
          <a:xfrm>
            <a:off x="431800" y="1600200"/>
            <a:ext cx="8424863"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078" name="Picture 12" descr="X:\2001 library\Invensys Logos\2009 Brand\PPT\iom-brand-logo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0975" y="6546850"/>
            <a:ext cx="6391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3" descr="X:\2001 library\Invensys Logos\2009 Brand\PPT\iom_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96088" y="6238875"/>
            <a:ext cx="21431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4"/>
          </p:nvPr>
        </p:nvSpPr>
        <p:spPr>
          <a:xfrm>
            <a:off x="142875" y="5964238"/>
            <a:ext cx="785813" cy="179387"/>
          </a:xfrm>
          <a:prstGeom prst="rect">
            <a:avLst/>
          </a:prstGeom>
          <a:noFill/>
        </p:spPr>
        <p:txBody>
          <a:bodyPr/>
          <a:lstStyle>
            <a:lvl1pPr>
              <a:defRPr sz="800"/>
            </a:lvl1pPr>
          </a:lstStyle>
          <a:p>
            <a:pPr>
              <a:defRPr/>
            </a:pPr>
            <a:r>
              <a:rPr lang="en-US"/>
              <a:t>Slide </a:t>
            </a:r>
            <a:fld id="{440F4169-6ACD-4612-9766-BCC7747F42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69" r:id="rId9"/>
    <p:sldLayoutId id="2147483670" r:id="rId10"/>
  </p:sldLayoutIdLst>
  <p:hf hdr="0"/>
  <p:txStyles>
    <p:title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p:titleStyle>
    <p:bodyStyle>
      <a:lvl1pPr marL="342900" indent="-342900" algn="l" rtl="0" eaLnBrk="1" fontAlgn="base" hangingPunct="1">
        <a:lnSpc>
          <a:spcPts val="2400"/>
        </a:lnSpc>
        <a:spcBef>
          <a:spcPct val="50000"/>
        </a:spcBef>
        <a:spcAft>
          <a:spcPct val="0"/>
        </a:spcAft>
        <a:defRPr>
          <a:solidFill>
            <a:srgbClr val="000000"/>
          </a:solidFill>
          <a:latin typeface="+mn-lt"/>
          <a:ea typeface="+mn-ea"/>
          <a:cs typeface="+mn-cs"/>
        </a:defRPr>
      </a:lvl1pPr>
      <a:lvl2pPr marL="198438" indent="-196850" algn="l" rtl="0" eaLnBrk="1" fontAlgn="base" hangingPunct="1">
        <a:lnSpc>
          <a:spcPts val="2400"/>
        </a:lnSpc>
        <a:spcBef>
          <a:spcPct val="50000"/>
        </a:spcBef>
        <a:spcAft>
          <a:spcPct val="0"/>
        </a:spcAft>
        <a:buClr>
          <a:srgbClr val="C3D603"/>
        </a:buClr>
        <a:buChar char="•"/>
        <a:defRPr>
          <a:solidFill>
            <a:srgbClr val="000000"/>
          </a:solidFill>
          <a:latin typeface="+mn-lt"/>
        </a:defRPr>
      </a:lvl2pPr>
      <a:lvl3pPr marL="381000" indent="-180975" algn="l" rtl="0" eaLnBrk="1" fontAlgn="base" hangingPunct="1">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1" fontAlgn="base" hangingPunct="1">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eaLnBrk="1" fontAlgn="base" hangingPunct="1">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4099" name="Picture 13" descr="X:\2001 library\Invensys Logos\2009 Brand\PPT\iom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5050" y="2325688"/>
            <a:ext cx="7037388"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Lst>
  <p:hf hdr="0"/>
  <p:txStyles>
    <p:titleStyle>
      <a:lvl1pPr algn="l" rtl="0" eaLnBrk="0" fontAlgn="base" hangingPunct="0">
        <a:spcBef>
          <a:spcPct val="0"/>
        </a:spcBef>
        <a:spcAft>
          <a:spcPct val="0"/>
        </a:spcAft>
        <a:defRPr sz="1000">
          <a:solidFill>
            <a:srgbClr val="000000"/>
          </a:solidFill>
          <a:latin typeface="+mj-lt"/>
          <a:ea typeface="+mj-ea"/>
          <a:cs typeface="+mj-cs"/>
        </a:defRPr>
      </a:lvl1pPr>
      <a:lvl2pPr algn="l" rtl="0" eaLnBrk="0" fontAlgn="base" hangingPunct="0">
        <a:spcBef>
          <a:spcPct val="0"/>
        </a:spcBef>
        <a:spcAft>
          <a:spcPct val="0"/>
        </a:spcAft>
        <a:defRPr sz="1000">
          <a:solidFill>
            <a:srgbClr val="000000"/>
          </a:solidFill>
          <a:latin typeface="Verdana" pitchFamily="34" charset="0"/>
        </a:defRPr>
      </a:lvl2pPr>
      <a:lvl3pPr algn="l" rtl="0" eaLnBrk="0" fontAlgn="base" hangingPunct="0">
        <a:spcBef>
          <a:spcPct val="0"/>
        </a:spcBef>
        <a:spcAft>
          <a:spcPct val="0"/>
        </a:spcAft>
        <a:defRPr sz="1000">
          <a:solidFill>
            <a:srgbClr val="000000"/>
          </a:solidFill>
          <a:latin typeface="Verdana" pitchFamily="34" charset="0"/>
        </a:defRPr>
      </a:lvl3pPr>
      <a:lvl4pPr algn="l" rtl="0" eaLnBrk="0" fontAlgn="base" hangingPunct="0">
        <a:spcBef>
          <a:spcPct val="0"/>
        </a:spcBef>
        <a:spcAft>
          <a:spcPct val="0"/>
        </a:spcAft>
        <a:defRPr sz="1000">
          <a:solidFill>
            <a:srgbClr val="000000"/>
          </a:solidFill>
          <a:latin typeface="Verdana" pitchFamily="34" charset="0"/>
        </a:defRPr>
      </a:lvl4pPr>
      <a:lvl5pPr algn="l" rtl="0" eaLnBrk="0" fontAlgn="base" hangingPunct="0">
        <a:spcBef>
          <a:spcPct val="0"/>
        </a:spcBef>
        <a:spcAft>
          <a:spcPct val="0"/>
        </a:spcAft>
        <a:defRPr sz="1000">
          <a:solidFill>
            <a:srgbClr val="000000"/>
          </a:solidFill>
          <a:latin typeface="Verdana" pitchFamily="34" charset="0"/>
        </a:defRPr>
      </a:lvl5pPr>
      <a:lvl6pPr marL="457200" algn="l" rtl="0" fontAlgn="base">
        <a:spcBef>
          <a:spcPct val="0"/>
        </a:spcBef>
        <a:spcAft>
          <a:spcPct val="0"/>
        </a:spcAft>
        <a:defRPr sz="1000">
          <a:solidFill>
            <a:srgbClr val="000000"/>
          </a:solidFill>
          <a:latin typeface="Verdana" pitchFamily="34" charset="0"/>
        </a:defRPr>
      </a:lvl6pPr>
      <a:lvl7pPr marL="914400" algn="l" rtl="0" fontAlgn="base">
        <a:spcBef>
          <a:spcPct val="0"/>
        </a:spcBef>
        <a:spcAft>
          <a:spcPct val="0"/>
        </a:spcAft>
        <a:defRPr sz="1000">
          <a:solidFill>
            <a:srgbClr val="000000"/>
          </a:solidFill>
          <a:latin typeface="Verdana" pitchFamily="34" charset="0"/>
        </a:defRPr>
      </a:lvl7pPr>
      <a:lvl8pPr marL="1371600" algn="l" rtl="0" fontAlgn="base">
        <a:spcBef>
          <a:spcPct val="0"/>
        </a:spcBef>
        <a:spcAft>
          <a:spcPct val="0"/>
        </a:spcAft>
        <a:defRPr sz="1000">
          <a:solidFill>
            <a:srgbClr val="000000"/>
          </a:solidFill>
          <a:latin typeface="Verdana" pitchFamily="34" charset="0"/>
        </a:defRPr>
      </a:lvl8pPr>
      <a:lvl9pPr marL="1828800" algn="l" rtl="0" fontAlgn="base">
        <a:spcBef>
          <a:spcPct val="0"/>
        </a:spcBef>
        <a:spcAft>
          <a:spcPct val="0"/>
        </a:spcAft>
        <a:defRPr sz="1000">
          <a:solidFill>
            <a:srgbClr val="000000"/>
          </a:solidFill>
          <a:latin typeface="Verdana" pitchFamily="34" charset="0"/>
        </a:defRPr>
      </a:lvl9pPr>
    </p:titleStyle>
    <p:bodyStyle>
      <a:lvl1pPr marL="342900" indent="-342900" algn="l" rtl="0" eaLnBrk="0" fontAlgn="base" hangingPunct="0">
        <a:lnSpc>
          <a:spcPts val="2400"/>
        </a:lnSpc>
        <a:spcBef>
          <a:spcPct val="50000"/>
        </a:spcBef>
        <a:spcAft>
          <a:spcPct val="0"/>
        </a:spcAft>
        <a:defRPr sz="800">
          <a:solidFill>
            <a:srgbClr val="000000"/>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sz="800">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8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8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8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8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8" descr="Divider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5124"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559"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D636D97B-D17C-43AB-AB59-3067C0A0316C}" type="slidenum">
              <a:rPr lang="en-US"/>
              <a:pPr>
                <a:defRPr/>
              </a:pPr>
              <a:t>‹#›</a:t>
            </a:fld>
            <a:endParaRPr lang="en-US"/>
          </a:p>
        </p:txBody>
      </p:sp>
      <p:grpSp>
        <p:nvGrpSpPr>
          <p:cNvPr id="2" name="Group 9"/>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5128"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1" r:id="rId1"/>
    <p:sldLayoutId id="2147483692"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Divider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6148"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87C721BA-D1B5-4B1F-BBDD-0BEB335ABA61}"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6152"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4" r:id="rId1"/>
    <p:sldLayoutId id="2147483695"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8" descr="Divider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7172"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7"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033BE8AE-C0CF-40DD-B6C1-737E7AF5E74A}"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7176"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8" descr="Divider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8196"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4695"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97B4A5EB-1AC9-44B7-A7D3-1BD8BFB4B1A9}"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8200"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0" r:id="rId1"/>
    <p:sldLayoutId id="2147483701"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8" descr="Divider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ltGray">
          <a:xfrm>
            <a:off x="292100" y="-109538"/>
            <a:ext cx="8421688"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a:t>
            </a:r>
          </a:p>
        </p:txBody>
      </p:sp>
      <p:sp>
        <p:nvSpPr>
          <p:cNvPr id="9220" name="Rectangle 4"/>
          <p:cNvSpPr>
            <a:spLocks noGrp="1" noChangeArrowheads="1"/>
          </p:cNvSpPr>
          <p:nvPr>
            <p:ph type="body" idx="1"/>
          </p:nvPr>
        </p:nvSpPr>
        <p:spPr bwMode="ltGray">
          <a:xfrm>
            <a:off x="431800" y="2276475"/>
            <a:ext cx="514826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14400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6743" name="Rectangle 7"/>
          <p:cNvSpPr>
            <a:spLocks noGrp="1" noChangeArrowheads="1"/>
          </p:cNvSpPr>
          <p:nvPr>
            <p:ph type="sldNum" sz="quarter" idx="4"/>
          </p:nvPr>
        </p:nvSpPr>
        <p:spPr bwMode="ltGray">
          <a:xfrm>
            <a:off x="431800" y="6453188"/>
            <a:ext cx="323850"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500" smtClean="0">
                <a:solidFill>
                  <a:srgbClr val="ADAFAF"/>
                </a:solidFill>
              </a:defRPr>
            </a:lvl1pPr>
          </a:lstStyle>
          <a:p>
            <a:pPr>
              <a:defRPr/>
            </a:pPr>
            <a:r>
              <a:rPr lang="en-US"/>
              <a:t>Slide </a:t>
            </a:r>
            <a:fld id="{6A3707C8-1C53-4ACD-BC9B-FAD3153B2A03}" type="slidenum">
              <a:rPr lang="en-US"/>
              <a:pPr>
                <a:defRPr/>
              </a:pPr>
              <a:t>‹#›</a:t>
            </a:fld>
            <a:endParaRPr lang="en-US"/>
          </a:p>
        </p:txBody>
      </p:sp>
      <p:grpSp>
        <p:nvGrpSpPr>
          <p:cNvPr id="2" name="Group 7"/>
          <p:cNvGrpSpPr>
            <a:grpSpLocks/>
          </p:cNvGrpSpPr>
          <p:nvPr/>
        </p:nvGrpSpPr>
        <p:grpSpPr bwMode="auto">
          <a:xfrm>
            <a:off x="6732588" y="6165850"/>
            <a:ext cx="2160587" cy="692150"/>
            <a:chOff x="6732240" y="6165304"/>
            <a:chExt cx="2160240" cy="692696"/>
          </a:xfrm>
        </p:grpSpPr>
        <p:sp>
          <p:nvSpPr>
            <p:cNvPr id="9" name="Rectangle 8"/>
            <p:cNvSpPr/>
            <p:nvPr userDrawn="1"/>
          </p:nvSpPr>
          <p:spPr bwMode="auto">
            <a:xfrm>
              <a:off x="6732240" y="6165304"/>
              <a:ext cx="2160240" cy="692696"/>
            </a:xfrm>
            <a:prstGeom prst="rect">
              <a:avLst/>
            </a:prstGeom>
            <a:solidFill>
              <a:schemeClr val="tx1"/>
            </a:solidFill>
            <a:ln w="9525" cap="flat" cmpd="sng" algn="ctr">
              <a:noFill/>
              <a:prstDash val="solid"/>
              <a:round/>
              <a:headEnd type="none" w="med" len="med"/>
              <a:tailEnd type="none" w="med" len="med"/>
            </a:ln>
            <a:effectLst/>
          </p:spPr>
          <p:txBody>
            <a:bodyPr/>
            <a:lstStyle/>
            <a:p>
              <a:pPr>
                <a:defRPr/>
              </a:pPr>
              <a:endParaRPr lang="en-US"/>
            </a:p>
          </p:txBody>
        </p:sp>
        <p:pic>
          <p:nvPicPr>
            <p:cNvPr id="9224" name="Picture 13" descr="X:\2001 library\Invensys Logos\2009 Brand\PPT\iom_logo.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11787" y="6264586"/>
              <a:ext cx="1836677" cy="4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703" r:id="rId1"/>
    <p:sldLayoutId id="2147483704" r:id="rId2"/>
  </p:sldLayoutIdLst>
  <p:hf hdr="0"/>
  <p:txStyles>
    <p:titleStyle>
      <a:lvl1pPr algn="l" rtl="0" eaLnBrk="0" fontAlgn="base" hangingPunct="0">
        <a:spcBef>
          <a:spcPct val="0"/>
        </a:spcBef>
        <a:spcAft>
          <a:spcPct val="0"/>
        </a:spcAft>
        <a:defRPr sz="16000">
          <a:solidFill>
            <a:srgbClr val="C3D603"/>
          </a:solidFill>
          <a:latin typeface="+mj-lt"/>
          <a:ea typeface="+mj-ea"/>
          <a:cs typeface="+mj-cs"/>
        </a:defRPr>
      </a:lvl1pPr>
      <a:lvl2pPr algn="l" rtl="0" eaLnBrk="0" fontAlgn="base" hangingPunct="0">
        <a:spcBef>
          <a:spcPct val="0"/>
        </a:spcBef>
        <a:spcAft>
          <a:spcPct val="0"/>
        </a:spcAft>
        <a:defRPr sz="16000">
          <a:solidFill>
            <a:srgbClr val="C3D603"/>
          </a:solidFill>
          <a:latin typeface="Verdana" pitchFamily="34" charset="0"/>
        </a:defRPr>
      </a:lvl2pPr>
      <a:lvl3pPr algn="l" rtl="0" eaLnBrk="0" fontAlgn="base" hangingPunct="0">
        <a:spcBef>
          <a:spcPct val="0"/>
        </a:spcBef>
        <a:spcAft>
          <a:spcPct val="0"/>
        </a:spcAft>
        <a:defRPr sz="16000">
          <a:solidFill>
            <a:srgbClr val="C3D603"/>
          </a:solidFill>
          <a:latin typeface="Verdana" pitchFamily="34" charset="0"/>
        </a:defRPr>
      </a:lvl3pPr>
      <a:lvl4pPr algn="l" rtl="0" eaLnBrk="0" fontAlgn="base" hangingPunct="0">
        <a:spcBef>
          <a:spcPct val="0"/>
        </a:spcBef>
        <a:spcAft>
          <a:spcPct val="0"/>
        </a:spcAft>
        <a:defRPr sz="16000">
          <a:solidFill>
            <a:srgbClr val="C3D603"/>
          </a:solidFill>
          <a:latin typeface="Verdana" pitchFamily="34" charset="0"/>
        </a:defRPr>
      </a:lvl4pPr>
      <a:lvl5pPr algn="l" rtl="0" eaLnBrk="0" fontAlgn="base" hangingPunct="0">
        <a:spcBef>
          <a:spcPct val="0"/>
        </a:spcBef>
        <a:spcAft>
          <a:spcPct val="0"/>
        </a:spcAft>
        <a:defRPr sz="16000">
          <a:solidFill>
            <a:srgbClr val="C3D603"/>
          </a:solidFill>
          <a:latin typeface="Verdana" pitchFamily="34" charset="0"/>
        </a:defRPr>
      </a:lvl5pPr>
      <a:lvl6pPr marL="457200" algn="l" rtl="0" fontAlgn="base">
        <a:spcBef>
          <a:spcPct val="0"/>
        </a:spcBef>
        <a:spcAft>
          <a:spcPct val="0"/>
        </a:spcAft>
        <a:defRPr sz="16000">
          <a:solidFill>
            <a:srgbClr val="C3D603"/>
          </a:solidFill>
          <a:latin typeface="Verdana" pitchFamily="34" charset="0"/>
        </a:defRPr>
      </a:lvl6pPr>
      <a:lvl7pPr marL="914400" algn="l" rtl="0" fontAlgn="base">
        <a:spcBef>
          <a:spcPct val="0"/>
        </a:spcBef>
        <a:spcAft>
          <a:spcPct val="0"/>
        </a:spcAft>
        <a:defRPr sz="16000">
          <a:solidFill>
            <a:srgbClr val="C3D603"/>
          </a:solidFill>
          <a:latin typeface="Verdana" pitchFamily="34" charset="0"/>
        </a:defRPr>
      </a:lvl7pPr>
      <a:lvl8pPr marL="1371600" algn="l" rtl="0" fontAlgn="base">
        <a:spcBef>
          <a:spcPct val="0"/>
        </a:spcBef>
        <a:spcAft>
          <a:spcPct val="0"/>
        </a:spcAft>
        <a:defRPr sz="16000">
          <a:solidFill>
            <a:srgbClr val="C3D603"/>
          </a:solidFill>
          <a:latin typeface="Verdana" pitchFamily="34" charset="0"/>
        </a:defRPr>
      </a:lvl8pPr>
      <a:lvl9pPr marL="1828800" algn="l" rtl="0" fontAlgn="base">
        <a:spcBef>
          <a:spcPct val="0"/>
        </a:spcBef>
        <a:spcAft>
          <a:spcPct val="0"/>
        </a:spcAft>
        <a:defRPr sz="16000">
          <a:solidFill>
            <a:srgbClr val="C3D603"/>
          </a:solidFill>
          <a:latin typeface="Verdana" pitchFamily="34" charset="0"/>
        </a:defRPr>
      </a:lvl9pPr>
    </p:titleStyle>
    <p:bodyStyle>
      <a:lvl1pPr marL="342900" indent="-342900" algn="l" rtl="0" eaLnBrk="0" fontAlgn="base" hangingPunct="0">
        <a:spcBef>
          <a:spcPct val="0"/>
        </a:spcBef>
        <a:spcAft>
          <a:spcPct val="0"/>
        </a:spcAft>
        <a:defRPr sz="4000">
          <a:solidFill>
            <a:srgbClr val="FFFFFF"/>
          </a:solidFill>
          <a:latin typeface="+mn-lt"/>
          <a:ea typeface="+mn-ea"/>
          <a:cs typeface="+mn-cs"/>
        </a:defRPr>
      </a:lvl1pPr>
      <a:lvl2pPr marL="198438" indent="-196850" algn="l" rtl="0" eaLnBrk="0" fontAlgn="base" hangingPunct="0">
        <a:lnSpc>
          <a:spcPts val="2400"/>
        </a:lnSpc>
        <a:spcBef>
          <a:spcPct val="50000"/>
        </a:spcBef>
        <a:spcAft>
          <a:spcPct val="0"/>
        </a:spcAft>
        <a:buClr>
          <a:srgbClr val="C3D603"/>
        </a:buClr>
        <a:buChar char="•"/>
        <a:defRPr>
          <a:solidFill>
            <a:srgbClr val="000000"/>
          </a:solidFill>
          <a:latin typeface="+mn-lt"/>
        </a:defRPr>
      </a:lvl2pPr>
      <a:lvl3pPr marL="381000" indent="-180975" algn="l" rtl="0" eaLnBrk="0" fontAlgn="base" hangingPunct="0">
        <a:lnSpc>
          <a:spcPts val="2000"/>
        </a:lnSpc>
        <a:spcBef>
          <a:spcPct val="50000"/>
        </a:spcBef>
        <a:spcAft>
          <a:spcPct val="0"/>
        </a:spcAft>
        <a:buClr>
          <a:srgbClr val="C3D603"/>
        </a:buClr>
        <a:buFont typeface="Verdana" pitchFamily="34" charset="0"/>
        <a:buChar char="–"/>
        <a:defRPr sz="1600">
          <a:solidFill>
            <a:srgbClr val="000000"/>
          </a:solidFill>
          <a:latin typeface="+mn-lt"/>
        </a:defRPr>
      </a:lvl3pPr>
      <a:lvl4pPr marL="525463" indent="-142875" algn="l" rtl="0" eaLnBrk="0" fontAlgn="base" hangingPunct="0">
        <a:lnSpc>
          <a:spcPts val="1800"/>
        </a:lnSpc>
        <a:spcBef>
          <a:spcPct val="50000"/>
        </a:spcBef>
        <a:spcAft>
          <a:spcPct val="0"/>
        </a:spcAft>
        <a:buClr>
          <a:srgbClr val="C3D603"/>
        </a:buClr>
        <a:buChar char="•"/>
        <a:defRPr sz="1500">
          <a:solidFill>
            <a:srgbClr val="000000"/>
          </a:solidFill>
          <a:latin typeface="+mn-lt"/>
        </a:defRPr>
      </a:lvl4pPr>
      <a:lvl5pPr marL="715963" indent="-188913" algn="l" rtl="0" eaLnBrk="0" fontAlgn="base" hangingPunct="0">
        <a:lnSpc>
          <a:spcPts val="1700"/>
        </a:lnSpc>
        <a:spcBef>
          <a:spcPct val="50000"/>
        </a:spcBef>
        <a:spcAft>
          <a:spcPct val="0"/>
        </a:spcAft>
        <a:buClr>
          <a:srgbClr val="C3D603"/>
        </a:buClr>
        <a:buFont typeface="Verdana" pitchFamily="34" charset="0"/>
        <a:buChar char="–"/>
        <a:defRPr sz="1400">
          <a:solidFill>
            <a:srgbClr val="000000"/>
          </a:solidFill>
          <a:latin typeface="+mn-lt"/>
        </a:defRPr>
      </a:lvl5pPr>
      <a:lvl6pPr marL="11731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6pPr>
      <a:lvl7pPr marL="16303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7pPr>
      <a:lvl8pPr marL="20875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8pPr>
      <a:lvl9pPr marL="2544763" indent="-188913" algn="l" rtl="0" fontAlgn="base">
        <a:lnSpc>
          <a:spcPts val="1700"/>
        </a:lnSpc>
        <a:spcBef>
          <a:spcPct val="50000"/>
        </a:spcBef>
        <a:spcAft>
          <a:spcPct val="0"/>
        </a:spcAft>
        <a:buClr>
          <a:srgbClr val="C3D603"/>
        </a:buClr>
        <a:buFont typeface="Verdana" pitchFamily="34" charset="0"/>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81012" y="533400"/>
            <a:ext cx="8281988" cy="717550"/>
          </a:xfrm>
        </p:spPr>
        <p:txBody>
          <a:bodyPr/>
          <a:lstStyle/>
          <a:p>
            <a:r>
              <a:rPr lang="en-US" sz="3200" dirty="0"/>
              <a:t>MES 2012 - Performance</a:t>
            </a:r>
          </a:p>
        </p:txBody>
      </p:sp>
      <p:pic>
        <p:nvPicPr>
          <p:cNvPr id="4" name="Picture 11" descr="splash_mastr_border (WinCE)"/>
          <p:cNvPicPr>
            <a:picLocks noChangeAspect="1" noChangeArrowheads="1"/>
          </p:cNvPicPr>
          <p:nvPr/>
        </p:nvPicPr>
        <p:blipFill>
          <a:blip r:embed="rId3" cstate="print"/>
          <a:srcRect/>
          <a:stretch>
            <a:fillRect/>
          </a:stretch>
        </p:blipFill>
        <p:spPr bwMode="auto">
          <a:xfrm>
            <a:off x="457200" y="2590800"/>
            <a:ext cx="2286000" cy="2209800"/>
          </a:xfrm>
          <a:prstGeom prst="rect">
            <a:avLst/>
          </a:prstGeom>
          <a:noFill/>
          <a:ln w="9525">
            <a:noFill/>
            <a:miter lim="800000"/>
            <a:headEnd/>
            <a:tailEnd/>
          </a:ln>
          <a:effectLst>
            <a:reflection blurRad="6350" stA="52000" endA="300" endPos="35000" dir="5400000" sy="-100000" algn="bl" rotWithShape="0"/>
          </a:effectLst>
        </p:spPr>
      </p:pic>
      <p:sp>
        <p:nvSpPr>
          <p:cNvPr id="5" name="Line 7"/>
          <p:cNvSpPr>
            <a:spLocks noChangeShapeType="1"/>
          </p:cNvSpPr>
          <p:nvPr/>
        </p:nvSpPr>
        <p:spPr bwMode="auto">
          <a:xfrm>
            <a:off x="457200" y="1447800"/>
            <a:ext cx="51054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
        <p:nvSpPr>
          <p:cNvPr id="7173" name="TextBox 5"/>
          <p:cNvSpPr txBox="1">
            <a:spLocks noChangeArrowheads="1"/>
          </p:cNvSpPr>
          <p:nvPr/>
        </p:nvSpPr>
        <p:spPr bwMode="auto">
          <a:xfrm>
            <a:off x="450079" y="1524000"/>
            <a:ext cx="4114800" cy="424732"/>
          </a:xfrm>
          <a:prstGeom prst="rect">
            <a:avLst/>
          </a:prstGeom>
          <a:noFill/>
          <a:ln w="9525">
            <a:noFill/>
            <a:miter lim="800000"/>
            <a:headEnd/>
            <a:tailEnd/>
          </a:ln>
        </p:spPr>
        <p:txBody>
          <a:bodyPr>
            <a:spAutoFit/>
          </a:bodyPr>
          <a:lstStyle/>
          <a:p>
            <a:pPr eaLnBrk="0" hangingPunct="0">
              <a:lnSpc>
                <a:spcPct val="90000"/>
              </a:lnSpc>
            </a:pPr>
            <a:r>
              <a:rPr lang="en-US" sz="2400" dirty="0"/>
              <a:t>Agenda</a:t>
            </a:r>
            <a:endParaRPr lang="en-US" sz="3200" dirty="0"/>
          </a:p>
        </p:txBody>
      </p:sp>
      <p:sp>
        <p:nvSpPr>
          <p:cNvPr id="7" name="TextBox 6"/>
          <p:cNvSpPr txBox="1"/>
          <p:nvPr/>
        </p:nvSpPr>
        <p:spPr>
          <a:xfrm>
            <a:off x="3276600" y="1964966"/>
            <a:ext cx="4953000" cy="3877985"/>
          </a:xfrm>
          <a:prstGeom prst="rect">
            <a:avLst/>
          </a:prstGeom>
          <a:noFill/>
        </p:spPr>
        <p:txBody>
          <a:bodyPr wrap="square">
            <a:spAutoFit/>
          </a:bodyPr>
          <a:lstStyle/>
          <a:p>
            <a:pPr eaLnBrk="0" hangingPunct="0">
              <a:lnSpc>
                <a:spcPct val="150000"/>
              </a:lnSpc>
              <a:defRPr/>
            </a:pPr>
            <a:r>
              <a:rPr lang="en-US" sz="2000" b="1" dirty="0"/>
              <a:t>Contents</a:t>
            </a:r>
            <a:endParaRPr lang="en-US" b="1" dirty="0"/>
          </a:p>
          <a:p>
            <a:pPr marL="1030288" indent="-1030288" eaLnBrk="0" hangingPunct="0">
              <a:lnSpc>
                <a:spcPct val="150000"/>
              </a:lnSpc>
              <a:defRPr/>
            </a:pPr>
            <a:r>
              <a:rPr lang="en-US" sz="1800" dirty="0"/>
              <a:t>Module 1:   Introduction</a:t>
            </a:r>
          </a:p>
          <a:p>
            <a:pPr marL="1030288" indent="-1030288" eaLnBrk="0" hangingPunct="0">
              <a:lnSpc>
                <a:spcPct val="150000"/>
              </a:lnSpc>
              <a:defRPr/>
            </a:pPr>
            <a:r>
              <a:rPr lang="en-US" sz="1800" dirty="0"/>
              <a:t>Module 2:   Wonderware MES Client Overview</a:t>
            </a:r>
          </a:p>
          <a:p>
            <a:pPr marL="1030288" indent="-1030288" eaLnBrk="0" hangingPunct="0">
              <a:lnSpc>
                <a:spcPct val="150000"/>
              </a:lnSpc>
              <a:defRPr/>
            </a:pPr>
            <a:r>
              <a:rPr lang="en-US" sz="1800" dirty="0"/>
              <a:t>Module 3:   Performance Model</a:t>
            </a:r>
          </a:p>
          <a:p>
            <a:pPr marL="1030288" indent="-1030288" eaLnBrk="0" hangingPunct="0">
              <a:lnSpc>
                <a:spcPct val="150000"/>
              </a:lnSpc>
              <a:defRPr/>
            </a:pPr>
            <a:r>
              <a:rPr lang="en-US" sz="1800" dirty="0"/>
              <a:t>Module 4:   Utilization</a:t>
            </a:r>
          </a:p>
          <a:p>
            <a:pPr marL="1030288" indent="-1030288" eaLnBrk="0" hangingPunct="0">
              <a:lnSpc>
                <a:spcPct val="150000"/>
              </a:lnSpc>
              <a:defRPr/>
            </a:pPr>
            <a:r>
              <a:rPr lang="en-US" sz="1800" dirty="0"/>
              <a:t>Module 5:   Overall Equipment Effectiveness</a:t>
            </a:r>
          </a:p>
          <a:p>
            <a:pPr marL="1030288" indent="-1030288" eaLnBrk="0" hangingPunct="0">
              <a:lnSpc>
                <a:spcPct val="150000"/>
              </a:lnSpc>
              <a:defRPr/>
            </a:pPr>
            <a:r>
              <a:rPr lang="en-US" sz="1800" dirty="0"/>
              <a:t>Module 6:   Visualization</a:t>
            </a:r>
          </a:p>
          <a:p>
            <a:pPr marL="1030288" indent="-1030288" eaLnBrk="0" hangingPunct="0">
              <a:lnSpc>
                <a:spcPct val="150000"/>
              </a:lnSpc>
              <a:defRPr/>
            </a:pPr>
            <a:r>
              <a:rPr lang="en-US" sz="1800" dirty="0"/>
              <a:t>Module 7:   Reports</a:t>
            </a:r>
          </a:p>
          <a:p>
            <a:pPr marL="1030288" indent="-1030288" eaLnBrk="0" hangingPunct="0">
              <a:lnSpc>
                <a:spcPct val="150000"/>
              </a:lnSpc>
              <a:defRPr/>
            </a:pPr>
            <a:r>
              <a:rPr lang="en-US" sz="1800" dirty="0"/>
              <a:t>Module 8:   Application Maintenance</a:t>
            </a:r>
          </a:p>
        </p:txBody>
      </p:sp>
    </p:spTree>
  </p:cSld>
  <p:clrMapOvr>
    <a:masterClrMapping/>
  </p:clrMapOvr>
  <p:transition>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8787" y="3525696"/>
            <a:ext cx="2869637" cy="278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What does OEE Tell You?</a:t>
            </a:r>
            <a:br>
              <a:rPr lang="en-US" dirty="0"/>
            </a:br>
            <a:r>
              <a:rPr lang="en-US" dirty="0"/>
              <a:t>Good or Bad Now…?</a:t>
            </a:r>
          </a:p>
        </p:txBody>
      </p:sp>
      <p:sp>
        <p:nvSpPr>
          <p:cNvPr id="4" name="Content Placeholder 3"/>
          <p:cNvSpPr>
            <a:spLocks noGrp="1"/>
          </p:cNvSpPr>
          <p:nvPr>
            <p:ph idx="1"/>
          </p:nvPr>
        </p:nvSpPr>
        <p:spPr>
          <a:xfrm>
            <a:off x="457200" y="3794760"/>
            <a:ext cx="4829307" cy="1966416"/>
          </a:xfrm>
        </p:spPr>
        <p:txBody>
          <a:bodyPr/>
          <a:lstStyle/>
          <a:p>
            <a:pPr lvl="1">
              <a:buClr>
                <a:schemeClr val="tx1"/>
              </a:buClr>
            </a:pPr>
            <a:r>
              <a:rPr lang="en-US" dirty="0"/>
              <a:t>Availability is Good …</a:t>
            </a:r>
          </a:p>
          <a:p>
            <a:pPr lvl="1">
              <a:buClr>
                <a:schemeClr val="tx1"/>
              </a:buClr>
            </a:pPr>
            <a:r>
              <a:rPr lang="en-US" dirty="0"/>
              <a:t>Quality is Excellent …</a:t>
            </a:r>
          </a:p>
          <a:p>
            <a:pPr lvl="1"/>
            <a:endParaRPr lang="en-US" dirty="0"/>
          </a:p>
          <a:p>
            <a:pPr lvl="1">
              <a:buNone/>
            </a:pPr>
            <a:r>
              <a:rPr lang="en-US" dirty="0"/>
              <a:t>But what does OEE tell you this time?</a:t>
            </a:r>
          </a:p>
        </p:txBody>
      </p:sp>
      <p:grpSp>
        <p:nvGrpSpPr>
          <p:cNvPr id="8" name="Group 7"/>
          <p:cNvGrpSpPr/>
          <p:nvPr/>
        </p:nvGrpSpPr>
        <p:grpSpPr>
          <a:xfrm>
            <a:off x="467544" y="1466850"/>
            <a:ext cx="5714314" cy="1962729"/>
            <a:chOff x="467544" y="1466850"/>
            <a:chExt cx="5714314" cy="1962729"/>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6626"/>
            <a:stretch/>
          </p:blipFill>
          <p:spPr bwMode="auto">
            <a:xfrm>
              <a:off x="467544" y="1466850"/>
              <a:ext cx="1920056"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192"/>
            <a:stretch/>
          </p:blipFill>
          <p:spPr bwMode="auto">
            <a:xfrm>
              <a:off x="2339752" y="1466850"/>
              <a:ext cx="1944977"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238" r="33787"/>
            <a:stretch/>
          </p:blipFill>
          <p:spPr bwMode="auto">
            <a:xfrm>
              <a:off x="4284729" y="1467429"/>
              <a:ext cx="1897129"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300192" y="1556792"/>
            <a:ext cx="2682870" cy="1690514"/>
            <a:chOff x="51460" y="5106590"/>
            <a:chExt cx="2530994" cy="1274738"/>
          </a:xfrm>
        </p:grpSpPr>
        <p:pic>
          <p:nvPicPr>
            <p:cNvPr id="2050" name="Picture 2" descr="C:\Users\jeffn\AppData\Local\Microsoft\Windows\Temporary Internet Files\Content.IE5\WDHWYYEY\MC90044132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0234" y="5109108"/>
              <a:ext cx="1272220" cy="12722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effn\AppData\Local\Microsoft\Windows\Temporary Internet Files\Content.IE5\6PBLL72K\MC90044132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60" y="5106590"/>
              <a:ext cx="1274738" cy="12747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462773" y="1484784"/>
            <a:ext cx="5693403" cy="1944216"/>
            <a:chOff x="462773" y="1700808"/>
            <a:chExt cx="5693403" cy="1944216"/>
          </a:xfrm>
        </p:grpSpPr>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6487"/>
            <a:stretch/>
          </p:blipFill>
          <p:spPr bwMode="auto">
            <a:xfrm>
              <a:off x="462773" y="1711449"/>
              <a:ext cx="1924827"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6543"/>
            <a:stretch/>
          </p:blipFill>
          <p:spPr bwMode="auto">
            <a:xfrm>
              <a:off x="2339752" y="1711449"/>
              <a:ext cx="1921619"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3513" r="33456"/>
            <a:stretch/>
          </p:blipFill>
          <p:spPr bwMode="auto">
            <a:xfrm>
              <a:off x="4259047" y="1700808"/>
              <a:ext cx="1897129"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5516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 calcmode="lin" valueType="num">
                                      <p:cBhvr>
                                        <p:cTn id="27" dur="500" fill="hold"/>
                                        <p:tgtEl>
                                          <p:spTgt spid="2052"/>
                                        </p:tgtEl>
                                        <p:attrNameLst>
                                          <p:attrName>ppt_w</p:attrName>
                                        </p:attrNameLst>
                                      </p:cBhvr>
                                      <p:tavLst>
                                        <p:tav tm="0">
                                          <p:val>
                                            <p:fltVal val="0"/>
                                          </p:val>
                                        </p:tav>
                                        <p:tav tm="100000">
                                          <p:val>
                                            <p:strVal val="#ppt_w"/>
                                          </p:val>
                                        </p:tav>
                                      </p:tavLst>
                                    </p:anim>
                                    <p:anim calcmode="lin" valueType="num">
                                      <p:cBhvr>
                                        <p:cTn id="28" dur="500" fill="hold"/>
                                        <p:tgtEl>
                                          <p:spTgt spid="2052"/>
                                        </p:tgtEl>
                                        <p:attrNameLst>
                                          <p:attrName>ppt_h</p:attrName>
                                        </p:attrNameLst>
                                      </p:cBhvr>
                                      <p:tavLst>
                                        <p:tav tm="0">
                                          <p:val>
                                            <p:fltVal val="0"/>
                                          </p:val>
                                        </p:tav>
                                        <p:tav tm="100000">
                                          <p:val>
                                            <p:strVal val="#ppt_h"/>
                                          </p:val>
                                        </p:tav>
                                      </p:tavLst>
                                    </p:anim>
                                    <p:animEffect transition="in" filter="fade">
                                      <p:cBhvr>
                                        <p:cTn id="29" dur="500"/>
                                        <p:tgtEl>
                                          <p:spTgt spid="205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457200" y="4953000"/>
            <a:ext cx="8229600" cy="91440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dirty="0">
                <a:solidFill>
                  <a:schemeClr val="tx1"/>
                </a:solidFill>
                <a:latin typeface="Arial" charset="0"/>
              </a:rPr>
              <a:t>InTouch (</a:t>
            </a:r>
            <a:r>
              <a:rPr lang="en-US" dirty="0" err="1">
                <a:solidFill>
                  <a:schemeClr val="tx1"/>
                </a:solidFill>
                <a:latin typeface="Arial" charset="0"/>
              </a:rPr>
              <a:t>WindowViewer</a:t>
            </a:r>
            <a:r>
              <a:rPr lang="en-US" dirty="0">
                <a:solidFill>
                  <a:schemeClr val="tx1"/>
                </a:solidFill>
                <a:latin typeface="Arial" charset="0"/>
              </a:rPr>
              <a:t>)</a:t>
            </a:r>
          </a:p>
          <a:p>
            <a:pPr marL="3773488" indent="-115888">
              <a:lnSpc>
                <a:spcPct val="100000"/>
              </a:lnSpc>
              <a:spcAft>
                <a:spcPts val="600"/>
              </a:spcAft>
              <a:buFont typeface="Arial" pitchFamily="34" charset="0"/>
              <a:buChar char="•"/>
            </a:pPr>
            <a:r>
              <a:rPr lang="en-US" dirty="0">
                <a:solidFill>
                  <a:schemeClr val="tx1"/>
                </a:solidFill>
                <a:latin typeface="Arial" charset="0"/>
              </a:rPr>
              <a:t>MES .NET Client Controls</a:t>
            </a:r>
          </a:p>
          <a:p>
            <a:pPr marL="3773488" indent="-115888">
              <a:lnSpc>
                <a:spcPct val="100000"/>
              </a:lnSpc>
              <a:spcAft>
                <a:spcPts val="600"/>
              </a:spcAft>
              <a:buFont typeface="Arial" pitchFamily="34" charset="0"/>
              <a:buChar char="•"/>
            </a:pPr>
            <a:r>
              <a:rPr lang="en-US" dirty="0">
                <a:solidFill>
                  <a:schemeClr val="tx1"/>
                </a:solidFill>
                <a:latin typeface="Arial" charset="0"/>
              </a:rPr>
              <a:t>Wonderware Information Server (WIS)</a:t>
            </a:r>
          </a:p>
        </p:txBody>
      </p:sp>
      <p:sp>
        <p:nvSpPr>
          <p:cNvPr id="19" name="Pentagon 18"/>
          <p:cNvSpPr/>
          <p:nvPr/>
        </p:nvSpPr>
        <p:spPr bwMode="auto">
          <a:xfrm>
            <a:off x="3124200" y="5029200"/>
            <a:ext cx="990600" cy="76200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USING</a:t>
            </a:r>
          </a:p>
        </p:txBody>
      </p:sp>
      <p:sp>
        <p:nvSpPr>
          <p:cNvPr id="16" name="Rounded Rectangle 15"/>
          <p:cNvSpPr/>
          <p:nvPr/>
        </p:nvSpPr>
        <p:spPr bwMode="auto">
          <a:xfrm>
            <a:off x="457200" y="3962400"/>
            <a:ext cx="8229600" cy="91440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dirty="0">
                <a:solidFill>
                  <a:schemeClr val="tx1"/>
                </a:solidFill>
                <a:latin typeface="Arial" charset="0"/>
              </a:rPr>
              <a:t>InTouch (</a:t>
            </a:r>
            <a:r>
              <a:rPr lang="en-US" dirty="0" err="1">
                <a:solidFill>
                  <a:schemeClr val="tx1"/>
                </a:solidFill>
                <a:latin typeface="Arial" charset="0"/>
              </a:rPr>
              <a:t>WindowViewer</a:t>
            </a:r>
            <a:r>
              <a:rPr lang="en-US" dirty="0">
                <a:solidFill>
                  <a:schemeClr val="tx1"/>
                </a:solidFill>
                <a:latin typeface="Arial" charset="0"/>
              </a:rPr>
              <a:t>)</a:t>
            </a:r>
          </a:p>
          <a:p>
            <a:pPr marL="3773488" indent="-115888">
              <a:lnSpc>
                <a:spcPct val="100000"/>
              </a:lnSpc>
              <a:spcAft>
                <a:spcPts val="600"/>
              </a:spcAft>
              <a:buFont typeface="Arial" pitchFamily="34" charset="0"/>
              <a:buChar char="•"/>
            </a:pPr>
            <a:r>
              <a:rPr lang="en-US" dirty="0">
                <a:solidFill>
                  <a:schemeClr val="tx1"/>
                </a:solidFill>
                <a:latin typeface="Arial" charset="0"/>
              </a:rPr>
              <a:t>MES .NET Client Controls </a:t>
            </a:r>
          </a:p>
        </p:txBody>
      </p:sp>
      <p:sp>
        <p:nvSpPr>
          <p:cNvPr id="17" name="Pentagon 16"/>
          <p:cNvSpPr/>
          <p:nvPr/>
        </p:nvSpPr>
        <p:spPr bwMode="auto">
          <a:xfrm>
            <a:off x="3124200" y="4038600"/>
            <a:ext cx="990600" cy="76200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USING</a:t>
            </a:r>
          </a:p>
        </p:txBody>
      </p:sp>
      <p:sp>
        <p:nvSpPr>
          <p:cNvPr id="14" name="Rounded Rectangle 13"/>
          <p:cNvSpPr/>
          <p:nvPr/>
        </p:nvSpPr>
        <p:spPr bwMode="auto">
          <a:xfrm>
            <a:off x="457200" y="2971800"/>
            <a:ext cx="8229600" cy="91440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dirty="0">
                <a:solidFill>
                  <a:schemeClr val="tx1"/>
                </a:solidFill>
                <a:latin typeface="Arial" charset="0"/>
              </a:rPr>
              <a:t>Application Server IDE</a:t>
            </a:r>
          </a:p>
          <a:p>
            <a:pPr marL="3773488" indent="-115888">
              <a:lnSpc>
                <a:spcPct val="100000"/>
              </a:lnSpc>
              <a:spcAft>
                <a:spcPts val="600"/>
              </a:spcAft>
              <a:buFont typeface="Arial" pitchFamily="34" charset="0"/>
              <a:buChar char="•"/>
            </a:pPr>
            <a:r>
              <a:rPr lang="en-US" dirty="0">
                <a:solidFill>
                  <a:schemeClr val="tx1"/>
                </a:solidFill>
                <a:latin typeface="Arial" charset="0"/>
              </a:rPr>
              <a:t>Utilization Capability Object</a:t>
            </a:r>
          </a:p>
        </p:txBody>
      </p:sp>
      <p:sp>
        <p:nvSpPr>
          <p:cNvPr id="15" name="Pentagon 14"/>
          <p:cNvSpPr/>
          <p:nvPr/>
        </p:nvSpPr>
        <p:spPr bwMode="auto">
          <a:xfrm>
            <a:off x="3124200" y="3048000"/>
            <a:ext cx="990600" cy="76200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USING</a:t>
            </a:r>
          </a:p>
        </p:txBody>
      </p:sp>
      <p:sp>
        <p:nvSpPr>
          <p:cNvPr id="12" name="Rounded Rectangle 11"/>
          <p:cNvSpPr/>
          <p:nvPr/>
        </p:nvSpPr>
        <p:spPr bwMode="auto">
          <a:xfrm>
            <a:off x="457200" y="1981200"/>
            <a:ext cx="8229600" cy="91440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dirty="0">
                <a:solidFill>
                  <a:schemeClr val="tx1"/>
                </a:solidFill>
                <a:latin typeface="Arial" charset="0"/>
              </a:rPr>
              <a:t>Application Server IDE</a:t>
            </a:r>
          </a:p>
          <a:p>
            <a:pPr marL="3773488" indent="-115888">
              <a:lnSpc>
                <a:spcPct val="100000"/>
              </a:lnSpc>
              <a:spcAft>
                <a:spcPts val="600"/>
              </a:spcAft>
              <a:buFont typeface="Arial" pitchFamily="34" charset="0"/>
              <a:buChar char="•"/>
            </a:pPr>
            <a:r>
              <a:rPr lang="en-US" dirty="0">
                <a:solidFill>
                  <a:schemeClr val="tx1"/>
                </a:solidFill>
                <a:latin typeface="Arial" charset="0"/>
              </a:rPr>
              <a:t>Utilization Capability Object</a:t>
            </a:r>
          </a:p>
        </p:txBody>
      </p:sp>
      <p:sp>
        <p:nvSpPr>
          <p:cNvPr id="13" name="Pentagon 12"/>
          <p:cNvSpPr/>
          <p:nvPr/>
        </p:nvSpPr>
        <p:spPr bwMode="auto">
          <a:xfrm>
            <a:off x="3124200" y="2057400"/>
            <a:ext cx="990600" cy="76200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USING</a:t>
            </a:r>
          </a:p>
        </p:txBody>
      </p:sp>
      <p:sp>
        <p:nvSpPr>
          <p:cNvPr id="8" name="Rounded Rectangle 7"/>
          <p:cNvSpPr/>
          <p:nvPr/>
        </p:nvSpPr>
        <p:spPr bwMode="auto">
          <a:xfrm>
            <a:off x="457200" y="990600"/>
            <a:ext cx="8229600" cy="914400"/>
          </a:xfrm>
          <a:prstGeom prst="roundRect">
            <a:avLst>
              <a:gd name="adj" fmla="val 13306"/>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3773488" indent="-115888">
              <a:lnSpc>
                <a:spcPct val="100000"/>
              </a:lnSpc>
              <a:spcAft>
                <a:spcPts val="600"/>
              </a:spcAft>
              <a:buFont typeface="Arial" pitchFamily="34" charset="0"/>
              <a:buChar char="•"/>
            </a:pPr>
            <a:r>
              <a:rPr lang="en-US" dirty="0">
                <a:solidFill>
                  <a:schemeClr val="tx1"/>
                </a:solidFill>
                <a:latin typeface="Arial" charset="0"/>
              </a:rPr>
              <a:t>“MES Client” tool</a:t>
            </a:r>
          </a:p>
        </p:txBody>
      </p:sp>
      <p:sp>
        <p:nvSpPr>
          <p:cNvPr id="9" name="Pentagon 8"/>
          <p:cNvSpPr/>
          <p:nvPr/>
        </p:nvSpPr>
        <p:spPr bwMode="auto">
          <a:xfrm>
            <a:off x="3124200" y="1066800"/>
            <a:ext cx="990600" cy="762000"/>
          </a:xfrm>
          <a:prstGeom prst="homePlat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USING</a:t>
            </a:r>
          </a:p>
        </p:txBody>
      </p:sp>
      <p:sp>
        <p:nvSpPr>
          <p:cNvPr id="2" name="Title 1"/>
          <p:cNvSpPr>
            <a:spLocks noGrp="1"/>
          </p:cNvSpPr>
          <p:nvPr>
            <p:ph type="title"/>
          </p:nvPr>
        </p:nvSpPr>
        <p:spPr>
          <a:xfrm>
            <a:off x="431800" y="304800"/>
            <a:ext cx="8281988" cy="904875"/>
          </a:xfrm>
        </p:spPr>
        <p:txBody>
          <a:bodyPr/>
          <a:lstStyle/>
          <a:p>
            <a:r>
              <a:rPr lang="en-US" dirty="0"/>
              <a:t>Performance will enable you to…</a:t>
            </a:r>
          </a:p>
        </p:txBody>
      </p:sp>
      <p:sp>
        <p:nvSpPr>
          <p:cNvPr id="3" name="Rounded Rectangle 2"/>
          <p:cNvSpPr/>
          <p:nvPr/>
        </p:nvSpPr>
        <p:spPr bwMode="auto">
          <a:xfrm>
            <a:off x="457200" y="990600"/>
            <a:ext cx="2743200" cy="914400"/>
          </a:xfrm>
          <a:prstGeom prst="roundRect">
            <a:avLst>
              <a:gd name="adj" fmla="val 1414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bg1"/>
                </a:solidFill>
                <a:latin typeface="Arial" charset="0"/>
              </a:rPr>
              <a:t>Configure MES, Including Security, Utilization, Entity Access Permission, and Shifts and Shift Schedules</a:t>
            </a:r>
            <a:endParaRPr kumimoji="0" lang="en-US" sz="1400" b="0" i="0" u="none" strike="noStrike" cap="none" normalizeH="0" baseline="0" dirty="0">
              <a:ln>
                <a:noFill/>
              </a:ln>
              <a:solidFill>
                <a:schemeClr val="bg1"/>
              </a:solidFill>
              <a:effectLst/>
              <a:latin typeface="Arial" charset="0"/>
            </a:endParaRPr>
          </a:p>
        </p:txBody>
      </p:sp>
      <p:sp>
        <p:nvSpPr>
          <p:cNvPr id="4" name="Rounded Rectangle 3"/>
          <p:cNvSpPr/>
          <p:nvPr/>
        </p:nvSpPr>
        <p:spPr bwMode="auto">
          <a:xfrm>
            <a:off x="457200" y="1981200"/>
            <a:ext cx="2743200" cy="914400"/>
          </a:xfrm>
          <a:prstGeom prst="roundRect">
            <a:avLst>
              <a:gd name="adj" fmla="val 1414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bg1"/>
                </a:solidFill>
                <a:latin typeface="Arial" charset="0"/>
              </a:rPr>
              <a:t>Build Equipment Entity Model, Users, and User Groups</a:t>
            </a:r>
            <a:endParaRPr kumimoji="0" lang="en-US" sz="1400" b="0" i="0" u="none" strike="noStrike" cap="none" normalizeH="0" baseline="0" dirty="0">
              <a:ln>
                <a:noFill/>
              </a:ln>
              <a:solidFill>
                <a:schemeClr val="bg1"/>
              </a:solidFill>
              <a:effectLst/>
              <a:latin typeface="Arial" charset="0"/>
            </a:endParaRPr>
          </a:p>
        </p:txBody>
      </p:sp>
      <p:sp>
        <p:nvSpPr>
          <p:cNvPr id="5" name="Rounded Rectangle 4"/>
          <p:cNvSpPr/>
          <p:nvPr/>
        </p:nvSpPr>
        <p:spPr bwMode="auto">
          <a:xfrm>
            <a:off x="457200" y="2971800"/>
            <a:ext cx="2743200" cy="914400"/>
          </a:xfrm>
          <a:prstGeom prst="roundRect">
            <a:avLst>
              <a:gd name="adj" fmla="val 1414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bg1"/>
                </a:solidFill>
                <a:latin typeface="Arial" charset="0"/>
              </a:rPr>
              <a:t>Configure and Run Utilization Capability Object (UCO)</a:t>
            </a:r>
            <a:endParaRPr kumimoji="0" lang="en-US" sz="1400" b="0" i="0" u="none" strike="noStrike" cap="none" normalizeH="0" baseline="0" dirty="0">
              <a:ln>
                <a:noFill/>
              </a:ln>
              <a:solidFill>
                <a:schemeClr val="bg1"/>
              </a:solidFill>
              <a:effectLst/>
              <a:latin typeface="Arial" charset="0"/>
            </a:endParaRPr>
          </a:p>
        </p:txBody>
      </p:sp>
      <p:sp>
        <p:nvSpPr>
          <p:cNvPr id="6" name="Rounded Rectangle 5"/>
          <p:cNvSpPr/>
          <p:nvPr/>
        </p:nvSpPr>
        <p:spPr bwMode="auto">
          <a:xfrm>
            <a:off x="457200" y="3962400"/>
            <a:ext cx="2743200" cy="914400"/>
          </a:xfrm>
          <a:prstGeom prst="roundRect">
            <a:avLst>
              <a:gd name="adj" fmla="val 1414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bg1"/>
                </a:solidFill>
                <a:latin typeface="Arial" charset="0"/>
              </a:rPr>
              <a:t>Monitor and Modify Utilization; </a:t>
            </a:r>
          </a:p>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bg1"/>
                </a:solidFill>
                <a:latin typeface="Arial" charset="0"/>
              </a:rPr>
              <a:t>Create and Start Work Order</a:t>
            </a:r>
            <a:endParaRPr kumimoji="0" lang="en-US" sz="1400" b="0" i="0" u="none" strike="noStrike" cap="none" normalizeH="0" baseline="0" dirty="0">
              <a:ln>
                <a:noFill/>
              </a:ln>
              <a:solidFill>
                <a:schemeClr val="bg1"/>
              </a:solidFill>
              <a:effectLst/>
              <a:latin typeface="Arial" charset="0"/>
            </a:endParaRPr>
          </a:p>
        </p:txBody>
      </p:sp>
      <p:sp>
        <p:nvSpPr>
          <p:cNvPr id="7" name="Rounded Rectangle 6"/>
          <p:cNvSpPr/>
          <p:nvPr/>
        </p:nvSpPr>
        <p:spPr bwMode="auto">
          <a:xfrm>
            <a:off x="457200" y="4953000"/>
            <a:ext cx="2743200" cy="914400"/>
          </a:xfrm>
          <a:prstGeom prst="roundRect">
            <a:avLst>
              <a:gd name="adj" fmla="val 14146"/>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bg1"/>
                </a:solidFill>
                <a:latin typeface="Arial" charset="0"/>
              </a:rPr>
              <a:t>Track Downtime Analysis; Generate OEE reports</a:t>
            </a:r>
            <a:endParaRPr kumimoji="0" lang="en-US" sz="1400" b="0" i="0" u="none" strike="noStrike" cap="none" normalizeH="0" baseline="0" dirty="0">
              <a:ln>
                <a:noFill/>
              </a:ln>
              <a:solidFill>
                <a:schemeClr val="bg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par>
                          <p:cTn id="20" fill="hold">
                            <p:stCondLst>
                              <p:cond delay="500"/>
                            </p:stCondLst>
                            <p:childTnLst>
                              <p:par>
                                <p:cTn id="21" presetID="1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slide(fromLeft)">
                                      <p:cBhvr>
                                        <p:cTn id="23" dur="500"/>
                                        <p:tgtEl>
                                          <p:spTgt spid="13"/>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ssolve">
                                      <p:cBhvr>
                                        <p:cTn id="31" dur="500"/>
                                        <p:tgtEl>
                                          <p:spTgt spid="5"/>
                                        </p:tgtEl>
                                      </p:cBhvr>
                                    </p:animEffect>
                                  </p:childTnLst>
                                </p:cTn>
                              </p:par>
                            </p:childTnLst>
                          </p:cTn>
                        </p:par>
                        <p:par>
                          <p:cTn id="32" fill="hold">
                            <p:stCondLst>
                              <p:cond delay="500"/>
                            </p:stCondLst>
                            <p:childTnLst>
                              <p:par>
                                <p:cTn id="33" presetID="1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lide(fromLeft)">
                                      <p:cBhvr>
                                        <p:cTn id="35" dur="500"/>
                                        <p:tgtEl>
                                          <p:spTgt spid="1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ssolve">
                                      <p:cBhvr>
                                        <p:cTn id="43" dur="500"/>
                                        <p:tgtEl>
                                          <p:spTgt spid="6"/>
                                        </p:tgtEl>
                                      </p:cBhvr>
                                    </p:animEffect>
                                  </p:childTnLst>
                                </p:cTn>
                              </p:par>
                            </p:childTnLst>
                          </p:cTn>
                        </p:par>
                        <p:par>
                          <p:cTn id="44" fill="hold">
                            <p:stCondLst>
                              <p:cond delay="500"/>
                            </p:stCondLst>
                            <p:childTnLst>
                              <p:par>
                                <p:cTn id="45" presetID="1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slide(from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par>
                          <p:cTn id="56" fill="hold">
                            <p:stCondLst>
                              <p:cond delay="500"/>
                            </p:stCondLst>
                            <p:childTnLst>
                              <p:par>
                                <p:cTn id="57" presetID="12" presetClass="entr" presetSubtype="8"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lide(fromLeft)">
                                      <p:cBhvr>
                                        <p:cTn id="59" dur="500"/>
                                        <p:tgtEl>
                                          <p:spTgt spid="1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16" grpId="0" animBg="1"/>
      <p:bldP spid="17" grpId="0" animBg="1"/>
      <p:bldP spid="14" grpId="0" animBg="1"/>
      <p:bldP spid="15" grpId="0" animBg="1"/>
      <p:bldP spid="12" grpId="0" animBg="1"/>
      <p:bldP spid="13" grpId="0" animBg="1"/>
      <p:bldP spid="8" grpId="0" animBg="1"/>
      <p:bldP spid="9" grpId="0" animBg="1"/>
      <p:bldP spid="3"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bwMode="auto">
          <a:xfrm>
            <a:off x="685800" y="4724400"/>
            <a:ext cx="7391400" cy="1295400"/>
          </a:xfrm>
          <a:prstGeom prst="roundRect">
            <a:avLst>
              <a:gd name="adj" fmla="val 826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Database Server</a:t>
            </a:r>
          </a:p>
        </p:txBody>
      </p:sp>
      <p:sp>
        <p:nvSpPr>
          <p:cNvPr id="14" name="Rounded Rectangle 13"/>
          <p:cNvSpPr/>
          <p:nvPr/>
        </p:nvSpPr>
        <p:spPr bwMode="auto">
          <a:xfrm>
            <a:off x="685800" y="1066800"/>
            <a:ext cx="7467600" cy="1295400"/>
          </a:xfrm>
          <a:prstGeom prst="roundRect">
            <a:avLst>
              <a:gd name="adj" fmla="val 938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Client</a:t>
            </a:r>
            <a:r>
              <a:rPr kumimoji="0" lang="en-US" sz="2000" b="0" i="0" u="none" strike="noStrike" cap="none" normalizeH="0" dirty="0">
                <a:ln>
                  <a:noFill/>
                </a:ln>
                <a:solidFill>
                  <a:schemeClr val="bg1"/>
                </a:solidFill>
                <a:effectLst/>
                <a:latin typeface="Arial" charset="0"/>
              </a:rPr>
              <a:t> tools</a:t>
            </a:r>
            <a:endParaRPr kumimoji="0" lang="en-US" sz="2000" b="0" i="0" u="none" strike="noStrike" cap="none" normalizeH="0" baseline="0" dirty="0">
              <a:ln>
                <a:noFill/>
              </a:ln>
              <a:solidFill>
                <a:schemeClr val="bg1"/>
              </a:solidFill>
              <a:effectLst/>
              <a:latin typeface="Arial" charset="0"/>
            </a:endParaRPr>
          </a:p>
        </p:txBody>
      </p:sp>
      <p:sp>
        <p:nvSpPr>
          <p:cNvPr id="2" name="Title 1"/>
          <p:cNvSpPr>
            <a:spLocks noGrp="1"/>
          </p:cNvSpPr>
          <p:nvPr>
            <p:ph type="title"/>
          </p:nvPr>
        </p:nvSpPr>
        <p:spPr>
          <a:xfrm>
            <a:off x="431800" y="304800"/>
            <a:ext cx="8281988" cy="904875"/>
          </a:xfrm>
        </p:spPr>
        <p:txBody>
          <a:bodyPr/>
          <a:lstStyle/>
          <a:p>
            <a:r>
              <a:rPr lang="en-US" dirty="0"/>
              <a:t>MES 2012 Software Components</a:t>
            </a:r>
          </a:p>
        </p:txBody>
      </p:sp>
      <p:sp>
        <p:nvSpPr>
          <p:cNvPr id="7" name="Rounded Rectangle 6"/>
          <p:cNvSpPr/>
          <p:nvPr/>
        </p:nvSpPr>
        <p:spPr bwMode="auto">
          <a:xfrm>
            <a:off x="685800" y="2819400"/>
            <a:ext cx="7467600" cy="1295400"/>
          </a:xfrm>
          <a:prstGeom prst="roundRect">
            <a:avLst>
              <a:gd name="adj" fmla="val 826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Middleware</a:t>
            </a:r>
          </a:p>
        </p:txBody>
      </p:sp>
      <p:sp>
        <p:nvSpPr>
          <p:cNvPr id="8" name="Rectangle 7"/>
          <p:cNvSpPr/>
          <p:nvPr/>
        </p:nvSpPr>
        <p:spPr bwMode="auto">
          <a:xfrm>
            <a:off x="762000" y="1447800"/>
            <a:ext cx="1219200" cy="6858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MES Client</a:t>
            </a:r>
            <a:endParaRPr kumimoji="0" lang="en-US" sz="1400" b="0" i="0" u="none" strike="noStrike" cap="none" normalizeH="0" baseline="0" dirty="0">
              <a:ln>
                <a:noFill/>
              </a:ln>
              <a:solidFill>
                <a:schemeClr val="tx1"/>
              </a:solidFill>
              <a:effectLst/>
              <a:latin typeface="Arial" charset="0"/>
            </a:endParaRPr>
          </a:p>
        </p:txBody>
      </p:sp>
      <p:sp>
        <p:nvSpPr>
          <p:cNvPr id="10" name="Flowchart: Magnetic Disk 9"/>
          <p:cNvSpPr/>
          <p:nvPr/>
        </p:nvSpPr>
        <p:spPr bwMode="auto">
          <a:xfrm>
            <a:off x="3657600" y="4876800"/>
            <a:ext cx="1524000" cy="990600"/>
          </a:xfrm>
          <a:prstGeom prst="flowChartMagneticDisk">
            <a:avLst/>
          </a:prstGeom>
          <a:ln>
            <a:headEnd type="none" w="med" len="med"/>
            <a:tailEnd type="none" w="med" len="me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Production</a:t>
            </a:r>
          </a:p>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Database (MESDB)</a:t>
            </a:r>
            <a:endParaRPr kumimoji="0" lang="en-US" sz="1400" b="0" i="0" u="none" strike="noStrike" cap="none" normalizeH="0" baseline="0" dirty="0">
              <a:ln>
                <a:noFill/>
              </a:ln>
              <a:solidFill>
                <a:schemeClr val="tx1"/>
              </a:solidFill>
              <a:effectLst/>
              <a:latin typeface="Arial" charset="0"/>
            </a:endParaRPr>
          </a:p>
        </p:txBody>
      </p:sp>
      <p:sp>
        <p:nvSpPr>
          <p:cNvPr id="11" name="Round Same Side Corner Rectangle 10"/>
          <p:cNvSpPr/>
          <p:nvPr/>
        </p:nvSpPr>
        <p:spPr bwMode="auto">
          <a:xfrm>
            <a:off x="914400" y="3276600"/>
            <a:ext cx="1524000" cy="685800"/>
          </a:xfrm>
          <a:prstGeom prst="round2Same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r>
              <a:rPr lang="en-US" dirty="0">
                <a:solidFill>
                  <a:schemeClr val="tx1"/>
                </a:solidFill>
              </a:rPr>
              <a:t>MES</a:t>
            </a:r>
            <a:r>
              <a:rPr kumimoji="0" lang="en-US" sz="1400" b="0" i="0" u="none" strike="noStrike" cap="none" normalizeH="0" baseline="0" dirty="0">
                <a:ln>
                  <a:noFill/>
                </a:ln>
                <a:solidFill>
                  <a:schemeClr val="tx1"/>
                </a:solidFill>
                <a:effectLst/>
                <a:latin typeface="Arial" charset="0"/>
              </a:rPr>
              <a:t> Service</a:t>
            </a:r>
          </a:p>
        </p:txBody>
      </p:sp>
      <p:sp>
        <p:nvSpPr>
          <p:cNvPr id="12" name="Flowchart: Predefined Process 11"/>
          <p:cNvSpPr/>
          <p:nvPr/>
        </p:nvSpPr>
        <p:spPr bwMode="auto">
          <a:xfrm>
            <a:off x="3657600" y="3276600"/>
            <a:ext cx="1524000" cy="685800"/>
          </a:xfrm>
          <a:prstGeom prst="flowChartPredefinedProcess">
            <a:avLst/>
          </a:prstGeom>
          <a:ln>
            <a:headEnd type="none" w="med" len="med"/>
            <a:tailEnd type="none" w="med" len="med"/>
          </a:ln>
          <a:scene3d>
            <a:camera prst="orthographicFront"/>
            <a:lightRig rig="threePt" dir="t"/>
          </a:scene3d>
          <a:sp3d>
            <a:bevelT w="114300" prst="hardEdg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MES Middleware Host</a:t>
            </a:r>
            <a:endParaRPr kumimoji="0" lang="en-US" sz="1400" b="0" i="0" u="none" strike="noStrike" cap="none" normalizeH="0" baseline="0" dirty="0">
              <a:ln>
                <a:noFill/>
              </a:ln>
              <a:solidFill>
                <a:schemeClr val="tx1"/>
              </a:solidFill>
              <a:effectLst/>
              <a:latin typeface="Arial" charset="0"/>
            </a:endParaRPr>
          </a:p>
        </p:txBody>
      </p:sp>
      <p:sp>
        <p:nvSpPr>
          <p:cNvPr id="13" name="Round Same Side Corner Rectangle 12"/>
          <p:cNvSpPr/>
          <p:nvPr/>
        </p:nvSpPr>
        <p:spPr bwMode="auto">
          <a:xfrm>
            <a:off x="6400800" y="3276600"/>
            <a:ext cx="1524000" cy="685800"/>
          </a:xfrm>
          <a:prstGeom prst="round2Same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Factory</a:t>
            </a:r>
          </a:p>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Connector</a:t>
            </a:r>
            <a:endParaRPr kumimoji="0" lang="en-US" sz="1400" b="0" i="0" u="none" strike="noStrike" cap="none" normalizeH="0" baseline="0" dirty="0">
              <a:ln>
                <a:noFill/>
              </a:ln>
              <a:solidFill>
                <a:schemeClr val="tx1"/>
              </a:solidFill>
              <a:effectLst/>
              <a:latin typeface="Arial" charset="0"/>
            </a:endParaRPr>
          </a:p>
        </p:txBody>
      </p:sp>
      <p:sp>
        <p:nvSpPr>
          <p:cNvPr id="15" name="Up-Down Arrow 14"/>
          <p:cNvSpPr/>
          <p:nvPr/>
        </p:nvSpPr>
        <p:spPr bwMode="auto">
          <a:xfrm>
            <a:off x="4267200" y="4038600"/>
            <a:ext cx="304800" cy="6858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6" name="Rectangle 15"/>
          <p:cNvSpPr/>
          <p:nvPr/>
        </p:nvSpPr>
        <p:spPr bwMode="auto">
          <a:xfrm>
            <a:off x="1981200" y="1447800"/>
            <a:ext cx="1219200" cy="6858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Configurator</a:t>
            </a:r>
          </a:p>
        </p:txBody>
      </p:sp>
      <p:sp>
        <p:nvSpPr>
          <p:cNvPr id="17" name="Rectangle 16"/>
          <p:cNvSpPr/>
          <p:nvPr/>
        </p:nvSpPr>
        <p:spPr bwMode="auto">
          <a:xfrm>
            <a:off x="3200400" y="1447800"/>
            <a:ext cx="1219200" cy="6858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Supervisor</a:t>
            </a:r>
          </a:p>
        </p:txBody>
      </p:sp>
      <p:sp>
        <p:nvSpPr>
          <p:cNvPr id="21" name="Up-Down Arrow 20"/>
          <p:cNvSpPr/>
          <p:nvPr/>
        </p:nvSpPr>
        <p:spPr bwMode="auto">
          <a:xfrm rot="16200000">
            <a:off x="2857500" y="3086100"/>
            <a:ext cx="381000" cy="10668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2" name="Up-Down Arrow 21"/>
          <p:cNvSpPr/>
          <p:nvPr/>
        </p:nvSpPr>
        <p:spPr bwMode="auto">
          <a:xfrm rot="16200000">
            <a:off x="5600700" y="3086100"/>
            <a:ext cx="381000" cy="10668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5" name="Up-Down Arrow 24"/>
          <p:cNvSpPr/>
          <p:nvPr/>
        </p:nvSpPr>
        <p:spPr bwMode="auto">
          <a:xfrm>
            <a:off x="4267200" y="2362200"/>
            <a:ext cx="304800" cy="8382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27" name="Picture 104" descr="ControlLogix"/>
          <p:cNvPicPr>
            <a:picLocks noChangeAspect="1" noChangeArrowheads="1"/>
          </p:cNvPicPr>
          <p:nvPr/>
        </p:nvPicPr>
        <p:blipFill>
          <a:blip r:embed="rId3" cstate="print"/>
          <a:srcRect/>
          <a:stretch>
            <a:fillRect/>
          </a:stretch>
        </p:blipFill>
        <p:spPr bwMode="auto">
          <a:xfrm>
            <a:off x="7924800" y="4267200"/>
            <a:ext cx="914400" cy="385762"/>
          </a:xfrm>
          <a:prstGeom prst="rect">
            <a:avLst/>
          </a:prstGeom>
          <a:noFill/>
          <a:ln w="9525">
            <a:noFill/>
            <a:miter lim="800000"/>
            <a:headEnd/>
            <a:tailEnd/>
          </a:ln>
          <a:effectLst>
            <a:outerShdw dist="25400" dir="5400000" algn="ctr" rotWithShape="0">
              <a:schemeClr val="tx2">
                <a:alpha val="50000"/>
              </a:schemeClr>
            </a:outerShdw>
          </a:effectLst>
        </p:spPr>
      </p:pic>
      <p:sp>
        <p:nvSpPr>
          <p:cNvPr id="29" name="Left-Up Arrow 28"/>
          <p:cNvSpPr/>
          <p:nvPr/>
        </p:nvSpPr>
        <p:spPr bwMode="auto">
          <a:xfrm rot="16200000">
            <a:off x="7886700" y="3543300"/>
            <a:ext cx="762000" cy="533400"/>
          </a:xfrm>
          <a:prstGeom prst="leftUp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3" name="Rectangle 22"/>
          <p:cNvSpPr/>
          <p:nvPr/>
        </p:nvSpPr>
        <p:spPr bwMode="auto">
          <a:xfrm>
            <a:off x="5638800" y="1447800"/>
            <a:ext cx="1219200" cy="685800"/>
          </a:xfrm>
          <a:prstGeom prst="rect">
            <a:avLst/>
          </a:prstGeom>
          <a:ln>
            <a:headEnd type="none" w="med" len="med"/>
            <a:tailEnd type="none" w="med" len="me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Maintenance</a:t>
            </a:r>
          </a:p>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Utilities</a:t>
            </a:r>
          </a:p>
        </p:txBody>
      </p:sp>
      <p:sp>
        <p:nvSpPr>
          <p:cNvPr id="24" name="Rectangle 23"/>
          <p:cNvSpPr/>
          <p:nvPr/>
        </p:nvSpPr>
        <p:spPr bwMode="auto">
          <a:xfrm>
            <a:off x="6858000" y="1447800"/>
            <a:ext cx="1219200" cy="685800"/>
          </a:xfrm>
          <a:prstGeom prst="rect">
            <a:avLst/>
          </a:prstGeom>
          <a:ln>
            <a:headEnd type="none" w="med" len="med"/>
            <a:tailEnd type="none" w="med" len="me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Custom .NET Applications</a:t>
            </a:r>
          </a:p>
        </p:txBody>
      </p:sp>
      <p:sp>
        <p:nvSpPr>
          <p:cNvPr id="28" name="Rectangle 27"/>
          <p:cNvSpPr/>
          <p:nvPr/>
        </p:nvSpPr>
        <p:spPr bwMode="auto">
          <a:xfrm>
            <a:off x="4419600" y="1447800"/>
            <a:ext cx="1219200" cy="6858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Operator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par>
                          <p:cTn id="22" fill="hold">
                            <p:stCondLst>
                              <p:cond delay="500"/>
                            </p:stCondLst>
                            <p:childTnLst>
                              <p:par>
                                <p:cTn id="23" presetID="16" presetClass="entr" presetSubtype="42"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dissolve">
                                      <p:cBhvr>
                                        <p:cTn id="30" dur="500"/>
                                        <p:tgtEl>
                                          <p:spTgt spid="11"/>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out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dissolve">
                                      <p:cBhvr>
                                        <p:cTn id="39" dur="500"/>
                                        <p:tgtEl>
                                          <p:spTgt spid="13"/>
                                        </p:tgtEl>
                                      </p:cBhvr>
                                    </p:animEffect>
                                  </p:childTnLst>
                                </p:cTn>
                              </p:par>
                            </p:childTnLst>
                          </p:cTn>
                        </p:par>
                        <p:par>
                          <p:cTn id="40" fill="hold">
                            <p:stCondLst>
                              <p:cond delay="500"/>
                            </p:stCondLst>
                            <p:childTnLst>
                              <p:par>
                                <p:cTn id="41" presetID="9"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dissolve">
                                      <p:cBhvr>
                                        <p:cTn id="43" dur="500"/>
                                        <p:tgtEl>
                                          <p:spTgt spid="27"/>
                                        </p:tgtEl>
                                      </p:cBhvr>
                                    </p:animEffect>
                                  </p:childTnLst>
                                </p:cTn>
                              </p:par>
                            </p:childTnLst>
                          </p:cTn>
                        </p:par>
                        <p:par>
                          <p:cTn id="44" fill="hold">
                            <p:stCondLst>
                              <p:cond delay="1000"/>
                            </p:stCondLst>
                            <p:childTnLst>
                              <p:par>
                                <p:cTn id="45" presetID="16" presetClass="entr" presetSubtype="26"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Horizontal)">
                                      <p:cBhvr>
                                        <p:cTn id="47" dur="500"/>
                                        <p:tgtEl>
                                          <p:spTgt spid="29"/>
                                        </p:tgtEl>
                                      </p:cBhvr>
                                    </p:animEffect>
                                  </p:childTnLst>
                                </p:cTn>
                              </p:par>
                            </p:childTnLst>
                          </p:cTn>
                        </p:par>
                        <p:par>
                          <p:cTn id="48" fill="hold">
                            <p:stCondLst>
                              <p:cond delay="1500"/>
                            </p:stCondLst>
                            <p:childTnLst>
                              <p:par>
                                <p:cTn id="49" presetID="16" presetClass="entr" presetSubtype="37"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arn(outVertical)">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par>
                          <p:cTn id="57" fill="hold">
                            <p:stCondLst>
                              <p:cond delay="500"/>
                            </p:stCondLst>
                            <p:childTnLst>
                              <p:par>
                                <p:cTn id="58" presetID="16" presetClass="entr" presetSubtype="42"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outHorizontal)">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dissolve">
                                      <p:cBhvr>
                                        <p:cTn id="65" dur="500"/>
                                        <p:tgtEl>
                                          <p:spTgt spid="8"/>
                                        </p:tgtEl>
                                      </p:cBhvr>
                                    </p:animEffect>
                                  </p:childTnLst>
                                </p:cTn>
                              </p:par>
                            </p:childTnLst>
                          </p:cTn>
                        </p:par>
                        <p:par>
                          <p:cTn id="66" fill="hold">
                            <p:stCondLst>
                              <p:cond delay="500"/>
                            </p:stCondLst>
                            <p:childTnLst>
                              <p:par>
                                <p:cTn id="67" presetID="9"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dissolve">
                                      <p:cBhvr>
                                        <p:cTn id="69" dur="500"/>
                                        <p:tgtEl>
                                          <p:spTgt spid="16"/>
                                        </p:tgtEl>
                                      </p:cBhvr>
                                    </p:animEffect>
                                  </p:childTnLst>
                                </p:cTn>
                              </p:par>
                            </p:childTnLst>
                          </p:cTn>
                        </p:par>
                        <p:par>
                          <p:cTn id="70" fill="hold">
                            <p:stCondLst>
                              <p:cond delay="1000"/>
                            </p:stCondLst>
                            <p:childTnLst>
                              <p:par>
                                <p:cTn id="71" presetID="9"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dissolve">
                                      <p:cBhvr>
                                        <p:cTn id="73" dur="500"/>
                                        <p:tgtEl>
                                          <p:spTgt spid="17"/>
                                        </p:tgtEl>
                                      </p:cBhvr>
                                    </p:animEffect>
                                  </p:childTnLst>
                                </p:cTn>
                              </p:par>
                            </p:childTnLst>
                          </p:cTn>
                        </p:par>
                        <p:par>
                          <p:cTn id="74" fill="hold">
                            <p:stCondLst>
                              <p:cond delay="1500"/>
                            </p:stCondLst>
                            <p:childTnLst>
                              <p:par>
                                <p:cTn id="75" presetID="9"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dissolve">
                                      <p:cBhvr>
                                        <p:cTn id="77" dur="500"/>
                                        <p:tgtEl>
                                          <p:spTgt spid="23"/>
                                        </p:tgtEl>
                                      </p:cBhvr>
                                    </p:animEffect>
                                  </p:childTnLst>
                                </p:cTn>
                              </p:par>
                            </p:childTnLst>
                          </p:cTn>
                        </p:par>
                        <p:par>
                          <p:cTn id="78" fill="hold">
                            <p:stCondLst>
                              <p:cond delay="2000"/>
                            </p:stCondLst>
                            <p:childTnLst>
                              <p:par>
                                <p:cTn id="79" presetID="9" presetClass="entr" presetSubtype="0" fill="hold" grpId="0"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cTn>
                              </p:par>
                            </p:childTnLst>
                          </p:cTn>
                        </p:par>
                        <p:par>
                          <p:cTn id="82" fill="hold">
                            <p:stCondLst>
                              <p:cond delay="2500"/>
                            </p:stCondLst>
                            <p:childTnLst>
                              <p:par>
                                <p:cTn id="83" presetID="9"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dissolve">
                                      <p:cBhvr>
                                        <p:cTn id="8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4" grpId="0" animBg="1"/>
      <p:bldP spid="7" grpId="0" animBg="1"/>
      <p:bldP spid="8" grpId="0" animBg="1"/>
      <p:bldP spid="10" grpId="0" animBg="1"/>
      <p:bldP spid="11" grpId="0" animBg="1"/>
      <p:bldP spid="12" grpId="0" animBg="1"/>
      <p:bldP spid="13" grpId="0" animBg="1"/>
      <p:bldP spid="15" grpId="0" animBg="1"/>
      <p:bldP spid="16" grpId="0" animBg="1"/>
      <p:bldP spid="17" grpId="0" animBg="1"/>
      <p:bldP spid="21" grpId="0" animBg="1"/>
      <p:bldP spid="22" grpId="0" animBg="1"/>
      <p:bldP spid="25" grpId="0" animBg="1"/>
      <p:bldP spid="29" grpId="0" animBg="1"/>
      <p:bldP spid="23" grpId="0" animBg="1"/>
      <p:bldP spid="24"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281988" cy="904875"/>
          </a:xfrm>
        </p:spPr>
        <p:txBody>
          <a:bodyPr/>
          <a:lstStyle/>
          <a:p>
            <a:r>
              <a:rPr lang="en-US" dirty="0"/>
              <a:t>MES 2012 - Middleware</a:t>
            </a:r>
          </a:p>
        </p:txBody>
      </p:sp>
      <p:sp>
        <p:nvSpPr>
          <p:cNvPr id="3" name="Rounded Rectangle 2"/>
          <p:cNvSpPr/>
          <p:nvPr/>
        </p:nvSpPr>
        <p:spPr bwMode="auto">
          <a:xfrm>
            <a:off x="914400" y="1600200"/>
            <a:ext cx="7315200" cy="914400"/>
          </a:xfrm>
          <a:prstGeom prst="roundRect">
            <a:avLst>
              <a:gd name="adj" fmla="val 13564"/>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91440" numCol="1" rtlCol="0" anchor="b" anchorCtr="0" compatLnSpc="1">
            <a:prstTxWarp prst="textNoShape">
              <a:avLst/>
            </a:prstTxWarp>
            <a:noAutofit/>
          </a:bodyPr>
          <a:lstStyle/>
          <a:p>
            <a:r>
              <a:rPr lang="en-US" sz="1600" dirty="0">
                <a:solidFill>
                  <a:schemeClr val="tx1"/>
                </a:solidFill>
              </a:rPr>
              <a:t>Enables communication between the MES clients and the MES database. </a:t>
            </a:r>
          </a:p>
        </p:txBody>
      </p:sp>
      <p:sp>
        <p:nvSpPr>
          <p:cNvPr id="4" name="Rounded Rectangle 3"/>
          <p:cNvSpPr/>
          <p:nvPr/>
        </p:nvSpPr>
        <p:spPr bwMode="auto">
          <a:xfrm>
            <a:off x="1371600" y="1371600"/>
            <a:ext cx="6400800" cy="457200"/>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2000" dirty="0">
                <a:solidFill>
                  <a:schemeClr val="bg1"/>
                </a:solidFill>
              </a:rPr>
              <a:t>MES Middleware Host (WCF</a:t>
            </a:r>
            <a:r>
              <a:rPr kumimoji="0" lang="en-US" sz="2000" i="0" u="none" strike="noStrike" cap="none" normalizeH="0" baseline="0" dirty="0">
                <a:ln>
                  <a:noFill/>
                </a:ln>
                <a:solidFill>
                  <a:schemeClr val="bg1"/>
                </a:solidFill>
                <a:effectLst/>
              </a:rPr>
              <a:t> software)</a:t>
            </a:r>
          </a:p>
        </p:txBody>
      </p:sp>
      <p:sp>
        <p:nvSpPr>
          <p:cNvPr id="5" name="Rounded Rectangle 4"/>
          <p:cNvSpPr/>
          <p:nvPr/>
        </p:nvSpPr>
        <p:spPr bwMode="auto">
          <a:xfrm>
            <a:off x="914400" y="3124200"/>
            <a:ext cx="7315200" cy="1066800"/>
          </a:xfrm>
          <a:prstGeom prst="roundRect">
            <a:avLst>
              <a:gd name="adj" fmla="val 13564"/>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91440" numCol="1" rtlCol="0" anchor="b" anchorCtr="0" compatLnSpc="1">
            <a:prstTxWarp prst="textNoShape">
              <a:avLst/>
            </a:prstTxWarp>
            <a:noAutofit/>
          </a:bodyPr>
          <a:lstStyle/>
          <a:p>
            <a:r>
              <a:rPr lang="en-US" sz="1600" dirty="0">
                <a:solidFill>
                  <a:schemeClr val="tx1"/>
                </a:solidFill>
              </a:rPr>
              <a:t>Runs activities that must occur on a schedule, such as changing shifts, cleaning up stale sessions, and running a scheduled ERP data exchange.</a:t>
            </a:r>
          </a:p>
        </p:txBody>
      </p:sp>
      <p:sp>
        <p:nvSpPr>
          <p:cNvPr id="6" name="Rounded Rectangle 5"/>
          <p:cNvSpPr/>
          <p:nvPr/>
        </p:nvSpPr>
        <p:spPr bwMode="auto">
          <a:xfrm>
            <a:off x="1371600" y="2895600"/>
            <a:ext cx="6400800" cy="457200"/>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2000" dirty="0">
                <a:solidFill>
                  <a:schemeClr val="bg1"/>
                </a:solidFill>
              </a:rPr>
              <a:t>MES</a:t>
            </a:r>
            <a:r>
              <a:rPr kumimoji="0" lang="en-US" sz="2000" i="0" u="none" strike="noStrike" cap="none" normalizeH="0" baseline="0" dirty="0">
                <a:ln>
                  <a:noFill/>
                </a:ln>
                <a:solidFill>
                  <a:schemeClr val="bg1"/>
                </a:solidFill>
                <a:effectLst/>
              </a:rPr>
              <a:t> Service</a:t>
            </a:r>
          </a:p>
        </p:txBody>
      </p:sp>
      <p:sp>
        <p:nvSpPr>
          <p:cNvPr id="7" name="Rounded Rectangle 6"/>
          <p:cNvSpPr/>
          <p:nvPr/>
        </p:nvSpPr>
        <p:spPr bwMode="auto">
          <a:xfrm>
            <a:off x="914400" y="4724400"/>
            <a:ext cx="7315200" cy="914400"/>
          </a:xfrm>
          <a:prstGeom prst="roundRect">
            <a:avLst>
              <a:gd name="adj" fmla="val 13564"/>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91440" numCol="1" rtlCol="0" anchor="b" anchorCtr="0" compatLnSpc="1">
            <a:prstTxWarp prst="textNoShape">
              <a:avLst/>
            </a:prstTxWarp>
            <a:noAutofit/>
          </a:bodyPr>
          <a:lstStyle/>
          <a:p>
            <a:r>
              <a:rPr lang="en-US" sz="1600" dirty="0">
                <a:solidFill>
                  <a:schemeClr val="tx1"/>
                </a:solidFill>
              </a:rPr>
              <a:t>Allows the MES services to communicate with external data sources, such as MX, OPC, and SuiteLink servers.</a:t>
            </a:r>
          </a:p>
        </p:txBody>
      </p:sp>
      <p:sp>
        <p:nvSpPr>
          <p:cNvPr id="8" name="Rounded Rectangle 7"/>
          <p:cNvSpPr/>
          <p:nvPr/>
        </p:nvSpPr>
        <p:spPr bwMode="auto">
          <a:xfrm>
            <a:off x="1371600" y="4495800"/>
            <a:ext cx="6400800" cy="457200"/>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000" i="0" u="none" strike="noStrike" cap="none" normalizeH="0" baseline="0" dirty="0">
                <a:ln>
                  <a:noFill/>
                </a:ln>
                <a:solidFill>
                  <a:schemeClr val="bg1"/>
                </a:solidFill>
                <a:effectLst/>
              </a:rPr>
              <a:t>Factory Connector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14325"/>
            <a:ext cx="5969000" cy="600075"/>
          </a:xfrm>
        </p:spPr>
        <p:txBody>
          <a:bodyPr/>
          <a:lstStyle/>
          <a:p>
            <a:r>
              <a:rPr lang="en-US" dirty="0"/>
              <a:t>MES 2012 – Client Tools </a:t>
            </a:r>
          </a:p>
        </p:txBody>
      </p:sp>
      <p:sp>
        <p:nvSpPr>
          <p:cNvPr id="3" name="Rounded Rectangle 2"/>
          <p:cNvSpPr/>
          <p:nvPr/>
        </p:nvSpPr>
        <p:spPr bwMode="auto">
          <a:xfrm>
            <a:off x="914400" y="1260475"/>
            <a:ext cx="7315200" cy="914400"/>
          </a:xfrm>
          <a:prstGeom prst="roundRect">
            <a:avLst>
              <a:gd name="adj" fmla="val 13564"/>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91440" numCol="1" rtlCol="0" anchor="b" anchorCtr="0" compatLnSpc="1">
            <a:prstTxWarp prst="textNoShape">
              <a:avLst/>
            </a:prstTxWarp>
            <a:noAutofit/>
          </a:bodyPr>
          <a:lstStyle/>
          <a:p>
            <a:r>
              <a:rPr lang="en-US" sz="1600" dirty="0">
                <a:solidFill>
                  <a:schemeClr val="tx1"/>
                </a:solidFill>
              </a:rPr>
              <a:t>Used to customize and maintain system-wide values, and add and maintain personnel and plant information.</a:t>
            </a:r>
          </a:p>
        </p:txBody>
      </p:sp>
      <p:sp>
        <p:nvSpPr>
          <p:cNvPr id="4" name="Rounded Rectangle 3"/>
          <p:cNvSpPr/>
          <p:nvPr/>
        </p:nvSpPr>
        <p:spPr bwMode="auto">
          <a:xfrm>
            <a:off x="1371600" y="990600"/>
            <a:ext cx="6400800" cy="457200"/>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000" i="0" u="none" strike="noStrike" cap="none" normalizeH="0" baseline="0" dirty="0">
                <a:ln>
                  <a:noFill/>
                </a:ln>
                <a:solidFill>
                  <a:schemeClr val="bg1"/>
                </a:solidFill>
                <a:effectLst/>
              </a:rPr>
              <a:t>Configurator</a:t>
            </a:r>
          </a:p>
        </p:txBody>
      </p:sp>
      <p:sp>
        <p:nvSpPr>
          <p:cNvPr id="5" name="Rounded Rectangle 4"/>
          <p:cNvSpPr/>
          <p:nvPr/>
        </p:nvSpPr>
        <p:spPr bwMode="auto">
          <a:xfrm>
            <a:off x="914400" y="2514600"/>
            <a:ext cx="7315200" cy="1066800"/>
          </a:xfrm>
          <a:prstGeom prst="roundRect">
            <a:avLst>
              <a:gd name="adj" fmla="val 13564"/>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91440" numCol="1" rtlCol="0" anchor="b" anchorCtr="0" compatLnSpc="1">
            <a:prstTxWarp prst="textNoShape">
              <a:avLst/>
            </a:prstTxWarp>
            <a:noAutofit/>
          </a:bodyPr>
          <a:lstStyle/>
          <a:p>
            <a:r>
              <a:rPr lang="en-US" sz="1600" dirty="0">
                <a:solidFill>
                  <a:schemeClr val="tx1"/>
                </a:solidFill>
              </a:rPr>
              <a:t>Used to coordinate and oversee the daily activity of the system. You may define and maintain shifts, schedules, and work orders.</a:t>
            </a:r>
          </a:p>
        </p:txBody>
      </p:sp>
      <p:sp>
        <p:nvSpPr>
          <p:cNvPr id="6" name="Rounded Rectangle 5"/>
          <p:cNvSpPr/>
          <p:nvPr/>
        </p:nvSpPr>
        <p:spPr bwMode="auto">
          <a:xfrm>
            <a:off x="1371600" y="2286000"/>
            <a:ext cx="6400800" cy="457200"/>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000" i="0" u="none" strike="noStrike" cap="none" normalizeH="0" baseline="0" dirty="0">
                <a:ln>
                  <a:noFill/>
                </a:ln>
                <a:solidFill>
                  <a:schemeClr val="bg1"/>
                </a:solidFill>
                <a:effectLst/>
              </a:rPr>
              <a:t>Supervisor</a:t>
            </a:r>
          </a:p>
        </p:txBody>
      </p:sp>
      <p:sp>
        <p:nvSpPr>
          <p:cNvPr id="7" name="Rounded Rectangle 6"/>
          <p:cNvSpPr/>
          <p:nvPr/>
        </p:nvSpPr>
        <p:spPr bwMode="auto">
          <a:xfrm>
            <a:off x="914400" y="3962400"/>
            <a:ext cx="7315200" cy="914400"/>
          </a:xfrm>
          <a:prstGeom prst="roundRect">
            <a:avLst>
              <a:gd name="adj" fmla="val 13564"/>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91440" numCol="1" rtlCol="0" anchor="b" anchorCtr="0" compatLnSpc="1">
            <a:prstTxWarp prst="textNoShape">
              <a:avLst/>
            </a:prstTxWarp>
            <a:noAutofit/>
          </a:bodyPr>
          <a:lstStyle/>
          <a:p>
            <a:r>
              <a:rPr lang="en-US" sz="1600" dirty="0">
                <a:solidFill>
                  <a:schemeClr val="tx1"/>
                </a:solidFill>
              </a:rPr>
              <a:t>Typically used on the shop floor. It is the plant floor operator’s interface to the system. Operator is used to execute a work order.</a:t>
            </a:r>
          </a:p>
        </p:txBody>
      </p:sp>
      <p:sp>
        <p:nvSpPr>
          <p:cNvPr id="8" name="Rounded Rectangle 7"/>
          <p:cNvSpPr/>
          <p:nvPr/>
        </p:nvSpPr>
        <p:spPr bwMode="auto">
          <a:xfrm>
            <a:off x="1371600" y="3733800"/>
            <a:ext cx="6400800" cy="457200"/>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2000" i="0" u="none" strike="noStrike" cap="none" normalizeH="0" baseline="0" dirty="0">
                <a:ln>
                  <a:noFill/>
                </a:ln>
                <a:solidFill>
                  <a:schemeClr val="bg1"/>
                </a:solidFill>
                <a:effectLst/>
              </a:rPr>
              <a:t>Operator</a:t>
            </a:r>
          </a:p>
        </p:txBody>
      </p:sp>
      <p:sp>
        <p:nvSpPr>
          <p:cNvPr id="9" name="Rounded Rectangle 8"/>
          <p:cNvSpPr/>
          <p:nvPr/>
        </p:nvSpPr>
        <p:spPr bwMode="auto">
          <a:xfrm>
            <a:off x="914400" y="5257800"/>
            <a:ext cx="7315200" cy="914400"/>
          </a:xfrm>
          <a:prstGeom prst="roundRect">
            <a:avLst>
              <a:gd name="adj" fmla="val 13564"/>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91440" numCol="1" rtlCol="0" anchor="b" anchorCtr="0" compatLnSpc="1">
            <a:prstTxWarp prst="textNoShape">
              <a:avLst/>
            </a:prstTxWarp>
            <a:noAutofit/>
          </a:bodyPr>
          <a:lstStyle/>
          <a:p>
            <a:r>
              <a:rPr lang="en-US" sz="1600" dirty="0">
                <a:solidFill>
                  <a:schemeClr val="tx1"/>
                </a:solidFill>
              </a:rPr>
              <a:t>Used to configure entire MES system. This tool will be used in the class to enter all parameters and configuration information.</a:t>
            </a:r>
          </a:p>
        </p:txBody>
      </p:sp>
      <p:sp>
        <p:nvSpPr>
          <p:cNvPr id="10" name="Rounded Rectangle 9"/>
          <p:cNvSpPr/>
          <p:nvPr/>
        </p:nvSpPr>
        <p:spPr bwMode="auto">
          <a:xfrm>
            <a:off x="1371600" y="5029200"/>
            <a:ext cx="6400800" cy="457200"/>
          </a:xfrm>
          <a:prstGeom prst="roundRect">
            <a:avLst>
              <a:gd name="adj" fmla="val 50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2000" dirty="0">
                <a:solidFill>
                  <a:schemeClr val="bg1"/>
                </a:solidFill>
              </a:rPr>
              <a:t>MES Client</a:t>
            </a:r>
            <a:endParaRPr kumimoji="0" lang="en-US" sz="2000" i="0" u="none" strike="noStrike" cap="none" normalizeH="0" baseline="0" dirty="0">
              <a:ln>
                <a:noFill/>
              </a:ln>
              <a:solidFill>
                <a:schemeClr val="bg1"/>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up)">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2743200" y="762000"/>
            <a:ext cx="3124200" cy="2438400"/>
          </a:xfrm>
          <a:prstGeom prst="roundRect">
            <a:avLst>
              <a:gd name="adj" fmla="val 9384"/>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Galaxy</a:t>
            </a:r>
          </a:p>
        </p:txBody>
      </p:sp>
      <p:grpSp>
        <p:nvGrpSpPr>
          <p:cNvPr id="96" name="Group 64"/>
          <p:cNvGrpSpPr/>
          <p:nvPr/>
        </p:nvGrpSpPr>
        <p:grpSpPr>
          <a:xfrm>
            <a:off x="2819400" y="1752600"/>
            <a:ext cx="914400" cy="914400"/>
            <a:chOff x="3886200" y="2209800"/>
            <a:chExt cx="1371600" cy="1371600"/>
          </a:xfrm>
        </p:grpSpPr>
        <p:grpSp>
          <p:nvGrpSpPr>
            <p:cNvPr id="97" name="Group 51"/>
            <p:cNvGrpSpPr/>
            <p:nvPr/>
          </p:nvGrpSpPr>
          <p:grpSpPr>
            <a:xfrm>
              <a:off x="3886200" y="2209800"/>
              <a:ext cx="1371600" cy="1371600"/>
              <a:chOff x="3287327" y="3861817"/>
              <a:chExt cx="1188720" cy="1188720"/>
            </a:xfrm>
          </p:grpSpPr>
          <p:sp>
            <p:nvSpPr>
              <p:cNvPr id="99" name="Oval 97"/>
              <p:cNvSpPr>
                <a:spLocks noChangeArrowheads="1"/>
              </p:cNvSpPr>
              <p:nvPr/>
            </p:nvSpPr>
            <p:spPr bwMode="auto">
              <a:xfrm>
                <a:off x="3287327" y="3861817"/>
                <a:ext cx="1188720" cy="118872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a:endParaRPr lang="en-US" sz="2000" dirty="0">
                  <a:solidFill>
                    <a:schemeClr val="tx1"/>
                  </a:solidFill>
                </a:endParaRPr>
              </a:p>
            </p:txBody>
          </p:sp>
          <p:grpSp>
            <p:nvGrpSpPr>
              <p:cNvPr id="100" name="Group 59"/>
              <p:cNvGrpSpPr/>
              <p:nvPr/>
            </p:nvGrpSpPr>
            <p:grpSpPr>
              <a:xfrm>
                <a:off x="3352800" y="3886200"/>
                <a:ext cx="1066800" cy="1066800"/>
                <a:chOff x="1295400" y="2895600"/>
                <a:chExt cx="1066800" cy="1066800"/>
              </a:xfrm>
            </p:grpSpPr>
            <p:sp>
              <p:nvSpPr>
                <p:cNvPr id="101" name="Oval 98"/>
                <p:cNvSpPr>
                  <a:spLocks noChangeArrowheads="1"/>
                </p:cNvSpPr>
                <p:nvPr/>
              </p:nvSpPr>
              <p:spPr bwMode="auto">
                <a:xfrm>
                  <a:off x="1295400" y="3124200"/>
                  <a:ext cx="457200" cy="457200"/>
                </a:xfrm>
                <a:prstGeom prst="ellipse">
                  <a:avLst/>
                </a:prstGeom>
                <a:gradFill rotWithShape="1">
                  <a:gsLst>
                    <a:gs pos="0">
                      <a:srgbClr val="000099">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102" name="Oval 99"/>
                <p:cNvSpPr>
                  <a:spLocks noChangeArrowheads="1"/>
                </p:cNvSpPr>
                <p:nvPr/>
              </p:nvSpPr>
              <p:spPr bwMode="auto">
                <a:xfrm>
                  <a:off x="1600200" y="2895600"/>
                  <a:ext cx="457200" cy="457200"/>
                </a:xfrm>
                <a:prstGeom prst="ellipse">
                  <a:avLst/>
                </a:prstGeom>
                <a:gradFill rotWithShape="1">
                  <a:gsLst>
                    <a:gs pos="0">
                      <a:srgbClr val="FF00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103" name="Oval 100"/>
                <p:cNvSpPr>
                  <a:spLocks noChangeArrowheads="1"/>
                </p:cNvSpPr>
                <p:nvPr/>
              </p:nvSpPr>
              <p:spPr bwMode="auto">
                <a:xfrm>
                  <a:off x="1905000" y="3124200"/>
                  <a:ext cx="457200" cy="457200"/>
                </a:xfrm>
                <a:prstGeom prst="ellipse">
                  <a:avLst/>
                </a:prstGeom>
                <a:gradFill rotWithShape="1">
                  <a:gsLst>
                    <a:gs pos="0">
                      <a:srgbClr val="00CC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104" name="Oval 101"/>
                <p:cNvSpPr>
                  <a:spLocks noChangeArrowheads="1"/>
                </p:cNvSpPr>
                <p:nvPr/>
              </p:nvSpPr>
              <p:spPr bwMode="auto">
                <a:xfrm>
                  <a:off x="1795459" y="3505200"/>
                  <a:ext cx="457200" cy="457200"/>
                </a:xfrm>
                <a:prstGeom prst="ellipse">
                  <a:avLst/>
                </a:prstGeom>
                <a:gradFill rotWithShape="1">
                  <a:gsLst>
                    <a:gs pos="0">
                      <a:srgbClr val="FFFC00">
                        <a:alpha val="60001"/>
                      </a:srgbClr>
                    </a:gs>
                    <a:gs pos="100000">
                      <a:schemeClr val="bg1"/>
                    </a:gs>
                  </a:gsLst>
                  <a:lin ang="18900000" scaled="1"/>
                </a:gradFill>
                <a:ln w="9525" algn="ctr">
                  <a:noFill/>
                  <a:round/>
                  <a:headEnd/>
                  <a:tailEnd/>
                </a:ln>
                <a:effectLst/>
              </p:spPr>
              <p:txBody>
                <a:bodyPr wrap="none" anchor="ctr">
                  <a:noAutofit/>
                </a:bodyPr>
                <a:lstStyle/>
                <a:p>
                  <a:endParaRPr lang="en-US"/>
                </a:p>
              </p:txBody>
            </p:sp>
            <p:sp>
              <p:nvSpPr>
                <p:cNvPr id="105" name="Oval 102"/>
                <p:cNvSpPr>
                  <a:spLocks noChangeArrowheads="1"/>
                </p:cNvSpPr>
                <p:nvPr/>
              </p:nvSpPr>
              <p:spPr bwMode="auto">
                <a:xfrm>
                  <a:off x="1404941" y="3505200"/>
                  <a:ext cx="457200" cy="457200"/>
                </a:xfrm>
                <a:prstGeom prst="ellipse">
                  <a:avLst/>
                </a:prstGeom>
                <a:gradFill rotWithShape="1">
                  <a:gsLst>
                    <a:gs pos="0">
                      <a:srgbClr val="FF66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grpSp>
        </p:grpSp>
        <p:sp>
          <p:nvSpPr>
            <p:cNvPr id="98" name="TextBox 97"/>
            <p:cNvSpPr txBox="1"/>
            <p:nvPr/>
          </p:nvSpPr>
          <p:spPr>
            <a:xfrm>
              <a:off x="4114800" y="2590800"/>
              <a:ext cx="914400" cy="685800"/>
            </a:xfrm>
            <a:prstGeom prst="rect">
              <a:avLst/>
            </a:prstGeom>
            <a:noFill/>
          </p:spPr>
          <p:txBody>
            <a:bodyPr wrap="none" rtlCol="0" anchor="ctr" anchorCtr="1">
              <a:noAutofit/>
            </a:bodyPr>
            <a:lstStyle/>
            <a:p>
              <a:r>
                <a:rPr lang="en-US" b="1" dirty="0"/>
                <a:t>UCO</a:t>
              </a:r>
            </a:p>
          </p:txBody>
        </p:sp>
      </p:grpSp>
      <p:grpSp>
        <p:nvGrpSpPr>
          <p:cNvPr id="86" name="Group 64"/>
          <p:cNvGrpSpPr/>
          <p:nvPr/>
        </p:nvGrpSpPr>
        <p:grpSpPr>
          <a:xfrm>
            <a:off x="3810000" y="1752600"/>
            <a:ext cx="914400" cy="914400"/>
            <a:chOff x="3886200" y="2209800"/>
            <a:chExt cx="1371600" cy="1371600"/>
          </a:xfrm>
        </p:grpSpPr>
        <p:grpSp>
          <p:nvGrpSpPr>
            <p:cNvPr id="87" name="Group 26"/>
            <p:cNvGrpSpPr/>
            <p:nvPr/>
          </p:nvGrpSpPr>
          <p:grpSpPr>
            <a:xfrm>
              <a:off x="3886200" y="2209800"/>
              <a:ext cx="1371600" cy="1371600"/>
              <a:chOff x="3287327" y="3861817"/>
              <a:chExt cx="1188720" cy="1188720"/>
            </a:xfrm>
          </p:grpSpPr>
          <p:sp>
            <p:nvSpPr>
              <p:cNvPr id="89" name="Oval 97"/>
              <p:cNvSpPr>
                <a:spLocks noChangeArrowheads="1"/>
              </p:cNvSpPr>
              <p:nvPr/>
            </p:nvSpPr>
            <p:spPr bwMode="auto">
              <a:xfrm>
                <a:off x="3287327" y="3861817"/>
                <a:ext cx="1188720" cy="118872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a:endParaRPr lang="en-US" sz="2000" dirty="0">
                  <a:solidFill>
                    <a:schemeClr val="tx1"/>
                  </a:solidFill>
                </a:endParaRPr>
              </a:p>
            </p:txBody>
          </p:sp>
          <p:grpSp>
            <p:nvGrpSpPr>
              <p:cNvPr id="90" name="Group 32"/>
              <p:cNvGrpSpPr/>
              <p:nvPr/>
            </p:nvGrpSpPr>
            <p:grpSpPr>
              <a:xfrm>
                <a:off x="3352800" y="3886200"/>
                <a:ext cx="1066800" cy="1066800"/>
                <a:chOff x="1295400" y="2895600"/>
                <a:chExt cx="1066800" cy="1066800"/>
              </a:xfrm>
            </p:grpSpPr>
            <p:sp>
              <p:nvSpPr>
                <p:cNvPr id="91" name="Oval 98"/>
                <p:cNvSpPr>
                  <a:spLocks noChangeArrowheads="1"/>
                </p:cNvSpPr>
                <p:nvPr/>
              </p:nvSpPr>
              <p:spPr bwMode="auto">
                <a:xfrm>
                  <a:off x="1295400" y="3124200"/>
                  <a:ext cx="457200" cy="457200"/>
                </a:xfrm>
                <a:prstGeom prst="ellipse">
                  <a:avLst/>
                </a:prstGeom>
                <a:gradFill rotWithShape="1">
                  <a:gsLst>
                    <a:gs pos="0">
                      <a:srgbClr val="000099">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92" name="Oval 99"/>
                <p:cNvSpPr>
                  <a:spLocks noChangeArrowheads="1"/>
                </p:cNvSpPr>
                <p:nvPr/>
              </p:nvSpPr>
              <p:spPr bwMode="auto">
                <a:xfrm>
                  <a:off x="1600200" y="2895600"/>
                  <a:ext cx="457200" cy="457200"/>
                </a:xfrm>
                <a:prstGeom prst="ellipse">
                  <a:avLst/>
                </a:prstGeom>
                <a:gradFill rotWithShape="1">
                  <a:gsLst>
                    <a:gs pos="0">
                      <a:srgbClr val="FF00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93" name="Oval 100"/>
                <p:cNvSpPr>
                  <a:spLocks noChangeArrowheads="1"/>
                </p:cNvSpPr>
                <p:nvPr/>
              </p:nvSpPr>
              <p:spPr bwMode="auto">
                <a:xfrm>
                  <a:off x="1905000" y="3124200"/>
                  <a:ext cx="457200" cy="457200"/>
                </a:xfrm>
                <a:prstGeom prst="ellipse">
                  <a:avLst/>
                </a:prstGeom>
                <a:gradFill rotWithShape="1">
                  <a:gsLst>
                    <a:gs pos="0">
                      <a:srgbClr val="00CC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94" name="Oval 101"/>
                <p:cNvSpPr>
                  <a:spLocks noChangeArrowheads="1"/>
                </p:cNvSpPr>
                <p:nvPr/>
              </p:nvSpPr>
              <p:spPr bwMode="auto">
                <a:xfrm>
                  <a:off x="1795459" y="3505200"/>
                  <a:ext cx="457200" cy="457200"/>
                </a:xfrm>
                <a:prstGeom prst="ellipse">
                  <a:avLst/>
                </a:prstGeom>
                <a:gradFill rotWithShape="1">
                  <a:gsLst>
                    <a:gs pos="0">
                      <a:srgbClr val="FFFC00">
                        <a:alpha val="60001"/>
                      </a:srgbClr>
                    </a:gs>
                    <a:gs pos="100000">
                      <a:schemeClr val="bg1"/>
                    </a:gs>
                  </a:gsLst>
                  <a:lin ang="18900000" scaled="1"/>
                </a:gradFill>
                <a:ln w="9525" algn="ctr">
                  <a:noFill/>
                  <a:round/>
                  <a:headEnd/>
                  <a:tailEnd/>
                </a:ln>
                <a:effectLst/>
              </p:spPr>
              <p:txBody>
                <a:bodyPr wrap="none" anchor="ctr">
                  <a:noAutofit/>
                </a:bodyPr>
                <a:lstStyle/>
                <a:p>
                  <a:endParaRPr lang="en-US"/>
                </a:p>
              </p:txBody>
            </p:sp>
            <p:sp>
              <p:nvSpPr>
                <p:cNvPr id="95" name="Oval 102"/>
                <p:cNvSpPr>
                  <a:spLocks noChangeArrowheads="1"/>
                </p:cNvSpPr>
                <p:nvPr/>
              </p:nvSpPr>
              <p:spPr bwMode="auto">
                <a:xfrm>
                  <a:off x="1404941" y="3505200"/>
                  <a:ext cx="457200" cy="457200"/>
                </a:xfrm>
                <a:prstGeom prst="ellipse">
                  <a:avLst/>
                </a:prstGeom>
                <a:gradFill rotWithShape="1">
                  <a:gsLst>
                    <a:gs pos="0">
                      <a:srgbClr val="FF66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grpSp>
        </p:grpSp>
        <p:sp>
          <p:nvSpPr>
            <p:cNvPr id="88" name="TextBox 87"/>
            <p:cNvSpPr txBox="1"/>
            <p:nvPr/>
          </p:nvSpPr>
          <p:spPr>
            <a:xfrm>
              <a:off x="4114800" y="2552700"/>
              <a:ext cx="914400" cy="685800"/>
            </a:xfrm>
            <a:prstGeom prst="rect">
              <a:avLst/>
            </a:prstGeom>
            <a:noFill/>
          </p:spPr>
          <p:txBody>
            <a:bodyPr wrap="none" rtlCol="0" anchor="ctr" anchorCtr="1">
              <a:noAutofit/>
            </a:bodyPr>
            <a:lstStyle/>
            <a:p>
              <a:pPr algn="ctr"/>
              <a:r>
                <a:rPr lang="en-US" b="1" dirty="0"/>
                <a:t>Entity</a:t>
              </a:r>
            </a:p>
            <a:p>
              <a:pPr algn="ctr"/>
              <a:r>
                <a:rPr lang="en-US" b="1" dirty="0"/>
                <a:t>Object</a:t>
              </a:r>
            </a:p>
          </p:txBody>
        </p:sp>
      </p:grpSp>
      <p:sp>
        <p:nvSpPr>
          <p:cNvPr id="20" name="Rounded Rectangle 19"/>
          <p:cNvSpPr/>
          <p:nvPr/>
        </p:nvSpPr>
        <p:spPr bwMode="auto">
          <a:xfrm>
            <a:off x="228600" y="5257800"/>
            <a:ext cx="3886200" cy="914400"/>
          </a:xfrm>
          <a:prstGeom prst="roundRect">
            <a:avLst>
              <a:gd name="adj" fmla="val 826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Database Server</a:t>
            </a:r>
          </a:p>
        </p:txBody>
      </p:sp>
      <p:sp>
        <p:nvSpPr>
          <p:cNvPr id="14" name="Rounded Rectangle 13"/>
          <p:cNvSpPr/>
          <p:nvPr/>
        </p:nvSpPr>
        <p:spPr bwMode="auto">
          <a:xfrm>
            <a:off x="228600" y="2057400"/>
            <a:ext cx="2438400" cy="1905000"/>
          </a:xfrm>
          <a:prstGeom prst="roundRect">
            <a:avLst>
              <a:gd name="adj" fmla="val 938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Clients</a:t>
            </a:r>
          </a:p>
        </p:txBody>
      </p:sp>
      <p:sp>
        <p:nvSpPr>
          <p:cNvPr id="2" name="Title 1"/>
          <p:cNvSpPr>
            <a:spLocks noGrp="1"/>
          </p:cNvSpPr>
          <p:nvPr>
            <p:ph type="title"/>
          </p:nvPr>
        </p:nvSpPr>
        <p:spPr>
          <a:xfrm>
            <a:off x="431800" y="228601"/>
            <a:ext cx="8281988" cy="533400"/>
          </a:xfrm>
        </p:spPr>
        <p:txBody>
          <a:bodyPr/>
          <a:lstStyle/>
          <a:p>
            <a:r>
              <a:rPr lang="en-US" dirty="0"/>
              <a:t>MES – System Platform Integration</a:t>
            </a:r>
          </a:p>
        </p:txBody>
      </p:sp>
      <p:sp>
        <p:nvSpPr>
          <p:cNvPr id="7" name="Rounded Rectangle 6"/>
          <p:cNvSpPr/>
          <p:nvPr/>
        </p:nvSpPr>
        <p:spPr bwMode="auto">
          <a:xfrm>
            <a:off x="228600" y="4114800"/>
            <a:ext cx="5638800" cy="990600"/>
          </a:xfrm>
          <a:prstGeom prst="roundRect">
            <a:avLst>
              <a:gd name="adj" fmla="val 826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Arial" charset="0"/>
              </a:rPr>
              <a:t>Middleware</a:t>
            </a:r>
          </a:p>
        </p:txBody>
      </p:sp>
      <p:sp>
        <p:nvSpPr>
          <p:cNvPr id="8" name="Rectangle 7"/>
          <p:cNvSpPr/>
          <p:nvPr/>
        </p:nvSpPr>
        <p:spPr bwMode="auto">
          <a:xfrm>
            <a:off x="1371600" y="2133600"/>
            <a:ext cx="1219200" cy="3810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Configurator</a:t>
            </a:r>
            <a:endParaRPr kumimoji="0" lang="en-US" sz="1400" b="0" i="0" u="none" strike="noStrike" cap="none" normalizeH="0" baseline="0" dirty="0">
              <a:ln>
                <a:noFill/>
              </a:ln>
              <a:solidFill>
                <a:schemeClr val="tx1"/>
              </a:solidFill>
              <a:effectLst/>
              <a:latin typeface="Arial" charset="0"/>
            </a:endParaRPr>
          </a:p>
        </p:txBody>
      </p:sp>
      <p:sp>
        <p:nvSpPr>
          <p:cNvPr id="10" name="Flowchart: Magnetic Disk 9"/>
          <p:cNvSpPr/>
          <p:nvPr/>
        </p:nvSpPr>
        <p:spPr bwMode="auto">
          <a:xfrm>
            <a:off x="2362200" y="5334000"/>
            <a:ext cx="1524000" cy="762000"/>
          </a:xfrm>
          <a:prstGeom prst="flowChartMagneticDisk">
            <a:avLst/>
          </a:prstGeom>
          <a:ln>
            <a:headEnd type="none" w="med" len="med"/>
            <a:tailEnd type="none" w="med" len="me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Production</a:t>
            </a:r>
          </a:p>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Database</a:t>
            </a:r>
            <a:endParaRPr kumimoji="0" lang="en-US" sz="1400" b="0" i="0" u="none" strike="noStrike" cap="none" normalizeH="0" baseline="0" dirty="0">
              <a:ln>
                <a:noFill/>
              </a:ln>
              <a:solidFill>
                <a:schemeClr val="tx1"/>
              </a:solidFill>
              <a:effectLst/>
              <a:latin typeface="Arial" charset="0"/>
            </a:endParaRPr>
          </a:p>
        </p:txBody>
      </p:sp>
      <p:sp>
        <p:nvSpPr>
          <p:cNvPr id="11" name="Round Same Side Corner Rectangle 10"/>
          <p:cNvSpPr/>
          <p:nvPr/>
        </p:nvSpPr>
        <p:spPr bwMode="auto">
          <a:xfrm>
            <a:off x="304800" y="4495800"/>
            <a:ext cx="1524000" cy="457200"/>
          </a:xfrm>
          <a:prstGeom prst="round2Same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a:r>
              <a:rPr lang="en-US" dirty="0">
                <a:solidFill>
                  <a:schemeClr val="tx1"/>
                </a:solidFill>
              </a:rPr>
              <a:t>MES</a:t>
            </a:r>
            <a:r>
              <a:rPr kumimoji="0" lang="en-US" sz="1400" b="0" i="0" u="none" strike="noStrike" cap="none" normalizeH="0" baseline="0" dirty="0">
                <a:ln>
                  <a:noFill/>
                </a:ln>
                <a:solidFill>
                  <a:schemeClr val="tx1"/>
                </a:solidFill>
                <a:effectLst/>
                <a:latin typeface="Arial" charset="0"/>
              </a:rPr>
              <a:t>  Service</a:t>
            </a:r>
          </a:p>
        </p:txBody>
      </p:sp>
      <p:sp>
        <p:nvSpPr>
          <p:cNvPr id="12" name="Flowchart: Predefined Process 11"/>
          <p:cNvSpPr/>
          <p:nvPr/>
        </p:nvSpPr>
        <p:spPr bwMode="auto">
          <a:xfrm>
            <a:off x="2286000" y="4495800"/>
            <a:ext cx="1524000" cy="457200"/>
          </a:xfrm>
          <a:prstGeom prst="flowChartPredefinedProcess">
            <a:avLst/>
          </a:prstGeom>
          <a:ln>
            <a:headEnd type="none" w="med" len="med"/>
            <a:tailEnd type="none" w="med" len="med"/>
          </a:ln>
          <a:scene3d>
            <a:camera prst="orthographicFront"/>
            <a:lightRig rig="threePt" dir="t"/>
          </a:scene3d>
          <a:sp3d>
            <a:bevelT w="114300" prst="hardEdg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Middleware Host</a:t>
            </a:r>
            <a:endParaRPr kumimoji="0" lang="en-US" sz="1400" b="0" i="0" u="none" strike="noStrike" cap="none" normalizeH="0" baseline="0" dirty="0">
              <a:ln>
                <a:noFill/>
              </a:ln>
              <a:solidFill>
                <a:schemeClr val="tx1"/>
              </a:solidFill>
              <a:effectLst/>
              <a:latin typeface="Arial" charset="0"/>
            </a:endParaRPr>
          </a:p>
        </p:txBody>
      </p:sp>
      <p:sp>
        <p:nvSpPr>
          <p:cNvPr id="13" name="Round Same Side Corner Rectangle 12"/>
          <p:cNvSpPr/>
          <p:nvPr/>
        </p:nvSpPr>
        <p:spPr bwMode="auto">
          <a:xfrm>
            <a:off x="4191000" y="4495800"/>
            <a:ext cx="1524000" cy="457200"/>
          </a:xfrm>
          <a:prstGeom prst="round2Same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Factory</a:t>
            </a:r>
          </a:p>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Connector</a:t>
            </a:r>
            <a:endParaRPr kumimoji="0" lang="en-US" sz="1400" b="0" i="0" u="none" strike="noStrike" cap="none" normalizeH="0" baseline="0" dirty="0">
              <a:ln>
                <a:noFill/>
              </a:ln>
              <a:solidFill>
                <a:schemeClr val="tx1"/>
              </a:solidFill>
              <a:effectLst/>
              <a:latin typeface="Arial" charset="0"/>
            </a:endParaRPr>
          </a:p>
        </p:txBody>
      </p:sp>
      <p:sp>
        <p:nvSpPr>
          <p:cNvPr id="15" name="Up-Down Arrow 14"/>
          <p:cNvSpPr/>
          <p:nvPr/>
        </p:nvSpPr>
        <p:spPr bwMode="auto">
          <a:xfrm>
            <a:off x="2971800" y="4876800"/>
            <a:ext cx="304800" cy="6096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16" name="Rectangle 15"/>
          <p:cNvSpPr/>
          <p:nvPr/>
        </p:nvSpPr>
        <p:spPr bwMode="auto">
          <a:xfrm>
            <a:off x="1371600" y="2514600"/>
            <a:ext cx="1219200" cy="3810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Supervisor</a:t>
            </a:r>
            <a:endParaRPr kumimoji="0" lang="en-US" sz="14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1371600" y="2895600"/>
            <a:ext cx="1219200" cy="3810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Operator</a:t>
            </a:r>
          </a:p>
        </p:txBody>
      </p:sp>
      <p:sp>
        <p:nvSpPr>
          <p:cNvPr id="18" name="Rectangle 17"/>
          <p:cNvSpPr/>
          <p:nvPr/>
        </p:nvSpPr>
        <p:spPr bwMode="auto">
          <a:xfrm>
            <a:off x="1371600" y="3276600"/>
            <a:ext cx="1219200" cy="3048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Utilities</a:t>
            </a:r>
            <a:endParaRPr kumimoji="0" lang="en-US" sz="1400" b="0" i="0" u="none" strike="noStrike" cap="none" normalizeH="0" baseline="0" dirty="0">
              <a:ln>
                <a:noFill/>
              </a:ln>
              <a:solidFill>
                <a:schemeClr val="tx1"/>
              </a:solidFill>
              <a:effectLst/>
              <a:latin typeface="Arial" charset="0"/>
            </a:endParaRPr>
          </a:p>
        </p:txBody>
      </p:sp>
      <p:sp>
        <p:nvSpPr>
          <p:cNvPr id="21" name="Up-Down Arrow 20"/>
          <p:cNvSpPr/>
          <p:nvPr/>
        </p:nvSpPr>
        <p:spPr bwMode="auto">
          <a:xfrm rot="16200000">
            <a:off x="1866900" y="4381500"/>
            <a:ext cx="381000" cy="7620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2" name="Up-Down Arrow 21"/>
          <p:cNvSpPr/>
          <p:nvPr/>
        </p:nvSpPr>
        <p:spPr bwMode="auto">
          <a:xfrm rot="16200000">
            <a:off x="3810000" y="4419600"/>
            <a:ext cx="381000" cy="6858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25" name="Up-Down Arrow 24"/>
          <p:cNvSpPr/>
          <p:nvPr/>
        </p:nvSpPr>
        <p:spPr bwMode="auto">
          <a:xfrm>
            <a:off x="2286000" y="3886200"/>
            <a:ext cx="304800" cy="6096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pic>
        <p:nvPicPr>
          <p:cNvPr id="27" name="Picture 104" descr="ControlLogix"/>
          <p:cNvPicPr>
            <a:picLocks noChangeAspect="1" noChangeArrowheads="1"/>
          </p:cNvPicPr>
          <p:nvPr/>
        </p:nvPicPr>
        <p:blipFill>
          <a:blip r:embed="rId3" cstate="print"/>
          <a:srcRect/>
          <a:stretch>
            <a:fillRect/>
          </a:stretch>
        </p:blipFill>
        <p:spPr bwMode="auto">
          <a:xfrm>
            <a:off x="6248400" y="4572000"/>
            <a:ext cx="914400" cy="385762"/>
          </a:xfrm>
          <a:prstGeom prst="rect">
            <a:avLst/>
          </a:prstGeom>
          <a:noFill/>
          <a:ln w="9525">
            <a:noFill/>
            <a:miter lim="800000"/>
            <a:headEnd/>
            <a:tailEnd/>
          </a:ln>
          <a:effectLst>
            <a:outerShdw dist="25400" dir="5400000" algn="ctr" rotWithShape="0">
              <a:schemeClr val="tx2">
                <a:alpha val="50000"/>
              </a:schemeClr>
            </a:outerShdw>
          </a:effectLst>
        </p:spPr>
      </p:pic>
      <p:sp>
        <p:nvSpPr>
          <p:cNvPr id="23" name="Rounded Rectangle 22"/>
          <p:cNvSpPr/>
          <p:nvPr/>
        </p:nvSpPr>
        <p:spPr bwMode="auto">
          <a:xfrm>
            <a:off x="3505200" y="3429000"/>
            <a:ext cx="2362200" cy="533400"/>
          </a:xfrm>
          <a:prstGeom prst="roundRect">
            <a:avLst>
              <a:gd name="adj" fmla="val 8264"/>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r>
              <a:rPr lang="en-US" sz="2000" dirty="0">
                <a:solidFill>
                  <a:schemeClr val="bg1"/>
                </a:solidFill>
                <a:latin typeface="Arial" charset="0"/>
              </a:rPr>
              <a:t>MES Client</a:t>
            </a:r>
            <a:endParaRPr kumimoji="0" lang="en-US" sz="2000" b="0" i="0" u="none" strike="noStrike" cap="none" normalizeH="0" baseline="0" dirty="0">
              <a:ln>
                <a:noFill/>
              </a:ln>
              <a:solidFill>
                <a:schemeClr val="bg1"/>
              </a:solidFill>
              <a:effectLst/>
              <a:latin typeface="Arial" charset="0"/>
            </a:endParaRPr>
          </a:p>
        </p:txBody>
      </p:sp>
      <p:sp>
        <p:nvSpPr>
          <p:cNvPr id="39" name="Rounded Rectangle 38"/>
          <p:cNvSpPr/>
          <p:nvPr/>
        </p:nvSpPr>
        <p:spPr bwMode="auto">
          <a:xfrm>
            <a:off x="310517" y="762000"/>
            <a:ext cx="1295400" cy="457200"/>
          </a:xfrm>
          <a:prstGeom prst="roundRect">
            <a:avLst>
              <a:gd name="adj" fmla="val 8264"/>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noAutofit/>
          </a:bodyPr>
          <a:lstStyle/>
          <a:p>
            <a:pPr algn="ctr"/>
            <a:r>
              <a:rPr lang="en-US" sz="2000" dirty="0">
                <a:solidFill>
                  <a:schemeClr val="bg1"/>
                </a:solidFill>
                <a:latin typeface="Arial" charset="0"/>
              </a:rPr>
              <a:t>IDE</a:t>
            </a:r>
            <a:endParaRPr kumimoji="0" lang="en-US" sz="2000" b="0" i="0" u="none" strike="noStrike" cap="none" normalizeH="0" baseline="0" dirty="0">
              <a:ln>
                <a:noFill/>
              </a:ln>
              <a:solidFill>
                <a:schemeClr val="bg1"/>
              </a:solidFill>
              <a:effectLst/>
              <a:latin typeface="Arial" charset="0"/>
            </a:endParaRPr>
          </a:p>
        </p:txBody>
      </p:sp>
      <p:sp>
        <p:nvSpPr>
          <p:cNvPr id="40" name="Up-Down Arrow 39"/>
          <p:cNvSpPr/>
          <p:nvPr/>
        </p:nvSpPr>
        <p:spPr bwMode="auto">
          <a:xfrm>
            <a:off x="3581400" y="3886200"/>
            <a:ext cx="304800" cy="6096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grpSp>
        <p:nvGrpSpPr>
          <p:cNvPr id="28" name="Group 64"/>
          <p:cNvGrpSpPr/>
          <p:nvPr/>
        </p:nvGrpSpPr>
        <p:grpSpPr>
          <a:xfrm>
            <a:off x="4800600" y="1752600"/>
            <a:ext cx="914400" cy="914400"/>
            <a:chOff x="3886200" y="2209800"/>
            <a:chExt cx="1371600" cy="1371600"/>
          </a:xfrm>
        </p:grpSpPr>
        <p:grpSp>
          <p:nvGrpSpPr>
            <p:cNvPr id="30" name="Group 51"/>
            <p:cNvGrpSpPr/>
            <p:nvPr/>
          </p:nvGrpSpPr>
          <p:grpSpPr>
            <a:xfrm>
              <a:off x="3886200" y="2209800"/>
              <a:ext cx="1371600" cy="1371600"/>
              <a:chOff x="3287327" y="3861817"/>
              <a:chExt cx="1188720" cy="1188720"/>
            </a:xfrm>
          </p:grpSpPr>
          <p:sp>
            <p:nvSpPr>
              <p:cNvPr id="54" name="Oval 97"/>
              <p:cNvSpPr>
                <a:spLocks noChangeArrowheads="1"/>
              </p:cNvSpPr>
              <p:nvPr/>
            </p:nvSpPr>
            <p:spPr bwMode="auto">
              <a:xfrm>
                <a:off x="3287327" y="3861817"/>
                <a:ext cx="1188720" cy="1188720"/>
              </a:xfrm>
              <a:prstGeom prst="ellipse">
                <a:avLst/>
              </a:prstGeom>
              <a:ln>
                <a:headEnd/>
                <a:tailEnd/>
              </a:ln>
            </p:spPr>
            <p:style>
              <a:lnRef idx="0">
                <a:schemeClr val="accent5"/>
              </a:lnRef>
              <a:fillRef idx="3">
                <a:schemeClr val="accent5"/>
              </a:fillRef>
              <a:effectRef idx="3">
                <a:schemeClr val="accent5"/>
              </a:effectRef>
              <a:fontRef idx="minor">
                <a:schemeClr val="lt1"/>
              </a:fontRef>
            </p:style>
            <p:txBody>
              <a:bodyPr wrap="square" anchor="ctr">
                <a:noAutofit/>
              </a:bodyPr>
              <a:lstStyle/>
              <a:p>
                <a:pPr algn="ctr"/>
                <a:endParaRPr lang="en-US" sz="2000" dirty="0">
                  <a:solidFill>
                    <a:schemeClr val="tx1"/>
                  </a:solidFill>
                </a:endParaRPr>
              </a:p>
            </p:txBody>
          </p:sp>
          <p:grpSp>
            <p:nvGrpSpPr>
              <p:cNvPr id="33" name="Group 59"/>
              <p:cNvGrpSpPr/>
              <p:nvPr/>
            </p:nvGrpSpPr>
            <p:grpSpPr>
              <a:xfrm>
                <a:off x="3352800" y="3886200"/>
                <a:ext cx="1066800" cy="1066800"/>
                <a:chOff x="1295400" y="2895600"/>
                <a:chExt cx="1066800" cy="1066800"/>
              </a:xfrm>
            </p:grpSpPr>
            <p:sp>
              <p:nvSpPr>
                <p:cNvPr id="56" name="Oval 98"/>
                <p:cNvSpPr>
                  <a:spLocks noChangeArrowheads="1"/>
                </p:cNvSpPr>
                <p:nvPr/>
              </p:nvSpPr>
              <p:spPr bwMode="auto">
                <a:xfrm>
                  <a:off x="1295400" y="3124200"/>
                  <a:ext cx="457200" cy="457200"/>
                </a:xfrm>
                <a:prstGeom prst="ellipse">
                  <a:avLst/>
                </a:prstGeom>
                <a:gradFill rotWithShape="1">
                  <a:gsLst>
                    <a:gs pos="0">
                      <a:srgbClr val="000099">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57" name="Oval 99"/>
                <p:cNvSpPr>
                  <a:spLocks noChangeArrowheads="1"/>
                </p:cNvSpPr>
                <p:nvPr/>
              </p:nvSpPr>
              <p:spPr bwMode="auto">
                <a:xfrm>
                  <a:off x="1600200" y="2895600"/>
                  <a:ext cx="457200" cy="457200"/>
                </a:xfrm>
                <a:prstGeom prst="ellipse">
                  <a:avLst/>
                </a:prstGeom>
                <a:gradFill rotWithShape="1">
                  <a:gsLst>
                    <a:gs pos="0">
                      <a:srgbClr val="FF00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58" name="Oval 100"/>
                <p:cNvSpPr>
                  <a:spLocks noChangeArrowheads="1"/>
                </p:cNvSpPr>
                <p:nvPr/>
              </p:nvSpPr>
              <p:spPr bwMode="auto">
                <a:xfrm>
                  <a:off x="1905000" y="3124200"/>
                  <a:ext cx="457200" cy="457200"/>
                </a:xfrm>
                <a:prstGeom prst="ellipse">
                  <a:avLst/>
                </a:prstGeom>
                <a:gradFill rotWithShape="1">
                  <a:gsLst>
                    <a:gs pos="0">
                      <a:srgbClr val="00CC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sp>
              <p:nvSpPr>
                <p:cNvPr id="59" name="Oval 101"/>
                <p:cNvSpPr>
                  <a:spLocks noChangeArrowheads="1"/>
                </p:cNvSpPr>
                <p:nvPr/>
              </p:nvSpPr>
              <p:spPr bwMode="auto">
                <a:xfrm>
                  <a:off x="1795459" y="3505200"/>
                  <a:ext cx="457200" cy="457200"/>
                </a:xfrm>
                <a:prstGeom prst="ellipse">
                  <a:avLst/>
                </a:prstGeom>
                <a:gradFill rotWithShape="1">
                  <a:gsLst>
                    <a:gs pos="0">
                      <a:srgbClr val="FFFC00">
                        <a:alpha val="60001"/>
                      </a:srgbClr>
                    </a:gs>
                    <a:gs pos="100000">
                      <a:schemeClr val="bg1"/>
                    </a:gs>
                  </a:gsLst>
                  <a:lin ang="18900000" scaled="1"/>
                </a:gradFill>
                <a:ln w="9525" algn="ctr">
                  <a:noFill/>
                  <a:round/>
                  <a:headEnd/>
                  <a:tailEnd/>
                </a:ln>
                <a:effectLst/>
              </p:spPr>
              <p:txBody>
                <a:bodyPr wrap="none" anchor="ctr">
                  <a:noAutofit/>
                </a:bodyPr>
                <a:lstStyle/>
                <a:p>
                  <a:endParaRPr lang="en-US"/>
                </a:p>
              </p:txBody>
            </p:sp>
            <p:sp>
              <p:nvSpPr>
                <p:cNvPr id="60" name="Oval 102"/>
                <p:cNvSpPr>
                  <a:spLocks noChangeArrowheads="1"/>
                </p:cNvSpPr>
                <p:nvPr/>
              </p:nvSpPr>
              <p:spPr bwMode="auto">
                <a:xfrm>
                  <a:off x="1404941" y="3505200"/>
                  <a:ext cx="457200" cy="457200"/>
                </a:xfrm>
                <a:prstGeom prst="ellipse">
                  <a:avLst/>
                </a:prstGeom>
                <a:gradFill rotWithShape="1">
                  <a:gsLst>
                    <a:gs pos="0">
                      <a:srgbClr val="FF6600">
                        <a:alpha val="60001"/>
                      </a:srgbClr>
                    </a:gs>
                    <a:gs pos="100000">
                      <a:srgbClr val="FFFFFF"/>
                    </a:gs>
                  </a:gsLst>
                  <a:lin ang="18900000" scaled="1"/>
                </a:gradFill>
                <a:ln w="9525" algn="ctr">
                  <a:noFill/>
                  <a:round/>
                  <a:headEnd/>
                  <a:tailEnd/>
                </a:ln>
                <a:effectLst/>
              </p:spPr>
              <p:txBody>
                <a:bodyPr wrap="none" anchor="ctr">
                  <a:noAutofit/>
                </a:bodyPr>
                <a:lstStyle/>
                <a:p>
                  <a:endParaRPr lang="en-US"/>
                </a:p>
              </p:txBody>
            </p:sp>
          </p:grpSp>
        </p:grpSp>
        <p:sp>
          <p:nvSpPr>
            <p:cNvPr id="53" name="TextBox 52"/>
            <p:cNvSpPr txBox="1"/>
            <p:nvPr/>
          </p:nvSpPr>
          <p:spPr>
            <a:xfrm>
              <a:off x="4114800" y="2590800"/>
              <a:ext cx="914400" cy="685800"/>
            </a:xfrm>
            <a:prstGeom prst="rect">
              <a:avLst/>
            </a:prstGeom>
            <a:noFill/>
          </p:spPr>
          <p:txBody>
            <a:bodyPr wrap="none" rtlCol="0" anchor="ctr" anchorCtr="1">
              <a:noAutofit/>
            </a:bodyPr>
            <a:lstStyle/>
            <a:p>
              <a:r>
                <a:rPr lang="en-US" b="1" dirty="0"/>
                <a:t>DAO</a:t>
              </a:r>
            </a:p>
            <a:p>
              <a:pPr algn="ctr"/>
              <a:r>
                <a:rPr lang="en-US" b="1" dirty="0"/>
                <a:t>DIO</a:t>
              </a:r>
            </a:p>
          </p:txBody>
        </p:sp>
      </p:grpSp>
      <p:sp>
        <p:nvSpPr>
          <p:cNvPr id="61" name="Up-Down Arrow 60"/>
          <p:cNvSpPr/>
          <p:nvPr/>
        </p:nvSpPr>
        <p:spPr bwMode="auto">
          <a:xfrm rot="16200000">
            <a:off x="3581400" y="1905001"/>
            <a:ext cx="381000" cy="5334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2" name="Up-Down Arrow 61"/>
          <p:cNvSpPr/>
          <p:nvPr/>
        </p:nvSpPr>
        <p:spPr bwMode="auto">
          <a:xfrm rot="16200000">
            <a:off x="4572000" y="1905000"/>
            <a:ext cx="381000" cy="5334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3" name="Rectangle 62"/>
          <p:cNvSpPr/>
          <p:nvPr/>
        </p:nvSpPr>
        <p:spPr bwMode="auto">
          <a:xfrm>
            <a:off x="4648200" y="5410200"/>
            <a:ext cx="1219200" cy="4572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Arial" charset="0"/>
              </a:rPr>
              <a:t>ArchestrA</a:t>
            </a:r>
            <a:endParaRPr kumimoji="0" lang="en-US" sz="1400" b="0"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Reports</a:t>
            </a:r>
            <a:endParaRPr kumimoji="0" lang="en-US" sz="1400" b="0" i="0" u="none" strike="noStrike" cap="none" normalizeH="0" baseline="0" dirty="0">
              <a:ln>
                <a:noFill/>
              </a:ln>
              <a:solidFill>
                <a:schemeClr val="tx1"/>
              </a:solidFill>
              <a:effectLst/>
              <a:latin typeface="Arial" charset="0"/>
            </a:endParaRPr>
          </a:p>
        </p:txBody>
      </p:sp>
      <p:sp>
        <p:nvSpPr>
          <p:cNvPr id="64" name="Rectangle 63"/>
          <p:cNvSpPr/>
          <p:nvPr/>
        </p:nvSpPr>
        <p:spPr bwMode="auto">
          <a:xfrm>
            <a:off x="4648200" y="5867400"/>
            <a:ext cx="1219200" cy="228600"/>
          </a:xfrm>
          <a:prstGeom prst="rect">
            <a:avLst/>
          </a:prstGeom>
          <a:ln>
            <a:headEnd type="none" w="med" len="med"/>
            <a:tailEnd type="none" w="med" len="med"/>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IIS</a:t>
            </a:r>
          </a:p>
        </p:txBody>
      </p:sp>
      <p:sp>
        <p:nvSpPr>
          <p:cNvPr id="66" name="Flowchart: Magnetic Disk 65"/>
          <p:cNvSpPr/>
          <p:nvPr/>
        </p:nvSpPr>
        <p:spPr bwMode="auto">
          <a:xfrm>
            <a:off x="2895600" y="1143000"/>
            <a:ext cx="1447800" cy="533400"/>
          </a:xfrm>
          <a:prstGeom prst="flowChartMagneticDisk">
            <a:avLst/>
          </a:prstGeom>
          <a:ln>
            <a:headEnd type="none" w="med" len="med"/>
            <a:tailEnd type="none" w="med" len="med"/>
          </a:ln>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rPr>
              <a:t>G</a:t>
            </a:r>
            <a:r>
              <a:rPr kumimoji="0" lang="en-US" sz="1400" b="0" i="0" u="none" strike="noStrike" cap="none" normalizeH="0" dirty="0">
                <a:ln>
                  <a:noFill/>
                </a:ln>
                <a:solidFill>
                  <a:schemeClr val="tx1"/>
                </a:solidFill>
                <a:effectLst/>
                <a:latin typeface="Arial" charset="0"/>
              </a:rPr>
              <a:t> R</a:t>
            </a:r>
            <a:endParaRPr kumimoji="0" lang="en-US" sz="1400" b="0" i="0" u="none" strike="noStrike" cap="none" normalizeH="0" baseline="0" dirty="0">
              <a:ln>
                <a:noFill/>
              </a:ln>
              <a:solidFill>
                <a:schemeClr val="tx1"/>
              </a:solidFill>
              <a:effectLst/>
              <a:latin typeface="Arial" charset="0"/>
            </a:endParaRPr>
          </a:p>
        </p:txBody>
      </p:sp>
      <p:sp>
        <p:nvSpPr>
          <p:cNvPr id="68" name="Up-Down Arrow 67"/>
          <p:cNvSpPr/>
          <p:nvPr/>
        </p:nvSpPr>
        <p:spPr bwMode="auto">
          <a:xfrm rot="16200000">
            <a:off x="1981200" y="342900"/>
            <a:ext cx="381000" cy="1295399"/>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9" name="Up-Down Arrow 68"/>
          <p:cNvSpPr/>
          <p:nvPr/>
        </p:nvSpPr>
        <p:spPr bwMode="auto">
          <a:xfrm rot="16200000">
            <a:off x="5791200" y="4419600"/>
            <a:ext cx="381000" cy="6858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0" name="Up-Down Arrow 69"/>
          <p:cNvSpPr/>
          <p:nvPr/>
        </p:nvSpPr>
        <p:spPr bwMode="auto">
          <a:xfrm rot="16200000">
            <a:off x="4152900" y="5219700"/>
            <a:ext cx="381000" cy="9144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65" name="Rounded Rectangle 64"/>
          <p:cNvSpPr/>
          <p:nvPr/>
        </p:nvSpPr>
        <p:spPr>
          <a:xfrm>
            <a:off x="5943600" y="5334000"/>
            <a:ext cx="2438400" cy="685800"/>
          </a:xfrm>
          <a:prstGeom prst="roundRect">
            <a:avLst>
              <a:gd name="adj" fmla="val 12617"/>
            </a:avLst>
          </a:prstGeom>
          <a:ln/>
        </p:spPr>
        <p:style>
          <a:lnRef idx="1">
            <a:schemeClr val="accent5"/>
          </a:lnRef>
          <a:fillRef idx="2">
            <a:schemeClr val="accent5"/>
          </a:fillRef>
          <a:effectRef idx="1">
            <a:schemeClr val="accent5"/>
          </a:effectRef>
          <a:fontRef idx="minor">
            <a:schemeClr val="dk1"/>
          </a:fontRef>
        </p:style>
        <p:txBody>
          <a:bodyPr lIns="457200" rtlCol="0" anchor="ctr" anchorCtr="0"/>
          <a:lstStyle/>
          <a:p>
            <a:pPr marL="174625" indent="-174625">
              <a:buSzPct val="75000"/>
              <a:buFont typeface="Arial" pitchFamily="34" charset="0"/>
              <a:buChar char="•"/>
            </a:pPr>
            <a:r>
              <a:rPr lang="en-US" dirty="0">
                <a:latin typeface="Arial" pitchFamily="34" charset="0"/>
                <a:cs typeface="Arial" pitchFamily="34" charset="0"/>
              </a:rPr>
              <a:t>Downtime Analysis</a:t>
            </a:r>
          </a:p>
          <a:p>
            <a:pPr marL="174625" indent="-174625">
              <a:buSzPct val="75000"/>
              <a:buFont typeface="Arial" pitchFamily="34" charset="0"/>
              <a:buChar char="•"/>
            </a:pPr>
            <a:r>
              <a:rPr lang="en-US" dirty="0">
                <a:latin typeface="Arial" pitchFamily="34" charset="0"/>
                <a:cs typeface="Arial" pitchFamily="34" charset="0"/>
              </a:rPr>
              <a:t>OEE Reports</a:t>
            </a:r>
          </a:p>
        </p:txBody>
      </p:sp>
      <p:sp>
        <p:nvSpPr>
          <p:cNvPr id="71" name="Rounded Rectangle 70"/>
          <p:cNvSpPr/>
          <p:nvPr/>
        </p:nvSpPr>
        <p:spPr>
          <a:xfrm>
            <a:off x="5943600" y="838200"/>
            <a:ext cx="2438400" cy="914400"/>
          </a:xfrm>
          <a:prstGeom prst="roundRect">
            <a:avLst/>
          </a:prstGeom>
          <a:ln/>
        </p:spPr>
        <p:style>
          <a:lnRef idx="1">
            <a:schemeClr val="accent5"/>
          </a:lnRef>
          <a:fillRef idx="2">
            <a:schemeClr val="accent5"/>
          </a:fillRef>
          <a:effectRef idx="1">
            <a:schemeClr val="accent5"/>
          </a:effectRef>
          <a:fontRef idx="minor">
            <a:schemeClr val="dk1"/>
          </a:fontRef>
        </p:style>
        <p:txBody>
          <a:bodyPr lIns="457200" rtlCol="0" anchor="ctr" anchorCtr="0"/>
          <a:lstStyle/>
          <a:p>
            <a:pPr marL="174625" indent="-174625">
              <a:buSzPct val="75000"/>
              <a:buFont typeface="Arial" pitchFamily="34" charset="0"/>
              <a:buChar char="•"/>
            </a:pPr>
            <a:endParaRPr lang="en-US" dirty="0">
              <a:latin typeface="Arial" pitchFamily="34" charset="0"/>
              <a:cs typeface="Arial" pitchFamily="34" charset="0"/>
            </a:endParaRPr>
          </a:p>
          <a:p>
            <a:pPr marL="174625" indent="-174625">
              <a:buSzPct val="75000"/>
              <a:buFont typeface="Arial" pitchFamily="34" charset="0"/>
              <a:buChar char="•"/>
            </a:pPr>
            <a:r>
              <a:rPr lang="en-US" dirty="0">
                <a:latin typeface="Arial" pitchFamily="34" charset="0"/>
                <a:cs typeface="Arial" pitchFamily="34" charset="0"/>
              </a:rPr>
              <a:t>Raw Reason Codes</a:t>
            </a:r>
          </a:p>
          <a:p>
            <a:pPr marL="174625" indent="-174625">
              <a:buSzPct val="75000"/>
              <a:buFont typeface="Arial" pitchFamily="34" charset="0"/>
              <a:buChar char="•"/>
            </a:pPr>
            <a:r>
              <a:rPr lang="en-US" dirty="0">
                <a:latin typeface="Arial" pitchFamily="34" charset="0"/>
                <a:cs typeface="Arial" pitchFamily="34" charset="0"/>
              </a:rPr>
              <a:t>Counters</a:t>
            </a:r>
          </a:p>
          <a:p>
            <a:pPr marL="174625" indent="-174625">
              <a:buSzPct val="75000"/>
              <a:buFont typeface="Arial" pitchFamily="34" charset="0"/>
              <a:buChar char="•"/>
            </a:pPr>
            <a:r>
              <a:rPr lang="en-US" dirty="0">
                <a:latin typeface="Arial" pitchFamily="34" charset="0"/>
                <a:cs typeface="Arial" pitchFamily="34" charset="0"/>
              </a:rPr>
              <a:t>Targets</a:t>
            </a:r>
          </a:p>
          <a:p>
            <a:pPr marL="174625" indent="-174625">
              <a:buSzPct val="75000"/>
              <a:buFont typeface="Arial" pitchFamily="34" charset="0"/>
              <a:buChar char="•"/>
            </a:pPr>
            <a:endParaRPr lang="en-US" dirty="0">
              <a:latin typeface="Arial" pitchFamily="34" charset="0"/>
              <a:cs typeface="Arial" pitchFamily="34" charset="0"/>
            </a:endParaRPr>
          </a:p>
        </p:txBody>
      </p:sp>
      <p:sp>
        <p:nvSpPr>
          <p:cNvPr id="29" name="Left-Up Arrow 28"/>
          <p:cNvSpPr/>
          <p:nvPr/>
        </p:nvSpPr>
        <p:spPr bwMode="auto">
          <a:xfrm rot="16200000">
            <a:off x="5042683" y="2695718"/>
            <a:ext cx="2640033" cy="1142999"/>
          </a:xfrm>
          <a:prstGeom prst="leftUpArrow">
            <a:avLst>
              <a:gd name="adj1" fmla="val 17991"/>
              <a:gd name="adj2" fmla="val 19793"/>
              <a:gd name="adj3" fmla="val 2498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2" name="Rounded Rectangle 71"/>
          <p:cNvSpPr/>
          <p:nvPr/>
        </p:nvSpPr>
        <p:spPr>
          <a:xfrm>
            <a:off x="5943600" y="3200400"/>
            <a:ext cx="2590800" cy="990600"/>
          </a:xfrm>
          <a:prstGeom prst="roundRect">
            <a:avLst/>
          </a:prstGeom>
          <a:ln/>
        </p:spPr>
        <p:style>
          <a:lnRef idx="1">
            <a:schemeClr val="accent5"/>
          </a:lnRef>
          <a:fillRef idx="2">
            <a:schemeClr val="accent5"/>
          </a:fillRef>
          <a:effectRef idx="1">
            <a:schemeClr val="accent5"/>
          </a:effectRef>
          <a:fontRef idx="minor">
            <a:schemeClr val="dk1"/>
          </a:fontRef>
        </p:style>
        <p:txBody>
          <a:bodyPr lIns="457200" rtlCol="0" anchor="ctr" anchorCtr="0"/>
          <a:lstStyle/>
          <a:p>
            <a:pPr marL="174625" indent="-174625">
              <a:buSzPct val="75000"/>
              <a:buFont typeface="Arial" pitchFamily="34" charset="0"/>
              <a:buChar char="•"/>
            </a:pPr>
            <a:r>
              <a:rPr lang="en-US" dirty="0">
                <a:latin typeface="Arial" pitchFamily="34" charset="0"/>
                <a:cs typeface="Arial" pitchFamily="34" charset="0"/>
              </a:rPr>
              <a:t>General Parameters</a:t>
            </a:r>
          </a:p>
          <a:p>
            <a:pPr marL="174625" indent="-174625">
              <a:buSzPct val="75000"/>
              <a:buFont typeface="Arial" pitchFamily="34" charset="0"/>
              <a:buChar char="•"/>
            </a:pPr>
            <a:r>
              <a:rPr lang="en-US" dirty="0">
                <a:latin typeface="Arial" pitchFamily="34" charset="0"/>
                <a:cs typeface="Arial" pitchFamily="34" charset="0"/>
              </a:rPr>
              <a:t>MES Users</a:t>
            </a:r>
          </a:p>
          <a:p>
            <a:pPr marL="174625" indent="-174625">
              <a:buSzPct val="75000"/>
              <a:buFont typeface="Arial" pitchFamily="34" charset="0"/>
              <a:buChar char="•"/>
            </a:pPr>
            <a:r>
              <a:rPr lang="en-US" dirty="0">
                <a:latin typeface="Arial" pitchFamily="34" charset="0"/>
                <a:cs typeface="Arial" pitchFamily="34" charset="0"/>
              </a:rPr>
              <a:t>Utilization</a:t>
            </a:r>
          </a:p>
          <a:p>
            <a:pPr marL="174625" indent="-174625">
              <a:buSzPct val="75000"/>
              <a:buFont typeface="Arial" pitchFamily="34" charset="0"/>
              <a:buChar char="•"/>
            </a:pPr>
            <a:r>
              <a:rPr lang="en-US" dirty="0">
                <a:latin typeface="Arial" pitchFamily="34" charset="0"/>
                <a:cs typeface="Arial" pitchFamily="34" charset="0"/>
              </a:rPr>
              <a:t>Shifts and Schedules</a:t>
            </a:r>
          </a:p>
        </p:txBody>
      </p:sp>
      <p:sp>
        <p:nvSpPr>
          <p:cNvPr id="74" name="Rectangle 73"/>
          <p:cNvSpPr/>
          <p:nvPr/>
        </p:nvSpPr>
        <p:spPr bwMode="auto">
          <a:xfrm>
            <a:off x="1371600" y="3581400"/>
            <a:ext cx="1219200" cy="304800"/>
          </a:xfrm>
          <a:prstGeom prst="rect">
            <a:avLst/>
          </a:prstGeom>
          <a:ln>
            <a:headEnd type="none" w="med" len="med"/>
            <a:tailEnd type="none" w="med" len="med"/>
          </a:ln>
          <a:scene3d>
            <a:camera prst="orthographicFront"/>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vert="horz" wrap="square" lIns="0" tIns="45720" rIns="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dirty="0">
                <a:solidFill>
                  <a:schemeClr val="tx1"/>
                </a:solidFill>
                <a:latin typeface="Arial" charset="0"/>
              </a:rPr>
              <a:t>Custom App.</a:t>
            </a:r>
            <a:endParaRPr kumimoji="0" lang="en-US" sz="1400" b="0" i="0" u="none" strike="noStrike" cap="none" normalizeH="0" baseline="0" dirty="0">
              <a:ln>
                <a:noFill/>
              </a:ln>
              <a:solidFill>
                <a:schemeClr val="tx1"/>
              </a:solidFill>
              <a:effectLst/>
              <a:latin typeface="Arial" charset="0"/>
            </a:endParaRPr>
          </a:p>
        </p:txBody>
      </p:sp>
      <p:sp>
        <p:nvSpPr>
          <p:cNvPr id="76" name="Flowchart: Predefined Process 75"/>
          <p:cNvSpPr/>
          <p:nvPr/>
        </p:nvSpPr>
        <p:spPr bwMode="auto">
          <a:xfrm>
            <a:off x="2743201" y="2819400"/>
            <a:ext cx="1219200" cy="381000"/>
          </a:xfrm>
          <a:prstGeom prst="flowChartPredefinedProcess">
            <a:avLst/>
          </a:prstGeom>
          <a:ln>
            <a:headEnd type="none" w="med" len="med"/>
            <a:tailEnd type="none" w="med" len="med"/>
          </a:ln>
          <a:scene3d>
            <a:camera prst="orthographicFront"/>
            <a:lightRig rig="threePt" dir="t"/>
          </a:scene3d>
          <a:sp3d>
            <a:bevelT w="114300" prst="hardEdg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1000" b="1" dirty="0">
                <a:solidFill>
                  <a:schemeClr val="tx1"/>
                </a:solidFill>
                <a:latin typeface="Arial" charset="0"/>
              </a:rPr>
              <a:t>Middleware Proxy</a:t>
            </a:r>
            <a:endParaRPr kumimoji="0" lang="en-US" sz="1000" b="1" i="0" u="none" strike="noStrike" cap="none" normalizeH="0" baseline="0" dirty="0">
              <a:ln>
                <a:noFill/>
              </a:ln>
              <a:solidFill>
                <a:schemeClr val="tx1"/>
              </a:solidFill>
              <a:effectLst/>
              <a:latin typeface="Arial" charset="0"/>
            </a:endParaRPr>
          </a:p>
        </p:txBody>
      </p:sp>
      <p:sp>
        <p:nvSpPr>
          <p:cNvPr id="67" name="Up-Down Arrow 66"/>
          <p:cNvSpPr/>
          <p:nvPr/>
        </p:nvSpPr>
        <p:spPr bwMode="auto">
          <a:xfrm>
            <a:off x="3124200" y="3200400"/>
            <a:ext cx="304800" cy="1295400"/>
          </a:xfrm>
          <a:prstGeom prst="upDown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3" name="Rounded Rectangle 72"/>
          <p:cNvSpPr/>
          <p:nvPr/>
        </p:nvSpPr>
        <p:spPr bwMode="auto">
          <a:xfrm>
            <a:off x="304800" y="1295400"/>
            <a:ext cx="2133600" cy="685800"/>
          </a:xfrm>
          <a:prstGeom prst="roundRect">
            <a:avLst>
              <a:gd name="adj" fmla="val 8264"/>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ctr" anchorCtr="0" compatLnSpc="1">
            <a:prstTxWarp prst="textNoShape">
              <a:avLst/>
            </a:prstTxWarp>
            <a:noAutofit/>
          </a:bodyPr>
          <a:lstStyle/>
          <a:p>
            <a:r>
              <a:rPr lang="en-US" sz="2000" dirty="0">
                <a:solidFill>
                  <a:schemeClr val="bg1"/>
                </a:solidFill>
                <a:latin typeface="Arial" charset="0"/>
              </a:rPr>
              <a:t>InTouch</a:t>
            </a:r>
            <a:endParaRPr kumimoji="0" lang="en-US" sz="2000" b="0" i="0" u="none" strike="noStrike" cap="none" normalizeH="0" baseline="0" dirty="0">
              <a:ln>
                <a:noFill/>
              </a:ln>
              <a:solidFill>
                <a:schemeClr val="bg1"/>
              </a:solidFill>
              <a:effectLst/>
              <a:latin typeface="Arial" charset="0"/>
            </a:endParaRPr>
          </a:p>
        </p:txBody>
      </p:sp>
      <p:sp>
        <p:nvSpPr>
          <p:cNvPr id="75" name="Flowchart: Predefined Process 74"/>
          <p:cNvSpPr/>
          <p:nvPr/>
        </p:nvSpPr>
        <p:spPr bwMode="auto">
          <a:xfrm>
            <a:off x="1371600" y="1409701"/>
            <a:ext cx="1066800" cy="419100"/>
          </a:xfrm>
          <a:prstGeom prst="flowChartPredefinedProcess">
            <a:avLst/>
          </a:prstGeom>
          <a:ln>
            <a:headEnd type="none" w="med" len="med"/>
            <a:tailEnd type="none" w="med" len="med"/>
          </a:ln>
          <a:scene3d>
            <a:camera prst="orthographicFront"/>
            <a:lightRig rig="threePt" dir="t"/>
          </a:scene3d>
          <a:sp3d>
            <a:bevelT w="114300" prst="hardEdg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sz="800" b="1" dirty="0">
                <a:solidFill>
                  <a:schemeClr val="tx1"/>
                </a:solidFill>
                <a:latin typeface="Arial" charset="0"/>
              </a:rPr>
              <a:t>Middleware</a:t>
            </a:r>
            <a:r>
              <a:rPr lang="en-US" sz="1050" b="1" dirty="0">
                <a:solidFill>
                  <a:schemeClr val="tx1"/>
                </a:solidFill>
                <a:latin typeface="Arial" charset="0"/>
              </a:rPr>
              <a:t> </a:t>
            </a:r>
            <a:r>
              <a:rPr lang="en-US" sz="800" b="1" dirty="0">
                <a:solidFill>
                  <a:schemeClr val="tx1"/>
                </a:solidFill>
                <a:latin typeface="Arial" charset="0"/>
              </a:rPr>
              <a:t>Proxy</a:t>
            </a:r>
            <a:endParaRPr kumimoji="0" lang="en-US" sz="1050" b="1" i="0" u="none" strike="noStrike" cap="none" normalizeH="0" baseline="0" dirty="0">
              <a:ln>
                <a:noFill/>
              </a:ln>
              <a:solidFill>
                <a:schemeClr val="tx1"/>
              </a:solidFill>
              <a:effectLst/>
              <a:latin typeface="Arial" charset="0"/>
            </a:endParaRPr>
          </a:p>
        </p:txBody>
      </p:sp>
      <p:sp>
        <p:nvSpPr>
          <p:cNvPr id="78" name="Left-Up Arrow 77"/>
          <p:cNvSpPr/>
          <p:nvPr/>
        </p:nvSpPr>
        <p:spPr bwMode="auto">
          <a:xfrm rot="10800000" flipH="1">
            <a:off x="2408743" y="1447799"/>
            <a:ext cx="683410" cy="3048000"/>
          </a:xfrm>
          <a:prstGeom prst="leftUpArrow">
            <a:avLst>
              <a:gd name="adj1" fmla="val 22519"/>
              <a:gd name="adj2" fmla="val 18657"/>
              <a:gd name="adj3" fmla="val 2459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ndParaRPr>
          </a:p>
        </p:txBody>
      </p:sp>
      <p:sp>
        <p:nvSpPr>
          <p:cNvPr id="79" name="Rounded Rectangle 78"/>
          <p:cNvSpPr/>
          <p:nvPr/>
        </p:nvSpPr>
        <p:spPr>
          <a:xfrm>
            <a:off x="228600" y="2043624"/>
            <a:ext cx="2438400" cy="914400"/>
          </a:xfrm>
          <a:prstGeom prst="roundRect">
            <a:avLst/>
          </a:prstGeom>
          <a:ln/>
        </p:spPr>
        <p:style>
          <a:lnRef idx="1">
            <a:schemeClr val="accent5"/>
          </a:lnRef>
          <a:fillRef idx="2">
            <a:schemeClr val="accent5"/>
          </a:fillRef>
          <a:effectRef idx="1">
            <a:schemeClr val="accent5"/>
          </a:effectRef>
          <a:fontRef idx="minor">
            <a:schemeClr val="dk1"/>
          </a:fontRef>
        </p:style>
        <p:txBody>
          <a:bodyPr lIns="457200" rtlCol="0" anchor="ctr" anchorCtr="0"/>
          <a:lstStyle/>
          <a:p>
            <a:pPr marL="174625" indent="-174625">
              <a:buSzPct val="75000"/>
              <a:buFont typeface="Arial" pitchFamily="34" charset="0"/>
              <a:buChar char="•"/>
            </a:pPr>
            <a:endParaRPr lang="en-US" dirty="0">
              <a:latin typeface="Arial" pitchFamily="34" charset="0"/>
              <a:cs typeface="Arial" pitchFamily="34" charset="0"/>
            </a:endParaRPr>
          </a:p>
          <a:p>
            <a:pPr marL="174625" indent="-174625">
              <a:buSzPct val="75000"/>
              <a:buFont typeface="Arial" pitchFamily="34" charset="0"/>
              <a:buChar char="•"/>
            </a:pPr>
            <a:r>
              <a:rPr lang="en-US" dirty="0">
                <a:latin typeface="Arial" pitchFamily="34" charset="0"/>
                <a:cs typeface="Arial" pitchFamily="34" charset="0"/>
              </a:rPr>
              <a:t>Utilization</a:t>
            </a:r>
          </a:p>
          <a:p>
            <a:pPr marL="174625" indent="-174625">
              <a:buSzPct val="75000"/>
              <a:buFont typeface="Arial" pitchFamily="34" charset="0"/>
              <a:buChar char="•"/>
            </a:pPr>
            <a:r>
              <a:rPr lang="en-US" dirty="0">
                <a:latin typeface="Arial" pitchFamily="34" charset="0"/>
                <a:cs typeface="Arial" pitchFamily="34" charset="0"/>
              </a:rPr>
              <a:t>Downtime Pareto</a:t>
            </a:r>
          </a:p>
          <a:p>
            <a:pPr marL="174625" indent="-174625">
              <a:buSzPct val="75000"/>
              <a:buFont typeface="Arial" pitchFamily="34" charset="0"/>
              <a:buChar char="•"/>
            </a:pPr>
            <a:r>
              <a:rPr lang="en-US" dirty="0">
                <a:latin typeface="Arial" pitchFamily="34" charset="0"/>
                <a:cs typeface="Arial" pitchFamily="34" charset="0"/>
              </a:rPr>
              <a:t>OEE Calculation</a:t>
            </a:r>
          </a:p>
          <a:p>
            <a:pPr marL="174625" indent="-174625">
              <a:buSzPct val="75000"/>
              <a:buFont typeface="Arial" pitchFamily="34" charset="0"/>
              <a:buChar char="•"/>
            </a:pPr>
            <a:endParaRPr lang="en-US"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par>
                          <p:cTn id="56" fill="hold">
                            <p:stCondLst>
                              <p:cond delay="0"/>
                            </p:stCondLst>
                            <p:childTnLst>
                              <p:par>
                                <p:cTn id="57" presetID="1"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6"/>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7"/>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9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9"/>
                                          </p:stCondLst>
                                        </p:cTn>
                                        <p:tgtEl>
                                          <p:spTgt spid="6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childTnLst>
                                </p:cTn>
                              </p:par>
                            </p:childTnLst>
                          </p:cTn>
                        </p:par>
                        <p:par>
                          <p:cTn id="92" fill="hold">
                            <p:stCondLst>
                              <p:cond delay="0"/>
                            </p:stCondLst>
                            <p:childTnLst>
                              <p:par>
                                <p:cTn id="93" presetID="1" presetClass="entr" presetSubtype="0" fill="hold" grpId="0" nodeType="after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6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childTnLst>
                          </p:cTn>
                        </p:par>
                        <p:par>
                          <p:cTn id="105" fill="hold">
                            <p:stCondLst>
                              <p:cond delay="0"/>
                            </p:stCondLst>
                            <p:childTnLst>
                              <p:par>
                                <p:cTn id="106" presetID="1" presetClass="entr" presetSubtype="0" fill="hold" grpId="0" nodeType="after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72"/>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71"/>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65"/>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73"/>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75"/>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78"/>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14" grpId="0" animBg="1"/>
      <p:bldP spid="7" grpId="0" animBg="1"/>
      <p:bldP spid="8" grpId="0" animBg="1"/>
      <p:bldP spid="10" grpId="0" animBg="1"/>
      <p:bldP spid="11" grpId="0" animBg="1"/>
      <p:bldP spid="12" grpId="0" animBg="1"/>
      <p:bldP spid="13" grpId="0" animBg="1"/>
      <p:bldP spid="15" grpId="0" animBg="1"/>
      <p:bldP spid="16" grpId="0" animBg="1"/>
      <p:bldP spid="17" grpId="0" animBg="1"/>
      <p:bldP spid="18" grpId="0" animBg="1"/>
      <p:bldP spid="21" grpId="0" animBg="1"/>
      <p:bldP spid="22" grpId="0" animBg="1"/>
      <p:bldP spid="25" grpId="0" animBg="1"/>
      <p:bldP spid="23" grpId="0" animBg="1"/>
      <p:bldP spid="39" grpId="0" animBg="1"/>
      <p:bldP spid="40" grpId="0" animBg="1"/>
      <p:bldP spid="61" grpId="0" animBg="1"/>
      <p:bldP spid="62" grpId="0" animBg="1"/>
      <p:bldP spid="63" grpId="0" animBg="1"/>
      <p:bldP spid="64" grpId="0" animBg="1"/>
      <p:bldP spid="66" grpId="0" animBg="1"/>
      <p:bldP spid="68" grpId="0" animBg="1"/>
      <p:bldP spid="69" grpId="0" animBg="1"/>
      <p:bldP spid="70" grpId="0" animBg="1"/>
      <p:bldP spid="65" grpId="0" animBg="1"/>
      <p:bldP spid="71" grpId="0" animBg="1"/>
      <p:bldP spid="29" grpId="0" animBg="1"/>
      <p:bldP spid="72" grpId="0" animBg="1"/>
      <p:bldP spid="74" grpId="0" animBg="1"/>
      <p:bldP spid="76" grpId="0" animBg="1"/>
      <p:bldP spid="67" grpId="0" animBg="1"/>
      <p:bldP spid="73" grpId="0" animBg="1"/>
      <p:bldP spid="75" grpId="0" animBg="1"/>
      <p:bldP spid="78"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08988" cy="752475"/>
          </a:xfrm>
        </p:spPr>
        <p:txBody>
          <a:bodyPr/>
          <a:lstStyle/>
          <a:p>
            <a:r>
              <a:rPr lang="en-US" dirty="0"/>
              <a:t>System Requirements – Software</a:t>
            </a:r>
          </a:p>
        </p:txBody>
      </p:sp>
      <p:graphicFrame>
        <p:nvGraphicFramePr>
          <p:cNvPr id="3" name="Table 2"/>
          <p:cNvGraphicFramePr>
            <a:graphicFrameLocks noGrp="1"/>
          </p:cNvGraphicFramePr>
          <p:nvPr>
            <p:extLst>
              <p:ext uri="{D42A27DB-BD31-4B8C-83A1-F6EECF244321}">
                <p14:modId xmlns:p14="http://schemas.microsoft.com/office/powerpoint/2010/main" val="3298982753"/>
              </p:ext>
            </p:extLst>
          </p:nvPr>
        </p:nvGraphicFramePr>
        <p:xfrm>
          <a:off x="304800" y="1066800"/>
          <a:ext cx="8382001" cy="5053148"/>
        </p:xfrm>
        <a:graphic>
          <a:graphicData uri="http://schemas.openxmlformats.org/drawingml/2006/table">
            <a:tbl>
              <a:tblPr firstRow="1" firstCol="1" bandRow="1">
                <a:tableStyleId>{F5AB1C69-6EDB-4FF4-983F-18BD219EF322}</a:tableStyleId>
              </a:tblPr>
              <a:tblGrid>
                <a:gridCol w="2155370">
                  <a:extLst>
                    <a:ext uri="{9D8B030D-6E8A-4147-A177-3AD203B41FA5}">
                      <a16:colId xmlns:a16="http://schemas.microsoft.com/office/drawing/2014/main" val="20000"/>
                    </a:ext>
                  </a:extLst>
                </a:gridCol>
                <a:gridCol w="127363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609601">
                  <a:extLst>
                    <a:ext uri="{9D8B030D-6E8A-4147-A177-3AD203B41FA5}">
                      <a16:colId xmlns:a16="http://schemas.microsoft.com/office/drawing/2014/main" val="20006"/>
                    </a:ext>
                  </a:extLst>
                </a:gridCol>
              </a:tblGrid>
              <a:tr h="489857">
                <a:tc>
                  <a:txBody>
                    <a:bodyPr/>
                    <a:lstStyle/>
                    <a:p>
                      <a:endParaRPr lang="en-US" sz="1100" dirty="0"/>
                    </a:p>
                  </a:txBody>
                  <a:tcPr/>
                </a:tc>
                <a:tc>
                  <a:txBody>
                    <a:bodyPr/>
                    <a:lstStyle/>
                    <a:p>
                      <a:pPr algn="ctr"/>
                      <a:r>
                        <a:rPr lang="en-US" sz="1200" dirty="0"/>
                        <a:t>Client</a:t>
                      </a:r>
                      <a:r>
                        <a:rPr lang="en-US" sz="1200" baseline="0" dirty="0"/>
                        <a:t> Components</a:t>
                      </a:r>
                      <a:endParaRPr lang="en-US" sz="1200" dirty="0"/>
                    </a:p>
                  </a:txBody>
                  <a:tcPr/>
                </a:tc>
                <a:tc>
                  <a:txBody>
                    <a:bodyPr/>
                    <a:lstStyle/>
                    <a:p>
                      <a:pPr algn="ctr"/>
                      <a:r>
                        <a:rPr lang="en-US" sz="1200" baseline="0" dirty="0"/>
                        <a:t>Database</a:t>
                      </a:r>
                      <a:endParaRPr lang="en-US" sz="1200" dirty="0"/>
                    </a:p>
                  </a:txBody>
                  <a:tcPr/>
                </a:tc>
                <a:tc>
                  <a:txBody>
                    <a:bodyPr/>
                    <a:lstStyle/>
                    <a:p>
                      <a:pPr algn="ctr"/>
                      <a:r>
                        <a:rPr lang="en-US" sz="1200" dirty="0"/>
                        <a:t>Middleware</a:t>
                      </a:r>
                    </a:p>
                  </a:txBody>
                  <a:tcPr/>
                </a:tc>
                <a:tc>
                  <a:txBody>
                    <a:bodyPr/>
                    <a:lstStyle/>
                    <a:p>
                      <a:pPr algn="ctr"/>
                      <a:r>
                        <a:rPr lang="en-US" sz="1200" dirty="0"/>
                        <a:t>Factory Connector</a:t>
                      </a:r>
                    </a:p>
                  </a:txBody>
                  <a:tcPr/>
                </a:tc>
                <a:tc>
                  <a:txBody>
                    <a:bodyPr/>
                    <a:lstStyle/>
                    <a:p>
                      <a:pPr algn="ctr"/>
                      <a:r>
                        <a:rPr lang="en-US" sz="1200" dirty="0"/>
                        <a:t>Manager</a:t>
                      </a:r>
                    </a:p>
                  </a:txBody>
                  <a:tcPr/>
                </a:tc>
                <a:tc>
                  <a:txBody>
                    <a:bodyPr/>
                    <a:lstStyle/>
                    <a:p>
                      <a:pPr algn="ctr"/>
                      <a:r>
                        <a:rPr lang="en-US" sz="1200" dirty="0"/>
                        <a:t>WIS</a:t>
                      </a:r>
                    </a:p>
                  </a:txBody>
                  <a:tcPr/>
                </a:tc>
                <a:extLst>
                  <a:ext uri="{0D108BD9-81ED-4DB2-BD59-A6C34878D82A}">
                    <a16:rowId xmlns:a16="http://schemas.microsoft.com/office/drawing/2014/main" val="10000"/>
                  </a:ext>
                </a:extLst>
              </a:tr>
              <a:tr h="489857">
                <a:tc>
                  <a:txBody>
                    <a:bodyPr/>
                    <a:lstStyle/>
                    <a:p>
                      <a:r>
                        <a:rPr lang="en-US" sz="1200" dirty="0"/>
                        <a:t>Windows Server 2003 R2 (32-bit</a:t>
                      </a:r>
                      <a:r>
                        <a:rPr lang="en-US" sz="1200" baseline="0" dirty="0"/>
                        <a:t> only)</a:t>
                      </a:r>
                      <a:endParaRPr lang="en-US" sz="1200" dirty="0"/>
                    </a:p>
                  </a:txBody>
                  <a:tcPr/>
                </a:tc>
                <a:tc>
                  <a:txBody>
                    <a:bodyPr/>
                    <a:lstStyle/>
                    <a:p>
                      <a:pPr algn="ctr"/>
                      <a:r>
                        <a:rPr lang="en-US" sz="2400" dirty="0">
                          <a:sym typeface="Wingdings"/>
                        </a:rPr>
                        <a:t></a:t>
                      </a:r>
                      <a:endParaRPr lang="en-US" sz="2400" dirty="0"/>
                    </a:p>
                  </a:txBody>
                  <a:tcPr anchor="ctr"/>
                </a:tc>
                <a:tc>
                  <a:txBody>
                    <a:bodyPr/>
                    <a:lstStyle/>
                    <a:p>
                      <a:pPr algn="ct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extLst>
                  <a:ext uri="{0D108BD9-81ED-4DB2-BD59-A6C34878D82A}">
                    <a16:rowId xmlns:a16="http://schemas.microsoft.com/office/drawing/2014/main" val="10001"/>
                  </a:ext>
                </a:extLst>
              </a:tr>
              <a:tr h="489857">
                <a:tc>
                  <a:txBody>
                    <a:bodyPr/>
                    <a:lstStyle/>
                    <a:p>
                      <a:r>
                        <a:rPr lang="en-US" sz="1200" dirty="0"/>
                        <a:t>Windows Server 2008 (32</a:t>
                      </a:r>
                      <a:r>
                        <a:rPr lang="en-US" sz="1200" baseline="0" dirty="0"/>
                        <a:t> and 64 bit)</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extLst>
                  <a:ext uri="{0D108BD9-81ED-4DB2-BD59-A6C34878D82A}">
                    <a16:rowId xmlns:a16="http://schemas.microsoft.com/office/drawing/2014/main" val="10002"/>
                  </a:ext>
                </a:extLst>
              </a:tr>
              <a:tr h="587829">
                <a:tc>
                  <a:txBody>
                    <a:bodyPr/>
                    <a:lstStyle/>
                    <a:p>
                      <a:r>
                        <a:rPr lang="en-US" sz="1200" dirty="0"/>
                        <a:t>Windows Server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2008</a:t>
                      </a:r>
                      <a:r>
                        <a:rPr lang="en-US" sz="1200" baseline="0" dirty="0"/>
                        <a:t> </a:t>
                      </a:r>
                      <a:r>
                        <a:rPr lang="en-US" sz="1200" dirty="0"/>
                        <a:t>R2 (32</a:t>
                      </a:r>
                      <a:r>
                        <a:rPr lang="en-US" sz="1200" baseline="0" dirty="0"/>
                        <a:t> and 64 bit)</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extLst>
                  <a:ext uri="{0D108BD9-81ED-4DB2-BD59-A6C34878D82A}">
                    <a16:rowId xmlns:a16="http://schemas.microsoft.com/office/drawing/2014/main" val="10003"/>
                  </a:ext>
                </a:extLst>
              </a:tr>
              <a:tr h="489857">
                <a:tc>
                  <a:txBody>
                    <a:bodyPr/>
                    <a:lstStyle/>
                    <a:p>
                      <a:r>
                        <a:rPr lang="en-US" sz="1200" dirty="0"/>
                        <a:t>Windows Vista</a:t>
                      </a:r>
                      <a:r>
                        <a:rPr lang="en-US" sz="1200" baseline="0" dirty="0"/>
                        <a:t> </a:t>
                      </a:r>
                    </a:p>
                    <a:p>
                      <a:r>
                        <a:rPr lang="en-US" sz="1200" baseline="0" dirty="0"/>
                        <a:t>(32 and 64 bit)</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50000"/>
                              <a:lumOff val="50000"/>
                            </a:schemeClr>
                          </a:solidFill>
                        </a:rPr>
                        <a:t>x</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50000"/>
                              <a:lumOff val="50000"/>
                            </a:schemeClr>
                          </a:solidFill>
                        </a:rPr>
                        <a:t>x</a:t>
                      </a:r>
                    </a:p>
                  </a:txBody>
                  <a:tcPr anchor="ctr"/>
                </a:tc>
                <a:extLst>
                  <a:ext uri="{0D108BD9-81ED-4DB2-BD59-A6C34878D82A}">
                    <a16:rowId xmlns:a16="http://schemas.microsoft.com/office/drawing/2014/main" val="10004"/>
                  </a:ext>
                </a:extLst>
              </a:tr>
              <a:tr h="500743">
                <a:tc>
                  <a:txBody>
                    <a:bodyPr/>
                    <a:lstStyle/>
                    <a:p>
                      <a:r>
                        <a:rPr lang="en-US" sz="1200" dirty="0"/>
                        <a:t>Windows</a:t>
                      </a:r>
                      <a:r>
                        <a:rPr lang="en-US" sz="1200" baseline="0" dirty="0"/>
                        <a:t> XP</a:t>
                      </a:r>
                    </a:p>
                    <a:p>
                      <a:r>
                        <a:rPr lang="en-US" sz="1200" baseline="0" dirty="0"/>
                        <a:t>(32 bit only)</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50000"/>
                              <a:lumOff val="50000"/>
                            </a:schemeClr>
                          </a:solidFill>
                        </a:rPr>
                        <a:t>x</a:t>
                      </a:r>
                    </a:p>
                  </a:txBody>
                  <a:tcPr anchor="ctr"/>
                </a:tc>
                <a:extLst>
                  <a:ext uri="{0D108BD9-81ED-4DB2-BD59-A6C34878D82A}">
                    <a16:rowId xmlns:a16="http://schemas.microsoft.com/office/drawing/2014/main" val="10005"/>
                  </a:ext>
                </a:extLst>
              </a:tr>
              <a:tr h="413657">
                <a:tc>
                  <a:txBody>
                    <a:bodyPr/>
                    <a:lstStyle/>
                    <a:p>
                      <a:r>
                        <a:rPr lang="en-US" sz="1200" dirty="0"/>
                        <a:t>Windows 7</a:t>
                      </a:r>
                    </a:p>
                    <a:p>
                      <a:r>
                        <a:rPr lang="en-US" sz="1200" dirty="0"/>
                        <a:t>(32 and 64 bit)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p>
                  </a:txBody>
                  <a:tcPr anchor="c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solidFill>
                      <a:schemeClr val="bg1">
                        <a:lumMod val="95000"/>
                      </a:schemeClr>
                    </a:solidFill>
                  </a:tcPr>
                </a:tc>
                <a:extLst>
                  <a:ext uri="{0D108BD9-81ED-4DB2-BD59-A6C34878D82A}">
                    <a16:rowId xmlns:a16="http://schemas.microsoft.com/office/drawing/2014/main" val="10006"/>
                  </a:ext>
                </a:extLst>
              </a:tr>
              <a:tr h="685800">
                <a:tc>
                  <a:txBody>
                    <a:bodyPr/>
                    <a:lstStyle/>
                    <a:p>
                      <a:r>
                        <a:rPr lang="en-US" sz="1200" dirty="0"/>
                        <a:t>SQL Server 2008,</a:t>
                      </a:r>
                      <a:r>
                        <a:rPr lang="en-US" sz="1200" baseline="0" dirty="0"/>
                        <a:t> 2008 R2, 2012 or </a:t>
                      </a:r>
                      <a:r>
                        <a:rPr lang="en-US" sz="1200" dirty="0"/>
                        <a:t>Oracle 10g, 11g Release 2</a:t>
                      </a:r>
                      <a:r>
                        <a:rPr lang="en-US" sz="1200" baseline="0" dirty="0"/>
                        <a:t> (32 and 64 bit)</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algn="ct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p>
                  </a:txBody>
                  <a:tcPr anchor="ctr"/>
                </a:tc>
                <a:extLst>
                  <a:ext uri="{0D108BD9-81ED-4DB2-BD59-A6C34878D82A}">
                    <a16:rowId xmlns:a16="http://schemas.microsoft.com/office/drawing/2014/main" val="10007"/>
                  </a:ext>
                </a:extLst>
              </a:tr>
              <a:tr h="489857">
                <a:tc>
                  <a:txBody>
                    <a:bodyPr/>
                    <a:lstStyle/>
                    <a:p>
                      <a:r>
                        <a:rPr lang="en-US" sz="1200" dirty="0"/>
                        <a:t>.NET Framework 3.5</a:t>
                      </a:r>
                      <a:r>
                        <a:rPr lang="en-US" sz="1200" baseline="0" dirty="0"/>
                        <a:t> SP1</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ym typeface="Wingdings"/>
                        </a:rPr>
                        <a:t></a:t>
                      </a:r>
                      <a:endParaRPr lang="en-US" sz="2400" dirty="0"/>
                    </a:p>
                  </a:txBody>
                  <a:tcPr anchor="ctr"/>
                </a:tc>
                <a:extLst>
                  <a:ext uri="{0D108BD9-81ED-4DB2-BD59-A6C34878D82A}">
                    <a16:rowId xmlns:a16="http://schemas.microsoft.com/office/drawing/2014/main" val="10008"/>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4343400" y="3733800"/>
            <a:ext cx="3352800" cy="1676400"/>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8" name="Rectangle 7"/>
          <p:cNvSpPr/>
          <p:nvPr/>
        </p:nvSpPr>
        <p:spPr bwMode="auto">
          <a:xfrm>
            <a:off x="5562600" y="1600200"/>
            <a:ext cx="3352800" cy="1066800"/>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7" name="Rectangle 6"/>
          <p:cNvSpPr/>
          <p:nvPr/>
        </p:nvSpPr>
        <p:spPr bwMode="auto">
          <a:xfrm>
            <a:off x="228600" y="1600200"/>
            <a:ext cx="5181600" cy="1066800"/>
          </a:xfrm>
          <a:prstGeom prst="rect">
            <a:avLst/>
          </a:prstGeom>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t" anchorCtr="0" compatLnSpc="1">
            <a:prstTxWarp prst="textNoShape">
              <a:avLst/>
            </a:prstTxWarp>
            <a:no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a:xfrm>
            <a:off x="304800" y="381000"/>
            <a:ext cx="8408988" cy="609599"/>
          </a:xfrm>
        </p:spPr>
        <p:txBody>
          <a:bodyPr/>
          <a:lstStyle/>
          <a:p>
            <a:r>
              <a:rPr lang="en-US" dirty="0"/>
              <a:t>System Requirements – Hardware</a:t>
            </a:r>
          </a:p>
        </p:txBody>
      </p:sp>
      <p:graphicFrame>
        <p:nvGraphicFramePr>
          <p:cNvPr id="3" name="Table 2"/>
          <p:cNvGraphicFramePr>
            <a:graphicFrameLocks noGrp="1"/>
          </p:cNvGraphicFramePr>
          <p:nvPr>
            <p:extLst>
              <p:ext uri="{D42A27DB-BD31-4B8C-83A1-F6EECF244321}">
                <p14:modId xmlns:p14="http://schemas.microsoft.com/office/powerpoint/2010/main" val="2134413886"/>
              </p:ext>
            </p:extLst>
          </p:nvPr>
        </p:nvGraphicFramePr>
        <p:xfrm>
          <a:off x="304800" y="1676400"/>
          <a:ext cx="5029200" cy="888999"/>
        </p:xfrm>
        <a:graphic>
          <a:graphicData uri="http://schemas.openxmlformats.org/drawingml/2006/table">
            <a:tbl>
              <a:tblPr firstRow="1" firstCol="1" bandRow="1">
                <a:tableStyleId>{F5AB1C69-6EDB-4FF4-983F-18BD219EF322}</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tblGrid>
              <a:tr h="296333">
                <a:tc>
                  <a:txBody>
                    <a:bodyPr/>
                    <a:lstStyle/>
                    <a:p>
                      <a:endParaRPr lang="en-US" sz="1200" dirty="0"/>
                    </a:p>
                  </a:txBody>
                  <a:tcPr/>
                </a:tc>
                <a:tc>
                  <a:txBody>
                    <a:bodyPr/>
                    <a:lstStyle/>
                    <a:p>
                      <a:pPr algn="ctr"/>
                      <a:r>
                        <a:rPr lang="en-US" sz="1200" dirty="0"/>
                        <a:t>Minimum</a:t>
                      </a:r>
                    </a:p>
                  </a:txBody>
                  <a:tcPr/>
                </a:tc>
                <a:tc>
                  <a:txBody>
                    <a:bodyPr/>
                    <a:lstStyle/>
                    <a:p>
                      <a:pPr algn="ctr"/>
                      <a:r>
                        <a:rPr lang="en-US" sz="1200" dirty="0"/>
                        <a:t>Recommended</a:t>
                      </a:r>
                    </a:p>
                  </a:txBody>
                  <a:tcPr/>
                </a:tc>
                <a:extLst>
                  <a:ext uri="{0D108BD9-81ED-4DB2-BD59-A6C34878D82A}">
                    <a16:rowId xmlns:a16="http://schemas.microsoft.com/office/drawing/2014/main" val="10000"/>
                  </a:ext>
                </a:extLst>
              </a:tr>
              <a:tr h="296333">
                <a:tc>
                  <a:txBody>
                    <a:bodyPr/>
                    <a:lstStyle/>
                    <a:p>
                      <a:r>
                        <a:rPr lang="en-US" sz="1200" dirty="0"/>
                        <a:t>CPU</a:t>
                      </a:r>
                    </a:p>
                  </a:txBody>
                  <a:tcPr/>
                </a:tc>
                <a:tc>
                  <a:txBody>
                    <a:bodyPr/>
                    <a:lstStyle/>
                    <a:p>
                      <a:r>
                        <a:rPr lang="en-US" sz="1200" dirty="0"/>
                        <a:t>Single-Core 3 GHz</a:t>
                      </a:r>
                    </a:p>
                  </a:txBody>
                  <a:tcPr/>
                </a:tc>
                <a:tc>
                  <a:txBody>
                    <a:bodyPr/>
                    <a:lstStyle/>
                    <a:p>
                      <a:r>
                        <a:rPr lang="en-US" sz="1200" dirty="0"/>
                        <a:t>Dual-Core 2 GHz</a:t>
                      </a:r>
                    </a:p>
                  </a:txBody>
                  <a:tcPr/>
                </a:tc>
                <a:extLst>
                  <a:ext uri="{0D108BD9-81ED-4DB2-BD59-A6C34878D82A}">
                    <a16:rowId xmlns:a16="http://schemas.microsoft.com/office/drawing/2014/main" val="10001"/>
                  </a:ext>
                </a:extLst>
              </a:tr>
              <a:tr h="296333">
                <a:tc>
                  <a:txBody>
                    <a:bodyPr/>
                    <a:lstStyle/>
                    <a:p>
                      <a:r>
                        <a:rPr lang="en-US" sz="1200" dirty="0"/>
                        <a:t>RAM</a:t>
                      </a:r>
                    </a:p>
                  </a:txBody>
                  <a:tcPr/>
                </a:tc>
                <a:tc>
                  <a:txBody>
                    <a:bodyPr/>
                    <a:lstStyle/>
                    <a:p>
                      <a:r>
                        <a:rPr lang="en-US" sz="1200" dirty="0"/>
                        <a:t>2 GB</a:t>
                      </a:r>
                    </a:p>
                  </a:txBody>
                  <a:tcPr/>
                </a:tc>
                <a:tc>
                  <a:txBody>
                    <a:bodyPr/>
                    <a:lstStyle/>
                    <a:p>
                      <a:r>
                        <a:rPr lang="en-US" sz="1200" dirty="0"/>
                        <a:t>2 GB</a:t>
                      </a:r>
                    </a:p>
                  </a:txBody>
                  <a:tcPr/>
                </a:tc>
                <a:extLst>
                  <a:ext uri="{0D108BD9-81ED-4DB2-BD59-A6C34878D82A}">
                    <a16:rowId xmlns:a16="http://schemas.microsoft.com/office/drawing/2014/main" val="1000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897800759"/>
              </p:ext>
            </p:extLst>
          </p:nvPr>
        </p:nvGraphicFramePr>
        <p:xfrm>
          <a:off x="5638800" y="1676400"/>
          <a:ext cx="3200400" cy="914400"/>
        </p:xfrm>
        <a:graphic>
          <a:graphicData uri="http://schemas.openxmlformats.org/drawingml/2006/table">
            <a:tbl>
              <a:tblPr firstRow="1" firstCol="1" bandRow="1">
                <a:tableStyleId>{F5AB1C69-6EDB-4FF4-983F-18BD219EF322}</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04800">
                <a:tc>
                  <a:txBody>
                    <a:bodyPr/>
                    <a:lstStyle/>
                    <a:p>
                      <a:endParaRPr lang="en-US" sz="1200" dirty="0"/>
                    </a:p>
                  </a:txBody>
                  <a:tcPr/>
                </a:tc>
                <a:tc>
                  <a:txBody>
                    <a:bodyPr/>
                    <a:lstStyle/>
                    <a:p>
                      <a:pPr algn="ctr"/>
                      <a:r>
                        <a:rPr lang="en-US" sz="1200" dirty="0"/>
                        <a:t>Minimum</a:t>
                      </a:r>
                    </a:p>
                  </a:txBody>
                  <a:tcPr/>
                </a:tc>
                <a:extLst>
                  <a:ext uri="{0D108BD9-81ED-4DB2-BD59-A6C34878D82A}">
                    <a16:rowId xmlns:a16="http://schemas.microsoft.com/office/drawing/2014/main" val="10000"/>
                  </a:ext>
                </a:extLst>
              </a:tr>
              <a:tr h="304800">
                <a:tc>
                  <a:txBody>
                    <a:bodyPr/>
                    <a:lstStyle/>
                    <a:p>
                      <a:r>
                        <a:rPr lang="en-US" sz="1200" dirty="0"/>
                        <a:t>CPU</a:t>
                      </a:r>
                    </a:p>
                  </a:txBody>
                  <a:tcPr/>
                </a:tc>
                <a:tc>
                  <a:txBody>
                    <a:bodyPr/>
                    <a:lstStyle/>
                    <a:p>
                      <a:r>
                        <a:rPr lang="en-US" sz="1200" dirty="0"/>
                        <a:t>Single-Core 2 GHz</a:t>
                      </a:r>
                    </a:p>
                  </a:txBody>
                  <a:tcPr/>
                </a:tc>
                <a:extLst>
                  <a:ext uri="{0D108BD9-81ED-4DB2-BD59-A6C34878D82A}">
                    <a16:rowId xmlns:a16="http://schemas.microsoft.com/office/drawing/2014/main" val="10001"/>
                  </a:ext>
                </a:extLst>
              </a:tr>
              <a:tr h="304800">
                <a:tc>
                  <a:txBody>
                    <a:bodyPr/>
                    <a:lstStyle/>
                    <a:p>
                      <a:r>
                        <a:rPr lang="en-US" sz="1200" dirty="0"/>
                        <a:t>RAM</a:t>
                      </a:r>
                    </a:p>
                  </a:txBody>
                  <a:tcPr/>
                </a:tc>
                <a:tc>
                  <a:txBody>
                    <a:bodyPr/>
                    <a:lstStyle/>
                    <a:p>
                      <a:r>
                        <a:rPr lang="en-US" sz="1200" dirty="0"/>
                        <a:t>1 GB</a:t>
                      </a:r>
                    </a:p>
                  </a:txBody>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86262071"/>
              </p:ext>
            </p:extLst>
          </p:nvPr>
        </p:nvGraphicFramePr>
        <p:xfrm>
          <a:off x="4419600" y="3810000"/>
          <a:ext cx="3200400" cy="1524000"/>
        </p:xfrm>
        <a:graphic>
          <a:graphicData uri="http://schemas.openxmlformats.org/drawingml/2006/table">
            <a:tbl>
              <a:tblPr firstRow="1" firstCol="1" bandRow="1">
                <a:tableStyleId>{F5AB1C69-6EDB-4FF4-983F-18BD219EF322}</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04800">
                <a:tc>
                  <a:txBody>
                    <a:bodyPr/>
                    <a:lstStyle/>
                    <a:p>
                      <a:endParaRPr lang="en-US" sz="1200" dirty="0"/>
                    </a:p>
                  </a:txBody>
                  <a:tcPr/>
                </a:tc>
                <a:tc>
                  <a:txBody>
                    <a:bodyPr/>
                    <a:lstStyle/>
                    <a:p>
                      <a:pPr algn="ctr"/>
                      <a:r>
                        <a:rPr lang="en-US" sz="1200" dirty="0"/>
                        <a:t>Minimum</a:t>
                      </a:r>
                    </a:p>
                  </a:txBody>
                  <a:tcPr/>
                </a:tc>
                <a:extLst>
                  <a:ext uri="{0D108BD9-81ED-4DB2-BD59-A6C34878D82A}">
                    <a16:rowId xmlns:a16="http://schemas.microsoft.com/office/drawing/2014/main" val="10000"/>
                  </a:ext>
                </a:extLst>
              </a:tr>
              <a:tr h="304800">
                <a:tc>
                  <a:txBody>
                    <a:bodyPr/>
                    <a:lstStyle/>
                    <a:p>
                      <a:r>
                        <a:rPr lang="en-US" sz="1200" dirty="0"/>
                        <a:t>Hard Drive</a:t>
                      </a:r>
                    </a:p>
                  </a:txBody>
                  <a:tcPr/>
                </a:tc>
                <a:tc>
                  <a:txBody>
                    <a:bodyPr/>
                    <a:lstStyle/>
                    <a:p>
                      <a:r>
                        <a:rPr lang="en-US" sz="1200" dirty="0"/>
                        <a:t>30 GB available</a:t>
                      </a:r>
                    </a:p>
                  </a:txBody>
                  <a:tcPr/>
                </a:tc>
                <a:extLst>
                  <a:ext uri="{0D108BD9-81ED-4DB2-BD59-A6C34878D82A}">
                    <a16:rowId xmlns:a16="http://schemas.microsoft.com/office/drawing/2014/main" val="10001"/>
                  </a:ext>
                </a:extLst>
              </a:tr>
              <a:tr h="304800">
                <a:tc>
                  <a:txBody>
                    <a:bodyPr/>
                    <a:lstStyle/>
                    <a:p>
                      <a:r>
                        <a:rPr lang="en-US" sz="1200" dirty="0"/>
                        <a:t>Display</a:t>
                      </a:r>
                    </a:p>
                  </a:txBody>
                  <a:tcPr/>
                </a:tc>
                <a:tc>
                  <a:txBody>
                    <a:bodyPr/>
                    <a:lstStyle/>
                    <a:p>
                      <a:r>
                        <a:rPr lang="en-US" sz="1200" dirty="0"/>
                        <a:t>SVGA</a:t>
                      </a:r>
                      <a:r>
                        <a:rPr lang="en-US" sz="1200" baseline="0" dirty="0"/>
                        <a:t> (1024x768)</a:t>
                      </a:r>
                      <a:endParaRPr lang="en-US" sz="1200" dirty="0"/>
                    </a:p>
                  </a:txBody>
                  <a:tcPr/>
                </a:tc>
                <a:extLst>
                  <a:ext uri="{0D108BD9-81ED-4DB2-BD59-A6C34878D82A}">
                    <a16:rowId xmlns:a16="http://schemas.microsoft.com/office/drawing/2014/main" val="10002"/>
                  </a:ext>
                </a:extLst>
              </a:tr>
              <a:tr h="304800">
                <a:tc>
                  <a:txBody>
                    <a:bodyPr/>
                    <a:lstStyle/>
                    <a:p>
                      <a:r>
                        <a:rPr lang="en-US" sz="1200" dirty="0"/>
                        <a:t>Optical Drive</a:t>
                      </a:r>
                    </a:p>
                  </a:txBody>
                  <a:tcPr/>
                </a:tc>
                <a:tc>
                  <a:txBody>
                    <a:bodyPr/>
                    <a:lstStyle/>
                    <a:p>
                      <a:r>
                        <a:rPr lang="en-US" sz="1200" dirty="0"/>
                        <a:t>DVD Drive</a:t>
                      </a:r>
                    </a:p>
                  </a:txBody>
                  <a:tcPr/>
                </a:tc>
                <a:extLst>
                  <a:ext uri="{0D108BD9-81ED-4DB2-BD59-A6C34878D82A}">
                    <a16:rowId xmlns:a16="http://schemas.microsoft.com/office/drawing/2014/main" val="10003"/>
                  </a:ext>
                </a:extLst>
              </a:tr>
              <a:tr h="304800">
                <a:tc>
                  <a:txBody>
                    <a:bodyPr/>
                    <a:lstStyle/>
                    <a:p>
                      <a:r>
                        <a:rPr lang="en-US" sz="1200" dirty="0"/>
                        <a:t>Input Device</a:t>
                      </a:r>
                    </a:p>
                  </a:txBody>
                  <a:tcPr/>
                </a:tc>
                <a:tc>
                  <a:txBody>
                    <a:bodyPr/>
                    <a:lstStyle/>
                    <a:p>
                      <a:r>
                        <a:rPr lang="en-US" sz="1200" dirty="0"/>
                        <a:t>Keyboard and Mouse</a:t>
                      </a:r>
                    </a:p>
                  </a:txBody>
                  <a:tcPr/>
                </a:tc>
                <a:extLst>
                  <a:ext uri="{0D108BD9-81ED-4DB2-BD59-A6C34878D82A}">
                    <a16:rowId xmlns:a16="http://schemas.microsoft.com/office/drawing/2014/main" val="10004"/>
                  </a:ext>
                </a:extLst>
              </a:tr>
            </a:tbl>
          </a:graphicData>
        </a:graphic>
      </p:graphicFrame>
      <p:sp>
        <p:nvSpPr>
          <p:cNvPr id="6" name="Round Same Side Corner Rectangle 5"/>
          <p:cNvSpPr/>
          <p:nvPr/>
        </p:nvSpPr>
        <p:spPr bwMode="auto">
          <a:xfrm>
            <a:off x="228600" y="1295400"/>
            <a:ext cx="5181600" cy="304800"/>
          </a:xfrm>
          <a:prstGeom prst="round2SameRect">
            <a:avLst>
              <a:gd name="adj1" fmla="val 45481"/>
              <a:gd name="adj2" fmla="val 0"/>
            </a:avLst>
          </a:prstGeom>
          <a:ln>
            <a:headEnd type="none" w="med" len="med"/>
            <a:tailEnd type="none" w="med" len="med"/>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lang="en-US" b="1" dirty="0">
                <a:solidFill>
                  <a:schemeClr val="tx1"/>
                </a:solidFill>
                <a:latin typeface="Arial" charset="0"/>
              </a:rPr>
              <a:t>Database or Middleware Server</a:t>
            </a:r>
            <a:endParaRPr kumimoji="0" lang="en-US" b="1" i="0" u="none" strike="noStrike" cap="none" normalizeH="0" baseline="0" dirty="0">
              <a:ln>
                <a:noFill/>
              </a:ln>
              <a:solidFill>
                <a:schemeClr val="tx1"/>
              </a:solidFill>
              <a:effectLst/>
              <a:latin typeface="Arial" charset="0"/>
            </a:endParaRPr>
          </a:p>
        </p:txBody>
      </p:sp>
      <p:sp>
        <p:nvSpPr>
          <p:cNvPr id="9" name="Round Same Side Corner Rectangle 8"/>
          <p:cNvSpPr/>
          <p:nvPr/>
        </p:nvSpPr>
        <p:spPr bwMode="auto">
          <a:xfrm>
            <a:off x="5562600" y="1295400"/>
            <a:ext cx="3352800" cy="304800"/>
          </a:xfrm>
          <a:prstGeom prst="round2SameRect">
            <a:avLst>
              <a:gd name="adj1" fmla="val 45481"/>
              <a:gd name="adj2" fmla="val 0"/>
            </a:avLst>
          </a:prstGeom>
          <a:ln>
            <a:headEnd type="none" w="med" len="med"/>
            <a:tailEnd type="none" w="med" len="med"/>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Web Application Server</a:t>
            </a:r>
          </a:p>
        </p:txBody>
      </p:sp>
      <p:sp>
        <p:nvSpPr>
          <p:cNvPr id="10" name="Round Same Side Corner Rectangle 9"/>
          <p:cNvSpPr/>
          <p:nvPr/>
        </p:nvSpPr>
        <p:spPr bwMode="auto">
          <a:xfrm>
            <a:off x="4343400" y="3429000"/>
            <a:ext cx="3352800" cy="304800"/>
          </a:xfrm>
          <a:prstGeom prst="round2SameRect">
            <a:avLst>
              <a:gd name="adj1" fmla="val 45481"/>
              <a:gd name="adj2" fmla="val 0"/>
            </a:avLst>
          </a:prstGeom>
          <a:ln>
            <a:headEnd type="none" w="med" len="med"/>
            <a:tailEnd type="none" w="med" len="med"/>
          </a:ln>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none" lIns="0" tIns="0" rIns="0" bIns="0" numCol="1" rtlCol="0" anchor="ctr" anchorCtr="0" compatLnSpc="1">
            <a:prstTxWarp prst="textNoShape">
              <a:avLst/>
            </a:prstTxWarp>
            <a:noAutofit/>
          </a:bodyPr>
          <a:lstStyle/>
          <a:p>
            <a:pPr marL="0" marR="0" indent="0" algn="ctr" defTabSz="914400" rtl="0" eaLnBrk="0" fontAlgn="base" latinLnBrk="0" hangingPunct="0">
              <a:lnSpc>
                <a:spcPct val="9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charset="0"/>
              </a:rPr>
              <a:t>All Systems</a:t>
            </a:r>
          </a:p>
        </p:txBody>
      </p:sp>
      <p:pic>
        <p:nvPicPr>
          <p:cNvPr id="13" name="Picture 11" descr="C:\Documents and Settings\student\Local Settings\Temporary Internet Files\Content.IE5\11VE4W2I\MCj04326460000[1].png"/>
          <p:cNvPicPr>
            <a:picLocks noChangeAspect="1" noChangeArrowheads="1"/>
          </p:cNvPicPr>
          <p:nvPr/>
        </p:nvPicPr>
        <p:blipFill>
          <a:blip r:embed="rId3" cstate="print"/>
          <a:stretch>
            <a:fillRect/>
          </a:stretch>
        </p:blipFill>
        <p:spPr bwMode="auto">
          <a:xfrm>
            <a:off x="1600200" y="3581400"/>
            <a:ext cx="1828800" cy="182880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r>
              <a:rPr lang="en-US"/>
              <a:t>Slide </a:t>
            </a:r>
            <a:fld id="{62A5C608-47ED-4AA3-BABC-1C0D4F14AEAB}" type="slidenum">
              <a:rPr lang="en-US" smtClean="0"/>
              <a:pPr>
                <a:defRPr/>
              </a:pPr>
              <a:t>17</a:t>
            </a:fld>
            <a:endParaRPr lang="en-US"/>
          </a:p>
        </p:txBody>
      </p:sp>
      <p:sp>
        <p:nvSpPr>
          <p:cNvPr id="4" name="TextBox 3"/>
          <p:cNvSpPr txBox="1"/>
          <p:nvPr/>
        </p:nvSpPr>
        <p:spPr>
          <a:xfrm>
            <a:off x="2286000" y="1828800"/>
            <a:ext cx="6629400" cy="4136517"/>
          </a:xfrm>
          <a:prstGeom prst="rect">
            <a:avLst/>
          </a:prstGeom>
          <a:noFill/>
        </p:spPr>
        <p:txBody>
          <a:bodyPr wrap="square" rtlCol="0">
            <a:spAutoFit/>
          </a:bodyPr>
          <a:lstStyle/>
          <a:p>
            <a:r>
              <a:rPr lang="en-US" sz="3200" dirty="0">
                <a:solidFill>
                  <a:srgbClr val="FF0000"/>
                </a:solidFill>
              </a:rPr>
              <a:t>Always</a:t>
            </a:r>
            <a:r>
              <a:rPr lang="en-US" sz="3200" dirty="0"/>
              <a:t> check </a:t>
            </a:r>
            <a:r>
              <a:rPr lang="en-US" sz="3200" i="1" dirty="0"/>
              <a:t>README</a:t>
            </a:r>
            <a:r>
              <a:rPr lang="en-US" sz="3200" dirty="0"/>
              <a:t> file before installing software. It gives:</a:t>
            </a:r>
          </a:p>
          <a:p>
            <a:endParaRPr lang="en-US" sz="3200" dirty="0"/>
          </a:p>
          <a:p>
            <a:pPr marL="457200" indent="-457200">
              <a:buFont typeface="Wingdings" pitchFamily="2" charset="2"/>
              <a:buChar char="Ø"/>
            </a:pPr>
            <a:r>
              <a:rPr lang="en-US" sz="2800" dirty="0"/>
              <a:t>System requirements</a:t>
            </a:r>
          </a:p>
          <a:p>
            <a:pPr marL="457200" indent="-457200">
              <a:buFont typeface="Wingdings" pitchFamily="2" charset="2"/>
              <a:buChar char="Ø"/>
            </a:pPr>
            <a:r>
              <a:rPr lang="en-US" sz="2800" dirty="0"/>
              <a:t>Product compatibility</a:t>
            </a:r>
          </a:p>
          <a:p>
            <a:pPr marL="457200" indent="-457200">
              <a:buFont typeface="Wingdings" pitchFamily="2" charset="2"/>
              <a:buChar char="Ø"/>
            </a:pPr>
            <a:r>
              <a:rPr lang="en-US" sz="2800" dirty="0"/>
              <a:t>Licensing</a:t>
            </a:r>
          </a:p>
          <a:p>
            <a:pPr marL="457200" indent="-457200">
              <a:buFont typeface="Wingdings" pitchFamily="2" charset="2"/>
              <a:buChar char="Ø"/>
            </a:pPr>
            <a:r>
              <a:rPr lang="en-US" sz="2800" dirty="0"/>
              <a:t>Upgrade information</a:t>
            </a:r>
          </a:p>
          <a:p>
            <a:pPr marL="457200" indent="-457200">
              <a:buFont typeface="Wingdings" pitchFamily="2" charset="2"/>
              <a:buChar char="Ø"/>
            </a:pPr>
            <a:r>
              <a:rPr lang="en-US" sz="2800" dirty="0"/>
              <a:t>Resolved issues</a:t>
            </a:r>
          </a:p>
          <a:p>
            <a:pPr marL="457200" indent="-457200">
              <a:buFont typeface="Wingdings" pitchFamily="2" charset="2"/>
              <a:buChar char="Ø"/>
            </a:pPr>
            <a:r>
              <a:rPr lang="en-US" sz="2800" dirty="0"/>
              <a:t>Known issues</a:t>
            </a:r>
          </a:p>
          <a:p>
            <a:pPr marL="457200" indent="-457200">
              <a:buFont typeface="Wingdings" pitchFamily="2" charset="2"/>
              <a:buChar char="Ø"/>
            </a:pPr>
            <a:r>
              <a:rPr lang="en-US" sz="2800" dirty="0"/>
              <a:t>Documentation guide</a:t>
            </a:r>
          </a:p>
        </p:txBody>
      </p:sp>
      <p:pic>
        <p:nvPicPr>
          <p:cNvPr id="2050" name="Picture 2" descr="http://www.veryicon.com/icon/png/System/Must%20Have/Sear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99159"/>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System Requirements</a:t>
            </a:r>
          </a:p>
        </p:txBody>
      </p:sp>
      <p:sp>
        <p:nvSpPr>
          <p:cNvPr id="9" name="Line 7"/>
          <p:cNvSpPr>
            <a:spLocks noChangeShapeType="1"/>
          </p:cNvSpPr>
          <p:nvPr/>
        </p:nvSpPr>
        <p:spPr bwMode="auto">
          <a:xfrm>
            <a:off x="457200" y="1447800"/>
            <a:ext cx="4495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22308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mph" presetSubtype="0" fill="hold" grpId="1" nodeType="click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splash_mastr_border (WinCE)"/>
          <p:cNvPicPr>
            <a:picLocks noChangeAspect="1" noChangeArrowheads="1"/>
          </p:cNvPicPr>
          <p:nvPr/>
        </p:nvPicPr>
        <p:blipFill>
          <a:blip r:embed="rId3" cstate="print"/>
          <a:srcRect/>
          <a:stretch>
            <a:fillRect/>
          </a:stretch>
        </p:blipFill>
        <p:spPr bwMode="auto">
          <a:xfrm>
            <a:off x="457200" y="2590800"/>
            <a:ext cx="2286000" cy="2209800"/>
          </a:xfrm>
          <a:prstGeom prst="rect">
            <a:avLst/>
          </a:prstGeom>
          <a:noFill/>
          <a:ln w="9525">
            <a:noFill/>
            <a:miter lim="800000"/>
            <a:headEnd/>
            <a:tailEnd/>
          </a:ln>
          <a:effectLst>
            <a:reflection blurRad="6350" stA="52000" endA="300" endPos="35000" dir="5400000" sy="-100000" algn="bl" rotWithShape="0"/>
          </a:effectLst>
        </p:spPr>
      </p:pic>
      <p:sp>
        <p:nvSpPr>
          <p:cNvPr id="7173" name="TextBox 5"/>
          <p:cNvSpPr txBox="1">
            <a:spLocks noChangeArrowheads="1"/>
          </p:cNvSpPr>
          <p:nvPr/>
        </p:nvSpPr>
        <p:spPr bwMode="auto">
          <a:xfrm>
            <a:off x="450079" y="1524000"/>
            <a:ext cx="4114800" cy="757130"/>
          </a:xfrm>
          <a:prstGeom prst="rect">
            <a:avLst/>
          </a:prstGeom>
          <a:noFill/>
          <a:ln w="9525">
            <a:noFill/>
            <a:miter lim="800000"/>
            <a:headEnd/>
            <a:tailEnd/>
          </a:ln>
        </p:spPr>
        <p:txBody>
          <a:bodyPr>
            <a:spAutoFit/>
          </a:bodyPr>
          <a:lstStyle/>
          <a:p>
            <a:r>
              <a:rPr lang="en-US" sz="2400" dirty="0"/>
              <a:t>Module 1: </a:t>
            </a:r>
          </a:p>
          <a:p>
            <a:r>
              <a:rPr lang="en-US" sz="2400" dirty="0"/>
              <a:t>Introduction</a:t>
            </a:r>
          </a:p>
        </p:txBody>
      </p:sp>
      <p:sp>
        <p:nvSpPr>
          <p:cNvPr id="8" name="TextBox 6"/>
          <p:cNvSpPr txBox="1">
            <a:spLocks noChangeArrowheads="1"/>
          </p:cNvSpPr>
          <p:nvPr/>
        </p:nvSpPr>
        <p:spPr bwMode="auto">
          <a:xfrm>
            <a:off x="3048000" y="1927625"/>
            <a:ext cx="6019800" cy="4145750"/>
          </a:xfrm>
          <a:prstGeom prst="rect">
            <a:avLst/>
          </a:prstGeom>
          <a:noFill/>
          <a:ln w="9525">
            <a:noFill/>
            <a:miter lim="800000"/>
            <a:headEnd/>
            <a:tailEnd/>
          </a:ln>
        </p:spPr>
        <p:txBody>
          <a:bodyPr wrap="square">
            <a:spAutoFit/>
          </a:bodyPr>
          <a:lstStyle/>
          <a:p>
            <a:pPr marL="1030288" indent="-1030288" eaLnBrk="0" hangingPunct="0">
              <a:lnSpc>
                <a:spcPct val="150000"/>
              </a:lnSpc>
              <a:spcBef>
                <a:spcPts val="115"/>
              </a:spcBef>
              <a:spcAft>
                <a:spcPts val="600"/>
              </a:spcAft>
            </a:pPr>
            <a:r>
              <a:rPr lang="en-US" sz="2000" b="1" dirty="0">
                <a:latin typeface="Arial" pitchFamily="34" charset="0"/>
                <a:cs typeface="Arial" pitchFamily="34" charset="0"/>
              </a:rPr>
              <a:t>Contents</a:t>
            </a:r>
            <a:endParaRPr lang="en-US" sz="1600" b="1" dirty="0">
              <a:latin typeface="Arial" pitchFamily="34" charset="0"/>
              <a:cs typeface="Arial" pitchFamily="34" charset="0"/>
            </a:endParaRPr>
          </a:p>
          <a:p>
            <a:pPr marL="1030288" indent="-1030288" eaLnBrk="0" hangingPunct="0">
              <a:lnSpc>
                <a:spcPct val="150000"/>
              </a:lnSpc>
              <a:spcBef>
                <a:spcPts val="0"/>
              </a:spcBef>
              <a:spcAft>
                <a:spcPts val="600"/>
              </a:spcAft>
            </a:pPr>
            <a:r>
              <a:rPr lang="en-US" sz="1800" dirty="0">
                <a:latin typeface="Arial" pitchFamily="34" charset="0"/>
                <a:cs typeface="Arial" pitchFamily="34" charset="0"/>
              </a:rPr>
              <a:t>Section 1:  Course Introduction</a:t>
            </a:r>
          </a:p>
          <a:p>
            <a:pPr marL="1030288" indent="-1030288" eaLnBrk="0" hangingPunct="0">
              <a:lnSpc>
                <a:spcPct val="150000"/>
              </a:lnSpc>
              <a:spcBef>
                <a:spcPts val="0"/>
              </a:spcBef>
              <a:spcAft>
                <a:spcPts val="600"/>
              </a:spcAft>
            </a:pPr>
            <a:r>
              <a:rPr lang="en-US" sz="1800" dirty="0">
                <a:latin typeface="Arial" pitchFamily="34" charset="0"/>
                <a:cs typeface="Arial" pitchFamily="34" charset="0"/>
              </a:rPr>
              <a:t>Section 2:  System Platform Overview</a:t>
            </a:r>
          </a:p>
          <a:p>
            <a:pPr marL="1030288" indent="-1030288" eaLnBrk="0" hangingPunct="0">
              <a:lnSpc>
                <a:spcPct val="150000"/>
              </a:lnSpc>
              <a:spcBef>
                <a:spcPts val="0"/>
              </a:spcBef>
              <a:spcAft>
                <a:spcPts val="600"/>
              </a:spcAft>
            </a:pPr>
            <a:r>
              <a:rPr lang="en-US" sz="1800" dirty="0">
                <a:latin typeface="Arial" pitchFamily="34" charset="0"/>
                <a:cs typeface="Arial" pitchFamily="34" charset="0"/>
              </a:rPr>
              <a:t>Section 3:  Wonderware MES Software/Performance  </a:t>
            </a:r>
            <a:br>
              <a:rPr lang="en-US" sz="1800" dirty="0">
                <a:latin typeface="Arial" pitchFamily="34" charset="0"/>
                <a:cs typeface="Arial" pitchFamily="34" charset="0"/>
              </a:rPr>
            </a:br>
            <a:r>
              <a:rPr lang="en-US" sz="1800" dirty="0">
                <a:latin typeface="Arial" pitchFamily="34" charset="0"/>
                <a:cs typeface="Arial" pitchFamily="34" charset="0"/>
              </a:rPr>
              <a:t>  Overview</a:t>
            </a:r>
          </a:p>
          <a:p>
            <a:pPr marL="1030288" indent="-1030288">
              <a:lnSpc>
                <a:spcPct val="150000"/>
              </a:lnSpc>
              <a:spcBef>
                <a:spcPts val="0"/>
              </a:spcBef>
              <a:spcAft>
                <a:spcPts val="600"/>
              </a:spcAft>
            </a:pPr>
            <a:r>
              <a:rPr lang="en-US" sz="1800" dirty="0">
                <a:latin typeface="Arial" pitchFamily="34" charset="0"/>
                <a:cs typeface="Arial" pitchFamily="34" charset="0"/>
              </a:rPr>
              <a:t>Section 4:  Wonderware MES Software/Performance </a:t>
            </a:r>
            <a:br>
              <a:rPr lang="en-US" sz="1800" dirty="0">
                <a:latin typeface="Arial" pitchFamily="34" charset="0"/>
                <a:cs typeface="Arial" pitchFamily="34" charset="0"/>
              </a:rPr>
            </a:br>
            <a:r>
              <a:rPr lang="en-US" sz="1800" dirty="0">
                <a:latin typeface="Arial" pitchFamily="34" charset="0"/>
                <a:cs typeface="Arial" pitchFamily="34" charset="0"/>
              </a:rPr>
              <a:t>  Components</a:t>
            </a:r>
          </a:p>
          <a:p>
            <a:pPr marL="1030288" indent="-1030288" eaLnBrk="0" hangingPunct="0">
              <a:lnSpc>
                <a:spcPct val="150000"/>
              </a:lnSpc>
              <a:spcBef>
                <a:spcPts val="0"/>
              </a:spcBef>
              <a:spcAft>
                <a:spcPts val="600"/>
              </a:spcAft>
            </a:pPr>
            <a:r>
              <a:rPr lang="en-US" sz="1800" dirty="0">
                <a:latin typeface="Arial" pitchFamily="34" charset="0"/>
                <a:cs typeface="Arial" pitchFamily="34" charset="0"/>
              </a:rPr>
              <a:t>Section 5:  System Requirements and Licensing</a:t>
            </a:r>
          </a:p>
          <a:p>
            <a:pPr marL="1030288" indent="-1030288" eaLnBrk="0" hangingPunct="0">
              <a:lnSpc>
                <a:spcPct val="90000"/>
              </a:lnSpc>
              <a:spcAft>
                <a:spcPts val="600"/>
              </a:spcAft>
            </a:pPr>
            <a:endParaRPr lang="en-US" sz="1600" dirty="0"/>
          </a:p>
        </p:txBody>
      </p:sp>
      <p:sp>
        <p:nvSpPr>
          <p:cNvPr id="10" name="Title 1"/>
          <p:cNvSpPr>
            <a:spLocks noGrp="1"/>
          </p:cNvSpPr>
          <p:nvPr>
            <p:ph type="title"/>
          </p:nvPr>
        </p:nvSpPr>
        <p:spPr>
          <a:xfrm>
            <a:off x="481012" y="533400"/>
            <a:ext cx="8281988" cy="717550"/>
          </a:xfrm>
        </p:spPr>
        <p:txBody>
          <a:bodyPr/>
          <a:lstStyle/>
          <a:p>
            <a:r>
              <a:rPr lang="en-US" sz="3200" dirty="0"/>
              <a:t>MES 2012 - Performance</a:t>
            </a:r>
          </a:p>
        </p:txBody>
      </p:sp>
      <p:sp>
        <p:nvSpPr>
          <p:cNvPr id="11" name="Line 7"/>
          <p:cNvSpPr>
            <a:spLocks noChangeShapeType="1"/>
          </p:cNvSpPr>
          <p:nvPr/>
        </p:nvSpPr>
        <p:spPr bwMode="auto">
          <a:xfrm>
            <a:off x="457200" y="1447800"/>
            <a:ext cx="51054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4218818752"/>
      </p:ext>
    </p:extLst>
  </p:cSld>
  <p:clrMapOvr>
    <a:masterClrMapping/>
  </p:clrMapOvr>
  <p:transition>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2" descr="C:\Users\Eric Enet\AppData\Local\Microsoft\Windows\Temporary Internet Files\Content.IE5\397N4FCP\MPj04011260000[1].jpg"/>
          <p:cNvPicPr>
            <a:picLocks noGrp="1" noChangeAspect="1" noChangeArrowheads="1"/>
          </p:cNvPicPr>
          <p:nvPr>
            <p:ph sz="half" idx="1"/>
          </p:nvPr>
        </p:nvPicPr>
        <p:blipFill>
          <a:blip r:embed="rId3" cstate="print"/>
          <a:stretch>
            <a:fillRect/>
          </a:stretch>
        </p:blipFill>
        <p:spPr bwMode="auto">
          <a:xfrm>
            <a:off x="457200" y="1981200"/>
            <a:ext cx="2497975" cy="3276600"/>
          </a:xfrm>
          <a:prstGeom prst="rect">
            <a:avLst/>
          </a:prstGeom>
          <a:noFill/>
          <a:effectLst>
            <a:softEdge rad="63500"/>
          </a:effectLst>
        </p:spPr>
      </p:pic>
      <p:sp>
        <p:nvSpPr>
          <p:cNvPr id="4" name="Content Placeholder 3"/>
          <p:cNvSpPr>
            <a:spLocks noGrp="1"/>
          </p:cNvSpPr>
          <p:nvPr>
            <p:ph sz="half" idx="2"/>
          </p:nvPr>
        </p:nvSpPr>
        <p:spPr>
          <a:xfrm>
            <a:off x="3200400" y="1981200"/>
            <a:ext cx="5638800" cy="3886200"/>
          </a:xfrm>
        </p:spPr>
        <p:txBody>
          <a:bodyPr anchor="t" anchorCtr="0"/>
          <a:lstStyle/>
          <a:p>
            <a:pPr marL="0" indent="0">
              <a:lnSpc>
                <a:spcPts val="3000"/>
              </a:lnSpc>
              <a:buNone/>
            </a:pPr>
            <a:r>
              <a:rPr lang="en-US" sz="2000" dirty="0"/>
              <a:t>The class will focus on: </a:t>
            </a:r>
          </a:p>
          <a:p>
            <a:pPr>
              <a:lnSpc>
                <a:spcPts val="3000"/>
              </a:lnSpc>
              <a:buFont typeface="Arial" pitchFamily="34" charset="0"/>
              <a:buChar char="•"/>
            </a:pPr>
            <a:r>
              <a:rPr lang="en-US" sz="2000" dirty="0"/>
              <a:t>Preparing an MES system ready for data collection and configuring an App Server Galaxy to provide data</a:t>
            </a:r>
          </a:p>
          <a:p>
            <a:pPr>
              <a:lnSpc>
                <a:spcPts val="3000"/>
              </a:lnSpc>
              <a:buFont typeface="Arial" pitchFamily="34" charset="0"/>
              <a:buChar char="•"/>
            </a:pPr>
            <a:r>
              <a:rPr lang="en-US" sz="2000" dirty="0"/>
              <a:t>Using InTouch as a production environment tool to monitor and operate the production</a:t>
            </a:r>
          </a:p>
          <a:p>
            <a:pPr>
              <a:lnSpc>
                <a:spcPts val="3000"/>
              </a:lnSpc>
              <a:buFont typeface="Arial" pitchFamily="34" charset="0"/>
              <a:buChar char="•"/>
            </a:pPr>
            <a:r>
              <a:rPr lang="en-US" sz="2000" dirty="0"/>
              <a:t>Creating Downtime Analysis and OEE reports in WIS </a:t>
            </a:r>
          </a:p>
        </p:txBody>
      </p:sp>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Course Description</a:t>
            </a:r>
          </a:p>
        </p:txBody>
      </p:sp>
      <p:sp>
        <p:nvSpPr>
          <p:cNvPr id="8" name="Line 7"/>
          <p:cNvSpPr>
            <a:spLocks noChangeShapeType="1"/>
          </p:cNvSpPr>
          <p:nvPr/>
        </p:nvSpPr>
        <p:spPr bwMode="auto">
          <a:xfrm>
            <a:off x="457200" y="1447800"/>
            <a:ext cx="38862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extLst>
      <p:ext uri="{BB962C8B-B14F-4D97-AF65-F5344CB8AC3E}">
        <p14:creationId xmlns:p14="http://schemas.microsoft.com/office/powerpoint/2010/main" val="692354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31800" y="1828800"/>
            <a:ext cx="6578600" cy="4267200"/>
          </a:xfrm>
        </p:spPr>
        <p:txBody>
          <a:bodyPr>
            <a:normAutofit/>
          </a:bodyPr>
          <a:lstStyle/>
          <a:p>
            <a:pPr marL="0" indent="0">
              <a:defRPr/>
            </a:pPr>
            <a:r>
              <a:rPr lang="en-US" sz="2400" dirty="0"/>
              <a:t>Be able to:</a:t>
            </a:r>
          </a:p>
          <a:p>
            <a:pPr marL="285750" indent="-285750">
              <a:buFont typeface="Wingdings" pitchFamily="2" charset="2"/>
              <a:buChar char="Ø"/>
              <a:defRPr/>
            </a:pPr>
            <a:r>
              <a:rPr lang="en-US" sz="2400" dirty="0"/>
              <a:t>Use MES Client to configure MES for production data collection</a:t>
            </a:r>
          </a:p>
          <a:p>
            <a:pPr marL="285750" indent="-285750">
              <a:buFont typeface="Wingdings" pitchFamily="2" charset="2"/>
              <a:buChar char="Ø"/>
              <a:defRPr/>
            </a:pPr>
            <a:r>
              <a:rPr lang="en-US" sz="2400" dirty="0"/>
              <a:t>Develop and configure an Application Server Galaxy to collect production data</a:t>
            </a:r>
          </a:p>
          <a:p>
            <a:pPr marL="285750" indent="-285750">
              <a:buFont typeface="Wingdings" pitchFamily="2" charset="2"/>
              <a:buChar char="Ø"/>
              <a:defRPr/>
            </a:pPr>
            <a:r>
              <a:rPr lang="en-US" sz="2400" dirty="0"/>
              <a:t>Build and use an InTouch application as a production environment tool to monitor and operate production</a:t>
            </a:r>
          </a:p>
          <a:p>
            <a:pPr marL="285750" indent="-285750">
              <a:buFont typeface="Wingdings" pitchFamily="2" charset="2"/>
              <a:buChar char="Ø"/>
              <a:defRPr/>
            </a:pPr>
            <a:r>
              <a:rPr lang="en-US" sz="2400" dirty="0"/>
              <a:t>Track the production results through Down Analysis and OEE reports</a:t>
            </a:r>
          </a:p>
        </p:txBody>
      </p:sp>
      <p:pic>
        <p:nvPicPr>
          <p:cNvPr id="10244" name="Picture 5" descr="C:\Users\Eric Enet\AppData\Local\Microsoft\Windows\Temporary Internet Files\Content.IE5\397N4FCP\MCj03825920000[1].jpg"/>
          <p:cNvPicPr>
            <a:picLocks noGrp="1" noChangeAspect="1" noChangeArrowheads="1"/>
          </p:cNvPicPr>
          <p:nvPr>
            <p:ph sz="half" idx="2"/>
          </p:nvPr>
        </p:nvPicPr>
        <p:blipFill>
          <a:blip r:embed="rId3" cstate="print"/>
          <a:srcRect/>
          <a:stretch>
            <a:fillRect/>
          </a:stretch>
        </p:blipFill>
        <p:spPr>
          <a:xfrm>
            <a:off x="7010400" y="1600200"/>
            <a:ext cx="1676400" cy="3962400"/>
          </a:xfrm>
        </p:spPr>
      </p:pic>
      <p:sp>
        <p:nvSpPr>
          <p:cNvPr id="7" name="Title 1"/>
          <p:cNvSpPr txBox="1">
            <a:spLocks/>
          </p:cNvSpPr>
          <p:nvPr/>
        </p:nvSpPr>
        <p:spPr bwMode="auto">
          <a:xfrm>
            <a:off x="481012" y="533400"/>
            <a:ext cx="8281988"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ts val="3500"/>
              </a:lnSpc>
              <a:spcBef>
                <a:spcPct val="0"/>
              </a:spcBef>
              <a:spcAft>
                <a:spcPct val="0"/>
              </a:spcAft>
              <a:defRPr sz="3200">
                <a:solidFill>
                  <a:schemeClr val="tx1"/>
                </a:solidFill>
                <a:latin typeface="+mj-lt"/>
                <a:ea typeface="+mj-ea"/>
                <a:cs typeface="+mj-cs"/>
              </a:defRPr>
            </a:lvl1pPr>
            <a:lvl2pPr algn="l" rtl="0" eaLnBrk="1" fontAlgn="base" hangingPunct="1">
              <a:lnSpc>
                <a:spcPts val="3500"/>
              </a:lnSpc>
              <a:spcBef>
                <a:spcPct val="0"/>
              </a:spcBef>
              <a:spcAft>
                <a:spcPct val="0"/>
              </a:spcAft>
              <a:defRPr sz="3200">
                <a:solidFill>
                  <a:schemeClr val="tx1"/>
                </a:solidFill>
                <a:latin typeface="Verdana" pitchFamily="34" charset="0"/>
              </a:defRPr>
            </a:lvl2pPr>
            <a:lvl3pPr algn="l" rtl="0" eaLnBrk="1" fontAlgn="base" hangingPunct="1">
              <a:lnSpc>
                <a:spcPts val="3500"/>
              </a:lnSpc>
              <a:spcBef>
                <a:spcPct val="0"/>
              </a:spcBef>
              <a:spcAft>
                <a:spcPct val="0"/>
              </a:spcAft>
              <a:defRPr sz="3200">
                <a:solidFill>
                  <a:schemeClr val="tx1"/>
                </a:solidFill>
                <a:latin typeface="Verdana" pitchFamily="34" charset="0"/>
              </a:defRPr>
            </a:lvl3pPr>
            <a:lvl4pPr algn="l" rtl="0" eaLnBrk="1" fontAlgn="base" hangingPunct="1">
              <a:lnSpc>
                <a:spcPts val="3500"/>
              </a:lnSpc>
              <a:spcBef>
                <a:spcPct val="0"/>
              </a:spcBef>
              <a:spcAft>
                <a:spcPct val="0"/>
              </a:spcAft>
              <a:defRPr sz="3200">
                <a:solidFill>
                  <a:schemeClr val="tx1"/>
                </a:solidFill>
                <a:latin typeface="Verdana" pitchFamily="34" charset="0"/>
              </a:defRPr>
            </a:lvl4pPr>
            <a:lvl5pPr algn="l" rtl="0" eaLnBrk="1" fontAlgn="base" hangingPunct="1">
              <a:lnSpc>
                <a:spcPts val="3500"/>
              </a:lnSpc>
              <a:spcBef>
                <a:spcPct val="0"/>
              </a:spcBef>
              <a:spcAft>
                <a:spcPct val="0"/>
              </a:spcAft>
              <a:defRPr sz="3200">
                <a:solidFill>
                  <a:schemeClr val="tx1"/>
                </a:solidFill>
                <a:latin typeface="Verdana" pitchFamily="34" charset="0"/>
              </a:defRPr>
            </a:lvl5pPr>
            <a:lvl6pPr marL="457200" algn="l" rtl="0" eaLnBrk="1" fontAlgn="base" hangingPunct="1">
              <a:lnSpc>
                <a:spcPts val="3500"/>
              </a:lnSpc>
              <a:spcBef>
                <a:spcPct val="0"/>
              </a:spcBef>
              <a:spcAft>
                <a:spcPct val="0"/>
              </a:spcAft>
              <a:defRPr sz="3200">
                <a:solidFill>
                  <a:srgbClr val="747678"/>
                </a:solidFill>
                <a:latin typeface="Verdana" pitchFamily="34" charset="0"/>
              </a:defRPr>
            </a:lvl6pPr>
            <a:lvl7pPr marL="914400" algn="l" rtl="0" eaLnBrk="1" fontAlgn="base" hangingPunct="1">
              <a:lnSpc>
                <a:spcPts val="3500"/>
              </a:lnSpc>
              <a:spcBef>
                <a:spcPct val="0"/>
              </a:spcBef>
              <a:spcAft>
                <a:spcPct val="0"/>
              </a:spcAft>
              <a:defRPr sz="3200">
                <a:solidFill>
                  <a:srgbClr val="747678"/>
                </a:solidFill>
                <a:latin typeface="Verdana" pitchFamily="34" charset="0"/>
              </a:defRPr>
            </a:lvl7pPr>
            <a:lvl8pPr marL="1371600" algn="l" rtl="0" eaLnBrk="1" fontAlgn="base" hangingPunct="1">
              <a:lnSpc>
                <a:spcPts val="3500"/>
              </a:lnSpc>
              <a:spcBef>
                <a:spcPct val="0"/>
              </a:spcBef>
              <a:spcAft>
                <a:spcPct val="0"/>
              </a:spcAft>
              <a:defRPr sz="3200">
                <a:solidFill>
                  <a:srgbClr val="747678"/>
                </a:solidFill>
                <a:latin typeface="Verdana" pitchFamily="34" charset="0"/>
              </a:defRPr>
            </a:lvl8pPr>
            <a:lvl9pPr marL="1828800" algn="l" rtl="0" eaLnBrk="1" fontAlgn="base" hangingPunct="1">
              <a:lnSpc>
                <a:spcPts val="3500"/>
              </a:lnSpc>
              <a:spcBef>
                <a:spcPct val="0"/>
              </a:spcBef>
              <a:spcAft>
                <a:spcPct val="0"/>
              </a:spcAft>
              <a:defRPr sz="3200">
                <a:solidFill>
                  <a:srgbClr val="747678"/>
                </a:solidFill>
                <a:latin typeface="Verdana" pitchFamily="34" charset="0"/>
              </a:defRPr>
            </a:lvl9pPr>
          </a:lstStyle>
          <a:p>
            <a:r>
              <a:rPr lang="en-US" dirty="0"/>
              <a:t>Course Objectives</a:t>
            </a:r>
          </a:p>
        </p:txBody>
      </p:sp>
      <p:sp>
        <p:nvSpPr>
          <p:cNvPr id="8" name="Line 7"/>
          <p:cNvSpPr>
            <a:spLocks noChangeShapeType="1"/>
          </p:cNvSpPr>
          <p:nvPr/>
        </p:nvSpPr>
        <p:spPr bwMode="auto">
          <a:xfrm>
            <a:off x="457200" y="1447800"/>
            <a:ext cx="3733800" cy="0"/>
          </a:xfrm>
          <a:prstGeom prst="line">
            <a:avLst/>
          </a:prstGeom>
          <a:noFill/>
          <a:ln w="76200">
            <a:solidFill>
              <a:schemeClr val="tx1"/>
            </a:solidFill>
            <a:round/>
            <a:headEnd/>
            <a:tailEnd/>
          </a:ln>
          <a:effectLst>
            <a:outerShdw blurRad="50800" dist="38100" dir="2700000" algn="tl" rotWithShape="0">
              <a:prstClr val="black">
                <a:alpha val="40000"/>
              </a:prstClr>
            </a:outerShdw>
          </a:effectLst>
        </p:spPr>
        <p:txBody>
          <a:bodyPr wrap="square">
            <a:spAutoFit/>
          </a:bodyPr>
          <a:lstStyle/>
          <a:p>
            <a:pPr eaLnBrk="0" hangingPunct="0">
              <a:lnSpc>
                <a:spcPct val="90000"/>
              </a:lnSpc>
              <a:defRPr/>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itle 55"/>
          <p:cNvSpPr>
            <a:spLocks noGrp="1"/>
          </p:cNvSpPr>
          <p:nvPr>
            <p:ph type="title"/>
          </p:nvPr>
        </p:nvSpPr>
        <p:spPr>
          <a:xfrm>
            <a:off x="395536" y="457200"/>
            <a:ext cx="8281988" cy="708323"/>
          </a:xfrm>
        </p:spPr>
        <p:txBody>
          <a:bodyPr/>
          <a:lstStyle/>
          <a:p>
            <a:pPr eaLnBrk="1" hangingPunct="1"/>
            <a:r>
              <a:rPr lang="en-US" dirty="0"/>
              <a:t>MES Performance Features</a:t>
            </a:r>
            <a:endParaRPr lang="en-US" sz="2800" dirty="0"/>
          </a:p>
        </p:txBody>
      </p:sp>
      <p:sp>
        <p:nvSpPr>
          <p:cNvPr id="19" name="Rounded Rectangle 18"/>
          <p:cNvSpPr/>
          <p:nvPr/>
        </p:nvSpPr>
        <p:spPr bwMode="auto">
          <a:xfrm>
            <a:off x="3755986" y="1214422"/>
            <a:ext cx="4930814" cy="464347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ounded Rectangle 19"/>
          <p:cNvSpPr/>
          <p:nvPr/>
        </p:nvSpPr>
        <p:spPr bwMode="auto">
          <a:xfrm>
            <a:off x="3962400" y="1500174"/>
            <a:ext cx="4505036" cy="1214446"/>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none"/>
          <a:lstStyle/>
          <a:p>
            <a:pPr eaLnBrk="0" hangingPunct="0">
              <a:lnSpc>
                <a:spcPct val="90000"/>
              </a:lnSpc>
              <a:spcAft>
                <a:spcPts val="300"/>
              </a:spcAft>
              <a:defRPr/>
            </a:pPr>
            <a:r>
              <a:rPr lang="en-US" sz="1400" b="1" dirty="0">
                <a:solidFill>
                  <a:srgbClr val="000000"/>
                </a:solidFill>
                <a:latin typeface="Calibri" pitchFamily="34" charset="0"/>
              </a:rPr>
              <a:t>Equipment Utilization</a:t>
            </a:r>
          </a:p>
          <a:p>
            <a:pPr marL="171450" indent="-171450" eaLnBrk="0" hangingPunct="0">
              <a:lnSpc>
                <a:spcPct val="90000"/>
              </a:lnSpc>
              <a:buFont typeface="Wingdings" pitchFamily="2" charset="2"/>
              <a:buChar char="§"/>
              <a:defRPr/>
            </a:pPr>
            <a:r>
              <a:rPr lang="en-US" sz="1400" dirty="0">
                <a:solidFill>
                  <a:schemeClr val="tx1"/>
                </a:solidFill>
                <a:latin typeface="Calibri" pitchFamily="34" charset="0"/>
              </a:rPr>
              <a:t>Ability to Detect and Capture Utilization Events</a:t>
            </a:r>
          </a:p>
          <a:p>
            <a:pPr marL="171450" indent="-171450" eaLnBrk="0" hangingPunct="0">
              <a:lnSpc>
                <a:spcPct val="90000"/>
              </a:lnSpc>
              <a:buFont typeface="Wingdings" pitchFamily="2" charset="2"/>
              <a:buChar char="§"/>
              <a:defRPr/>
            </a:pPr>
            <a:r>
              <a:rPr lang="en-US" sz="1400" dirty="0">
                <a:solidFill>
                  <a:schemeClr val="tx1"/>
                </a:solidFill>
                <a:latin typeface="Calibri" pitchFamily="34" charset="0"/>
              </a:rPr>
              <a:t>Ability to View Equipment Events</a:t>
            </a:r>
          </a:p>
          <a:p>
            <a:pPr marL="171450" indent="-171450" eaLnBrk="0" hangingPunct="0">
              <a:lnSpc>
                <a:spcPct val="90000"/>
              </a:lnSpc>
              <a:buFont typeface="Wingdings" pitchFamily="2" charset="2"/>
              <a:buChar char="§"/>
              <a:defRPr/>
            </a:pPr>
            <a:r>
              <a:rPr lang="en-US" sz="1400" dirty="0">
                <a:solidFill>
                  <a:schemeClr val="tx1"/>
                </a:solidFill>
                <a:latin typeface="Calibri" pitchFamily="34" charset="0"/>
              </a:rPr>
              <a:t>Ability to Monitor and Record Equipment State</a:t>
            </a:r>
          </a:p>
          <a:p>
            <a:pPr marL="171450" indent="-171450" eaLnBrk="0" hangingPunct="0">
              <a:lnSpc>
                <a:spcPct val="90000"/>
              </a:lnSpc>
              <a:buFont typeface="Wingdings" pitchFamily="2" charset="2"/>
              <a:buChar char="§"/>
              <a:defRPr/>
            </a:pPr>
            <a:r>
              <a:rPr lang="en-US" sz="1400" dirty="0">
                <a:solidFill>
                  <a:schemeClr val="tx1"/>
                </a:solidFill>
                <a:latin typeface="Calibri" pitchFamily="34" charset="0"/>
              </a:rPr>
              <a:t>Ability to Automatically or Manually Assign Reason Codes</a:t>
            </a:r>
          </a:p>
        </p:txBody>
      </p:sp>
      <p:sp>
        <p:nvSpPr>
          <p:cNvPr id="23" name="Rounded Rectangle 22"/>
          <p:cNvSpPr/>
          <p:nvPr/>
        </p:nvSpPr>
        <p:spPr bwMode="auto">
          <a:xfrm>
            <a:off x="3962400" y="2857496"/>
            <a:ext cx="4505036" cy="128588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none"/>
          <a:lstStyle/>
          <a:p>
            <a:pPr eaLnBrk="0" hangingPunct="0">
              <a:lnSpc>
                <a:spcPct val="90000"/>
              </a:lnSpc>
              <a:spcAft>
                <a:spcPts val="300"/>
              </a:spcAft>
              <a:defRPr/>
            </a:pPr>
            <a:r>
              <a:rPr lang="en-US" sz="1400" b="1" dirty="0">
                <a:solidFill>
                  <a:srgbClr val="000000"/>
                </a:solidFill>
                <a:latin typeface="Calibri" pitchFamily="34" charset="0"/>
              </a:rPr>
              <a:t>Equipment Performance</a:t>
            </a:r>
          </a:p>
          <a:p>
            <a:pPr marL="171450" indent="-171450" eaLnBrk="0" hangingPunct="0">
              <a:lnSpc>
                <a:spcPct val="90000"/>
              </a:lnSpc>
              <a:buFont typeface="Wingdings" pitchFamily="2" charset="2"/>
              <a:buChar char="§"/>
              <a:defRPr/>
            </a:pPr>
            <a:r>
              <a:rPr lang="en-US" sz="1400" dirty="0">
                <a:solidFill>
                  <a:schemeClr val="tx1"/>
                </a:solidFill>
                <a:latin typeface="Calibri" pitchFamily="34" charset="0"/>
              </a:rPr>
              <a:t>Ability to Calculate OEE for Equipment / Line</a:t>
            </a:r>
          </a:p>
          <a:p>
            <a:pPr marL="171450" indent="-171450">
              <a:buSzPct val="100000"/>
              <a:buFont typeface="Wingdings" pitchFamily="2" charset="2"/>
              <a:buChar char="§"/>
              <a:defRPr/>
            </a:pPr>
            <a:r>
              <a:rPr lang="en-US" sz="1400" dirty="0">
                <a:solidFill>
                  <a:schemeClr val="tx1"/>
                </a:solidFill>
                <a:latin typeface="Calibri" pitchFamily="34" charset="0"/>
              </a:rPr>
              <a:t>Ability to Trigger Events and Display</a:t>
            </a:r>
          </a:p>
          <a:p>
            <a:pPr marL="171450" indent="-171450">
              <a:buSzPct val="100000"/>
              <a:buFont typeface="Wingdings" pitchFamily="2" charset="2"/>
              <a:buChar char="§"/>
              <a:defRPr/>
            </a:pPr>
            <a:r>
              <a:rPr lang="en-US" sz="1400" dirty="0">
                <a:solidFill>
                  <a:schemeClr val="tx1"/>
                </a:solidFill>
                <a:latin typeface="Calibri" pitchFamily="34" charset="0"/>
              </a:rPr>
              <a:t>Ability to Analyze Event Frequency and Duration</a:t>
            </a:r>
          </a:p>
          <a:p>
            <a:pPr marL="171450" indent="-171450">
              <a:buSzPct val="100000"/>
              <a:buFont typeface="Wingdings" pitchFamily="2" charset="2"/>
              <a:buChar char="§"/>
              <a:defRPr/>
            </a:pPr>
            <a:r>
              <a:rPr lang="en-US" sz="1400" dirty="0">
                <a:solidFill>
                  <a:schemeClr val="tx1"/>
                </a:solidFill>
                <a:latin typeface="Calibri" pitchFamily="34" charset="0"/>
              </a:rPr>
              <a:t>Ability to Assign What States Affect OEE Calculation</a:t>
            </a:r>
          </a:p>
        </p:txBody>
      </p:sp>
      <p:sp>
        <p:nvSpPr>
          <p:cNvPr id="24" name="Rounded Rectangle 23"/>
          <p:cNvSpPr/>
          <p:nvPr/>
        </p:nvSpPr>
        <p:spPr bwMode="auto">
          <a:xfrm>
            <a:off x="3962400" y="4286256"/>
            <a:ext cx="4505036" cy="1285884"/>
          </a:xfrm>
          <a:prstGeom prst="round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8900000" scaled="1"/>
            <a:tileRect/>
          </a:gradFill>
          <a:ln>
            <a:noFill/>
            <a:headEnd/>
            <a:tailEnd/>
          </a:ln>
          <a:effectLst>
            <a:outerShdw blurRad="149987" dist="127000" dir="27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5"/>
          </a:fillRef>
          <a:effectRef idx="1">
            <a:schemeClr val="accent5"/>
          </a:effectRef>
          <a:fontRef idx="minor">
            <a:schemeClr val="lt1"/>
          </a:fontRef>
        </p:style>
        <p:txBody>
          <a:bodyPr wrap="square"/>
          <a:lstStyle/>
          <a:p>
            <a:pPr eaLnBrk="0" hangingPunct="0">
              <a:lnSpc>
                <a:spcPct val="90000"/>
              </a:lnSpc>
              <a:spcAft>
                <a:spcPts val="300"/>
              </a:spcAft>
              <a:defRPr/>
            </a:pPr>
            <a:r>
              <a:rPr lang="en-US" sz="1400" b="1" dirty="0">
                <a:solidFill>
                  <a:srgbClr val="000000"/>
                </a:solidFill>
                <a:latin typeface="Calibri" pitchFamily="34" charset="0"/>
              </a:rPr>
              <a:t>Production Progress</a:t>
            </a:r>
          </a:p>
          <a:p>
            <a:pPr marL="171450" indent="-171450">
              <a:buSzPct val="100000"/>
              <a:buFont typeface="Wingdings" pitchFamily="2" charset="2"/>
              <a:buChar char="§"/>
              <a:defRPr/>
            </a:pPr>
            <a:r>
              <a:rPr lang="en-US" sz="1400" dirty="0">
                <a:solidFill>
                  <a:schemeClr val="tx1"/>
                </a:solidFill>
                <a:latin typeface="Calibri" pitchFamily="34" charset="0"/>
              </a:rPr>
              <a:t>Provide a Clear Indication of Job or Production Order Progress to the Operator in Real-time</a:t>
            </a:r>
          </a:p>
          <a:p>
            <a:pPr marL="171450" indent="-171450">
              <a:buSzPct val="100000"/>
              <a:buFont typeface="Wingdings" pitchFamily="2" charset="2"/>
              <a:buChar char="§"/>
              <a:defRPr/>
            </a:pPr>
            <a:r>
              <a:rPr lang="en-US" sz="1400" dirty="0">
                <a:solidFill>
                  <a:schemeClr val="tx1"/>
                </a:solidFill>
                <a:latin typeface="Calibri" pitchFamily="34" charset="0"/>
              </a:rPr>
              <a:t>Ability to Calculate OEE Other Key Parameters</a:t>
            </a:r>
          </a:p>
          <a:p>
            <a:pPr marL="171450" indent="-171450">
              <a:buSzPct val="100000"/>
              <a:buFont typeface="Wingdings" pitchFamily="2" charset="2"/>
              <a:buChar char="§"/>
              <a:defRPr/>
            </a:pPr>
            <a:r>
              <a:rPr lang="en-US" sz="1400" dirty="0">
                <a:solidFill>
                  <a:schemeClr val="tx1"/>
                </a:solidFill>
                <a:latin typeface="Calibri" pitchFamily="34" charset="0"/>
              </a:rPr>
              <a:t>Ability to Estimate Expected Completion Date and Time</a:t>
            </a:r>
          </a:p>
        </p:txBody>
      </p:sp>
      <p:grpSp>
        <p:nvGrpSpPr>
          <p:cNvPr id="10" name="Gruppieren 32"/>
          <p:cNvGrpSpPr/>
          <p:nvPr/>
        </p:nvGrpSpPr>
        <p:grpSpPr>
          <a:xfrm>
            <a:off x="182880" y="2876824"/>
            <a:ext cx="3474720" cy="752088"/>
            <a:chOff x="5076056" y="4355456"/>
            <a:chExt cx="3474720" cy="752088"/>
          </a:xfrm>
        </p:grpSpPr>
        <p:sp>
          <p:nvSpPr>
            <p:cNvPr id="13" name="Rounded Rectangle 15"/>
            <p:cNvSpPr/>
            <p:nvPr/>
          </p:nvSpPr>
          <p:spPr bwMode="auto">
            <a:xfrm>
              <a:off x="5076056" y="4355456"/>
              <a:ext cx="3474720" cy="320040"/>
            </a:xfrm>
            <a:prstGeom prst="roundRect">
              <a:avLst/>
            </a:prstGeom>
            <a:solidFill>
              <a:srgbClr val="7DDDFF"/>
            </a:solidFill>
            <a:ln>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nchor="ctr"/>
            <a:lstStyle/>
            <a:p>
              <a:pPr algn="ctr" fontAlgn="base">
                <a:spcBef>
                  <a:spcPct val="0"/>
                </a:spcBef>
                <a:spcAft>
                  <a:spcPct val="0"/>
                </a:spcAft>
                <a:defRPr/>
              </a:pPr>
              <a:r>
                <a:rPr lang="en-US" sz="1100" b="1" dirty="0">
                  <a:solidFill>
                    <a:srgbClr val="000000"/>
                  </a:solidFill>
                </a:rPr>
                <a:t>Equipment Utilization and Downtime</a:t>
              </a:r>
            </a:p>
          </p:txBody>
        </p:sp>
        <p:sp>
          <p:nvSpPr>
            <p:cNvPr id="14" name="Rounded Rectangle 16"/>
            <p:cNvSpPr/>
            <p:nvPr/>
          </p:nvSpPr>
          <p:spPr bwMode="auto">
            <a:xfrm>
              <a:off x="5076056" y="4787504"/>
              <a:ext cx="3474720" cy="320040"/>
            </a:xfrm>
            <a:prstGeom prst="roundRect">
              <a:avLst/>
            </a:prstGeom>
            <a:solidFill>
              <a:srgbClr val="7DDDFF"/>
            </a:solidFill>
            <a:ln>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nchor="ctr"/>
            <a:lstStyle/>
            <a:p>
              <a:pPr algn="ctr" fontAlgn="base">
                <a:spcBef>
                  <a:spcPct val="0"/>
                </a:spcBef>
                <a:spcAft>
                  <a:spcPct val="0"/>
                </a:spcAft>
                <a:defRPr/>
              </a:pPr>
              <a:r>
                <a:rPr lang="en-US" sz="1100" b="1" dirty="0">
                  <a:solidFill>
                    <a:srgbClr val="000000"/>
                  </a:solidFill>
                </a:rPr>
                <a:t>Overall Equipment Effectiveness (OEE)</a:t>
              </a:r>
            </a:p>
          </p:txBody>
        </p:sp>
      </p:grpSp>
      <p:sp>
        <p:nvSpPr>
          <p:cNvPr id="15" name="Rounded Rectangle 6"/>
          <p:cNvSpPr/>
          <p:nvPr/>
        </p:nvSpPr>
        <p:spPr bwMode="auto">
          <a:xfrm>
            <a:off x="182880" y="3718560"/>
            <a:ext cx="3474720" cy="320040"/>
          </a:xfrm>
          <a:prstGeom prst="roundRect">
            <a:avLst/>
          </a:prstGeom>
          <a:solidFill>
            <a:srgbClr val="FFFF00"/>
          </a:solidFill>
          <a:ln>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1">
            <a:schemeClr val="dk1"/>
          </a:lnRef>
          <a:fillRef idx="2">
            <a:schemeClr val="dk1"/>
          </a:fillRef>
          <a:effectRef idx="1">
            <a:schemeClr val="dk1"/>
          </a:effectRef>
          <a:fontRef idx="minor">
            <a:schemeClr val="dk1"/>
          </a:fontRef>
        </p:style>
        <p:txBody>
          <a:bodyPr anchor="ctr"/>
          <a:lstStyle/>
          <a:p>
            <a:pPr algn="ctr" fontAlgn="base">
              <a:spcBef>
                <a:spcPct val="0"/>
              </a:spcBef>
              <a:spcAft>
                <a:spcPct val="0"/>
              </a:spcAft>
              <a:defRPr/>
            </a:pPr>
            <a:r>
              <a:rPr lang="en-US" b="1" dirty="0">
                <a:solidFill>
                  <a:srgbClr val="000000"/>
                </a:solidFill>
              </a:rPr>
              <a:t>Work Order Execution</a:t>
            </a:r>
          </a:p>
        </p:txBody>
      </p:sp>
    </p:spTree>
    <p:extLst>
      <p:ext uri="{BB962C8B-B14F-4D97-AF65-F5344CB8AC3E}">
        <p14:creationId xmlns:p14="http://schemas.microsoft.com/office/powerpoint/2010/main" val="545379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Grp="1" noChangeArrowheads="1"/>
          </p:cNvSpPr>
          <p:nvPr>
            <p:ph type="title"/>
          </p:nvPr>
        </p:nvSpPr>
        <p:spPr/>
        <p:txBody>
          <a:bodyPr/>
          <a:lstStyle/>
          <a:p>
            <a:r>
              <a:rPr lang="en-US" dirty="0"/>
              <a:t>MES Performance – Utilization</a:t>
            </a:r>
          </a:p>
        </p:txBody>
      </p:sp>
      <p:sp>
        <p:nvSpPr>
          <p:cNvPr id="32774" name="Rectangle 6"/>
          <p:cNvSpPr>
            <a:spLocks noGrp="1" noChangeArrowheads="1"/>
          </p:cNvSpPr>
          <p:nvPr>
            <p:ph idx="1"/>
          </p:nvPr>
        </p:nvSpPr>
        <p:spPr>
          <a:xfrm>
            <a:off x="431800" y="980728"/>
            <a:ext cx="8424863" cy="1014742"/>
          </a:xfrm>
        </p:spPr>
        <p:txBody>
          <a:bodyPr/>
          <a:lstStyle/>
          <a:p>
            <a:pPr>
              <a:lnSpc>
                <a:spcPct val="100000"/>
              </a:lnSpc>
              <a:spcBef>
                <a:spcPts val="0"/>
              </a:spcBef>
            </a:pPr>
            <a:r>
              <a:rPr lang="en-US" dirty="0"/>
              <a:t>Organizations need greater visibility into the performance of their</a:t>
            </a:r>
          </a:p>
          <a:p>
            <a:pPr>
              <a:lnSpc>
                <a:spcPct val="100000"/>
              </a:lnSpc>
              <a:spcBef>
                <a:spcPts val="0"/>
              </a:spcBef>
            </a:pPr>
            <a:r>
              <a:rPr lang="en-US" dirty="0"/>
              <a:t>plant assets. They need to learn to identify and remove bottlenecks by</a:t>
            </a:r>
          </a:p>
          <a:p>
            <a:pPr>
              <a:lnSpc>
                <a:spcPct val="100000"/>
              </a:lnSpc>
              <a:spcBef>
                <a:spcPts val="0"/>
              </a:spcBef>
            </a:pPr>
            <a:r>
              <a:rPr lang="en-US" dirty="0"/>
              <a:t>monitoring downtime and utilization of their assets.</a:t>
            </a:r>
          </a:p>
        </p:txBody>
      </p:sp>
      <p:pic>
        <p:nvPicPr>
          <p:cNvPr id="49156" name="Picture 4"/>
          <p:cNvPicPr>
            <a:picLocks noChangeAspect="1" noChangeArrowheads="1"/>
          </p:cNvPicPr>
          <p:nvPr/>
        </p:nvPicPr>
        <p:blipFill>
          <a:blip r:embed="rId3" cstate="print"/>
          <a:srcRect/>
          <a:stretch>
            <a:fillRect/>
          </a:stretch>
        </p:blipFill>
        <p:spPr bwMode="auto">
          <a:xfrm>
            <a:off x="219226" y="1995470"/>
            <a:ext cx="8731099" cy="2500330"/>
          </a:xfrm>
          <a:prstGeom prst="rect">
            <a:avLst/>
          </a:prstGeom>
          <a:noFill/>
          <a:ln w="9525">
            <a:solidFill>
              <a:schemeClr val="tx1"/>
            </a:solidFill>
            <a:miter lim="800000"/>
            <a:headEnd/>
            <a:tailEnd/>
          </a:ln>
        </p:spPr>
      </p:pic>
      <p:pic>
        <p:nvPicPr>
          <p:cNvPr id="49157" name="Picture 5"/>
          <p:cNvPicPr>
            <a:picLocks noChangeAspect="1" noChangeArrowheads="1"/>
          </p:cNvPicPr>
          <p:nvPr/>
        </p:nvPicPr>
        <p:blipFill>
          <a:blip r:embed="rId4" cstate="print"/>
          <a:srcRect/>
          <a:stretch>
            <a:fillRect/>
          </a:stretch>
        </p:blipFill>
        <p:spPr bwMode="auto">
          <a:xfrm>
            <a:off x="1752590" y="4381500"/>
            <a:ext cx="7197735" cy="1428752"/>
          </a:xfrm>
          <a:prstGeom prst="rect">
            <a:avLst/>
          </a:prstGeom>
          <a:noFill/>
          <a:ln w="9525">
            <a:solidFill>
              <a:schemeClr val="tx1"/>
            </a:solidFill>
            <a:miter lim="800000"/>
            <a:headEnd/>
            <a:tailEnd/>
          </a:ln>
        </p:spPr>
      </p:pic>
      <p:pic>
        <p:nvPicPr>
          <p:cNvPr id="9" name="Picture 8"/>
          <p:cNvPicPr>
            <a:picLocks noChangeAspect="1" noChangeArrowheads="1"/>
          </p:cNvPicPr>
          <p:nvPr/>
        </p:nvPicPr>
        <p:blipFill>
          <a:blip r:embed="rId5" cstate="print"/>
          <a:srcRect l="14333" t="18388" r="3583" b="12091"/>
          <a:stretch>
            <a:fillRect/>
          </a:stretch>
        </p:blipFill>
        <p:spPr bwMode="auto">
          <a:xfrm>
            <a:off x="246658" y="4648200"/>
            <a:ext cx="1391642" cy="1524000"/>
          </a:xfrm>
          <a:prstGeom prst="rect">
            <a:avLst/>
          </a:prstGeom>
          <a:noFill/>
          <a:ln w="9525">
            <a:noFill/>
            <a:miter lim="800000"/>
            <a:headEnd/>
            <a:tailEnd/>
          </a:ln>
        </p:spPr>
      </p:pic>
    </p:spTree>
    <p:extLst>
      <p:ext uri="{BB962C8B-B14F-4D97-AF65-F5344CB8AC3E}">
        <p14:creationId xmlns:p14="http://schemas.microsoft.com/office/powerpoint/2010/main" val="4276810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a:t>Wonderware Performance and</a:t>
            </a:r>
            <a:br>
              <a:rPr lang="en-US" dirty="0"/>
            </a:br>
            <a:r>
              <a:rPr lang="en-US" dirty="0"/>
              <a:t>Overall Equipment Effectiveness</a:t>
            </a:r>
          </a:p>
        </p:txBody>
      </p:sp>
      <p:sp>
        <p:nvSpPr>
          <p:cNvPr id="10243" name="Content Placeholder 2"/>
          <p:cNvSpPr>
            <a:spLocks noGrp="1"/>
          </p:cNvSpPr>
          <p:nvPr>
            <p:ph idx="1"/>
          </p:nvPr>
        </p:nvSpPr>
        <p:spPr/>
        <p:txBody>
          <a:bodyPr/>
          <a:lstStyle/>
          <a:p>
            <a:pPr marL="1588" lvl="1" indent="0">
              <a:buClr>
                <a:schemeClr val="tx1"/>
              </a:buClr>
              <a:buNone/>
            </a:pPr>
            <a:r>
              <a:rPr lang="en-US" b="1" dirty="0"/>
              <a:t>%OEE = %</a:t>
            </a:r>
            <a:r>
              <a:rPr lang="en-US" b="1" u="sng" dirty="0"/>
              <a:t>Availability</a:t>
            </a:r>
            <a:r>
              <a:rPr lang="en-US" b="1" dirty="0"/>
              <a:t> X %</a:t>
            </a:r>
            <a:r>
              <a:rPr lang="en-US" b="1" u="sng" dirty="0"/>
              <a:t>Performance</a:t>
            </a:r>
            <a:r>
              <a:rPr lang="en-US" b="1" dirty="0"/>
              <a:t> X %</a:t>
            </a:r>
            <a:r>
              <a:rPr lang="en-US" b="1" u="sng" dirty="0"/>
              <a:t>Quality</a:t>
            </a:r>
          </a:p>
          <a:p>
            <a:pPr marL="1588" lvl="1" indent="0">
              <a:buNone/>
            </a:pPr>
            <a:r>
              <a:rPr lang="en-US" dirty="0"/>
              <a:t>OEE represents an industry standard calculated number that represents how an asset is performing. </a:t>
            </a:r>
          </a:p>
          <a:p>
            <a:pPr lvl="2">
              <a:buClr>
                <a:schemeClr val="tx1"/>
              </a:buClr>
              <a:buFont typeface="Wingdings" pitchFamily="2" charset="2"/>
              <a:buChar char="§"/>
            </a:pPr>
            <a:r>
              <a:rPr lang="en-US" dirty="0"/>
              <a:t>Better than </a:t>
            </a:r>
            <a:r>
              <a:rPr lang="en-US" b="1" dirty="0"/>
              <a:t>Utilization</a:t>
            </a:r>
            <a:r>
              <a:rPr lang="en-US" dirty="0"/>
              <a:t>, which does not reflect </a:t>
            </a:r>
            <a:r>
              <a:rPr lang="en-US" b="1" dirty="0"/>
              <a:t>Quality</a:t>
            </a:r>
          </a:p>
          <a:p>
            <a:pPr lvl="2">
              <a:buClr>
                <a:schemeClr val="tx1"/>
              </a:buClr>
              <a:buFont typeface="Wingdings" pitchFamily="2" charset="2"/>
              <a:buChar char="§"/>
            </a:pPr>
            <a:r>
              <a:rPr lang="en-US" dirty="0"/>
              <a:t>Better than a Production Rate, which does not reflect the Available Time</a:t>
            </a:r>
          </a:p>
          <a:p>
            <a:pPr lvl="2">
              <a:buClr>
                <a:schemeClr val="tx1"/>
              </a:buClr>
              <a:buFont typeface="Wingdings" pitchFamily="2" charset="2"/>
              <a:buChar char="§"/>
            </a:pPr>
            <a:r>
              <a:rPr lang="en-US" dirty="0"/>
              <a:t>Better than Downtime, which does not reflect the Rate products are produced.</a:t>
            </a:r>
          </a:p>
          <a:p>
            <a:endParaRPr lang="en-US" dirty="0"/>
          </a:p>
        </p:txBody>
      </p:sp>
      <p:pic>
        <p:nvPicPr>
          <p:cNvPr id="6" name="Picture 5" descr="New Demo.png"/>
          <p:cNvPicPr>
            <a:picLocks noChangeAspect="1"/>
          </p:cNvPicPr>
          <p:nvPr/>
        </p:nvPicPr>
        <p:blipFill>
          <a:blip r:embed="rId3" cstate="print"/>
          <a:srcRect l="18119" t="68222" r="17377"/>
          <a:stretch>
            <a:fillRect/>
          </a:stretch>
        </p:blipFill>
        <p:spPr>
          <a:xfrm>
            <a:off x="3886200" y="4301392"/>
            <a:ext cx="4090292" cy="1478223"/>
          </a:xfrm>
          <a:prstGeom prst="rect">
            <a:avLst/>
          </a:prstGeom>
          <a:ln>
            <a:solidFill>
              <a:schemeClr val="tx1"/>
            </a:solidFill>
          </a:ln>
        </p:spPr>
      </p:pic>
      <p:pic>
        <p:nvPicPr>
          <p:cNvPr id="7" name="Picture 6" descr="New Demo.png"/>
          <p:cNvPicPr>
            <a:picLocks noChangeAspect="1"/>
          </p:cNvPicPr>
          <p:nvPr/>
        </p:nvPicPr>
        <p:blipFill>
          <a:blip r:embed="rId3" cstate="print"/>
          <a:srcRect l="71323" t="2648" r="833" b="59773"/>
          <a:stretch>
            <a:fillRect/>
          </a:stretch>
        </p:blipFill>
        <p:spPr>
          <a:xfrm>
            <a:off x="1295400" y="4038600"/>
            <a:ext cx="2023961" cy="2003809"/>
          </a:xfrm>
          <a:prstGeom prst="rect">
            <a:avLst/>
          </a:prstGeom>
          <a:ln>
            <a:solidFill>
              <a:schemeClr val="tx1"/>
            </a:solidFill>
          </a:ln>
        </p:spPr>
      </p:pic>
    </p:spTree>
    <p:extLst>
      <p:ext uri="{BB962C8B-B14F-4D97-AF65-F5344CB8AC3E}">
        <p14:creationId xmlns:p14="http://schemas.microsoft.com/office/powerpoint/2010/main" val="16305104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95536" y="1911979"/>
            <a:ext cx="8208912" cy="580917"/>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Planned Production Time</a:t>
            </a:r>
          </a:p>
        </p:txBody>
      </p:sp>
      <p:sp>
        <p:nvSpPr>
          <p:cNvPr id="2" name="Title 1"/>
          <p:cNvSpPr>
            <a:spLocks noGrp="1"/>
          </p:cNvSpPr>
          <p:nvPr>
            <p:ph type="title"/>
          </p:nvPr>
        </p:nvSpPr>
        <p:spPr/>
        <p:txBody>
          <a:bodyPr/>
          <a:lstStyle/>
          <a:p>
            <a:r>
              <a:rPr lang="en-US" dirty="0"/>
              <a:t>A Practical OEE Example</a:t>
            </a:r>
          </a:p>
        </p:txBody>
      </p:sp>
      <p:sp>
        <p:nvSpPr>
          <p:cNvPr id="22" name="Content Placeholder 21"/>
          <p:cNvSpPr>
            <a:spLocks noGrp="1"/>
          </p:cNvSpPr>
          <p:nvPr>
            <p:ph idx="1"/>
          </p:nvPr>
        </p:nvSpPr>
        <p:spPr/>
        <p:txBody>
          <a:bodyPr/>
          <a:lstStyle/>
          <a:p>
            <a:endParaRPr lang="en-US" dirty="0"/>
          </a:p>
        </p:txBody>
      </p:sp>
      <p:sp>
        <p:nvSpPr>
          <p:cNvPr id="4" name="Rectangle 3"/>
          <p:cNvSpPr/>
          <p:nvPr/>
        </p:nvSpPr>
        <p:spPr bwMode="auto">
          <a:xfrm>
            <a:off x="395536" y="1268760"/>
            <a:ext cx="8208912" cy="576064"/>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Planned Operating Time</a:t>
            </a:r>
          </a:p>
        </p:txBody>
      </p:sp>
      <p:sp>
        <p:nvSpPr>
          <p:cNvPr id="6" name="Rectangle 5"/>
          <p:cNvSpPr/>
          <p:nvPr/>
        </p:nvSpPr>
        <p:spPr bwMode="auto">
          <a:xfrm>
            <a:off x="395536" y="2564904"/>
            <a:ext cx="6552728" cy="576064"/>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Operating Time</a:t>
            </a:r>
          </a:p>
        </p:txBody>
      </p:sp>
      <p:sp>
        <p:nvSpPr>
          <p:cNvPr id="7" name="Rectangle 6"/>
          <p:cNvSpPr/>
          <p:nvPr/>
        </p:nvSpPr>
        <p:spPr bwMode="auto">
          <a:xfrm>
            <a:off x="6948264" y="1907126"/>
            <a:ext cx="1656184" cy="585770"/>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rPr>
              <a:t>Lunch, Breaks</a:t>
            </a:r>
            <a:r>
              <a:rPr lang="en-US" sz="1200" b="1" dirty="0"/>
              <a:t>,</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rPr>
              <a:t>Shutdowns</a:t>
            </a:r>
          </a:p>
        </p:txBody>
      </p:sp>
      <p:sp>
        <p:nvSpPr>
          <p:cNvPr id="8" name="Rectangle 7"/>
          <p:cNvSpPr/>
          <p:nvPr/>
        </p:nvSpPr>
        <p:spPr bwMode="auto">
          <a:xfrm>
            <a:off x="5399608" y="2564904"/>
            <a:ext cx="1548656" cy="576064"/>
          </a:xfrm>
          <a:prstGeom prst="rect">
            <a:avLst/>
          </a:prstGeom>
          <a:solidFill>
            <a:srgbClr val="FF0000"/>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Downtime</a:t>
            </a:r>
          </a:p>
        </p:txBody>
      </p:sp>
      <p:sp>
        <p:nvSpPr>
          <p:cNvPr id="9" name="Rectangle 8"/>
          <p:cNvSpPr/>
          <p:nvPr/>
        </p:nvSpPr>
        <p:spPr bwMode="auto">
          <a:xfrm>
            <a:off x="395536" y="3212976"/>
            <a:ext cx="4968552" cy="576064"/>
          </a:xfrm>
          <a:prstGeom prst="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r>
              <a:rPr lang="en-US" sz="2400" b="1" dirty="0"/>
              <a:t>Full Capacity</a:t>
            </a:r>
          </a:p>
        </p:txBody>
      </p:sp>
      <p:sp>
        <p:nvSpPr>
          <p:cNvPr id="10" name="Rectangle 9"/>
          <p:cNvSpPr/>
          <p:nvPr/>
        </p:nvSpPr>
        <p:spPr bwMode="auto">
          <a:xfrm>
            <a:off x="3815432" y="3212976"/>
            <a:ext cx="1548656" cy="576064"/>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Speed Loss</a:t>
            </a:r>
          </a:p>
        </p:txBody>
      </p:sp>
      <p:sp>
        <p:nvSpPr>
          <p:cNvPr id="11" name="Rectangle 10"/>
          <p:cNvSpPr/>
          <p:nvPr/>
        </p:nvSpPr>
        <p:spPr bwMode="auto">
          <a:xfrm>
            <a:off x="395536" y="3861048"/>
            <a:ext cx="3384376" cy="576064"/>
          </a:xfrm>
          <a:prstGeom prst="rect">
            <a:avLst/>
          </a:prstGeom>
          <a:solidFill>
            <a:schemeClr val="accent1"/>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Good Production</a:t>
            </a:r>
          </a:p>
        </p:txBody>
      </p:sp>
      <p:sp>
        <p:nvSpPr>
          <p:cNvPr id="12" name="Rectangle 11"/>
          <p:cNvSpPr/>
          <p:nvPr/>
        </p:nvSpPr>
        <p:spPr bwMode="auto">
          <a:xfrm>
            <a:off x="2771800" y="3861048"/>
            <a:ext cx="1008112" cy="576064"/>
          </a:xfrm>
          <a:prstGeom prst="rect">
            <a:avLst/>
          </a:prstGeom>
          <a:solidFill>
            <a:srgbClr val="7030A0"/>
          </a:solidFill>
          <a:ln w="9525" cap="flat" cmpd="sng" algn="ctr">
            <a:solidFill>
              <a:schemeClr val="tx1"/>
            </a:solidFill>
            <a:prstDash val="solid"/>
            <a:round/>
            <a:headEnd type="none" w="med" len="med"/>
            <a:tailEnd type="none" w="med" len="med"/>
          </a:ln>
          <a:effectLst/>
          <a:scene3d>
            <a:camera prst="orthographicFront"/>
            <a:lightRig rig="threePt" dir="t"/>
          </a:scene3d>
          <a:sp3d>
            <a:bevelT w="165100" prst="coolSlant"/>
          </a:sp3d>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Rejects</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741"/>
          <a:stretch/>
        </p:blipFill>
        <p:spPr bwMode="auto">
          <a:xfrm>
            <a:off x="5399608" y="3153475"/>
            <a:ext cx="1548656" cy="156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407" r="33296"/>
          <a:stretch/>
        </p:blipFill>
        <p:spPr bwMode="auto">
          <a:xfrm>
            <a:off x="3851920" y="3794473"/>
            <a:ext cx="1512168" cy="152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132"/>
          <a:stretch/>
        </p:blipFill>
        <p:spPr bwMode="auto">
          <a:xfrm>
            <a:off x="2195736" y="4437112"/>
            <a:ext cx="1584176" cy="1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p:cNvGrpSpPr/>
          <p:nvPr/>
        </p:nvGrpSpPr>
        <p:grpSpPr>
          <a:xfrm>
            <a:off x="3779912" y="3356992"/>
            <a:ext cx="5245943" cy="2654795"/>
            <a:chOff x="3779912" y="3356992"/>
            <a:chExt cx="5245943" cy="2654795"/>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077072"/>
              <a:ext cx="193357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a:off x="3779912" y="5513039"/>
              <a:ext cx="3312368" cy="498748"/>
            </a:xfrm>
            <a:prstGeom prst="rightArrow">
              <a:avLst/>
            </a:prstGeom>
            <a:solidFill>
              <a:schemeClr val="tx2">
                <a:lumMod val="60000"/>
                <a:lumOff val="40000"/>
              </a:schemeClr>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ight Arrow 16"/>
            <p:cNvSpPr/>
            <p:nvPr/>
          </p:nvSpPr>
          <p:spPr bwMode="auto">
            <a:xfrm>
              <a:off x="5364088" y="4761148"/>
              <a:ext cx="1733128" cy="498748"/>
            </a:xfrm>
            <a:prstGeom prst="rightArrow">
              <a:avLst/>
            </a:prstGeom>
            <a:solidFill>
              <a:schemeClr val="tx2">
                <a:lumMod val="60000"/>
                <a:lumOff val="40000"/>
              </a:schemeClr>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5" name="Bent Arrow 4"/>
            <p:cNvSpPr/>
            <p:nvPr/>
          </p:nvSpPr>
          <p:spPr bwMode="auto">
            <a:xfrm rot="5400000">
              <a:off x="6998745" y="3356992"/>
              <a:ext cx="720080" cy="720080"/>
            </a:xfrm>
            <a:prstGeom prst="bentArrow">
              <a:avLst/>
            </a:prstGeom>
            <a:solidFill>
              <a:schemeClr val="tx2">
                <a:lumMod val="60000"/>
                <a:lumOff val="40000"/>
              </a:schemeClr>
            </a:solidFill>
            <a:ln w="9525"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pic>
        <p:nvPicPr>
          <p:cNvPr id="1030" name="Picture 6" descr="C:\Users\jeffn\AppData\Local\Microsoft\Windows\Temporary Internet Files\Content.IE5\JU356VCM\MC900434804[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987" y="227379"/>
            <a:ext cx="1833469" cy="183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3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1+#ppt_w/2"/>
                                          </p:val>
                                        </p:tav>
                                        <p:tav tm="100000">
                                          <p:val>
                                            <p:strVal val="#ppt_x"/>
                                          </p:val>
                                        </p:tav>
                                      </p:tavLst>
                                    </p:anim>
                                    <p:anim calcmode="lin" valueType="num">
                                      <p:cBhvr additive="base">
                                        <p:cTn id="12"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 calcmode="lin" valueType="num">
                                      <p:cBhvr additive="base">
                                        <p:cTn id="42" dur="500" fill="hold"/>
                                        <p:tgtEl>
                                          <p:spTgt spid="1026"/>
                                        </p:tgtEl>
                                        <p:attrNameLst>
                                          <p:attrName>ppt_x</p:attrName>
                                        </p:attrNameLst>
                                      </p:cBhvr>
                                      <p:tavLst>
                                        <p:tav tm="0">
                                          <p:val>
                                            <p:strVal val="#ppt_x"/>
                                          </p:val>
                                        </p:tav>
                                        <p:tav tm="100000">
                                          <p:val>
                                            <p:strVal val="#ppt_x"/>
                                          </p:val>
                                        </p:tav>
                                      </p:tavLst>
                                    </p:anim>
                                    <p:anim calcmode="lin" valueType="num">
                                      <p:cBhvr additive="base">
                                        <p:cTn id="4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ppt_x"/>
                                          </p:val>
                                        </p:tav>
                                        <p:tav tm="100000">
                                          <p:val>
                                            <p:strVal val="#ppt_x"/>
                                          </p:val>
                                        </p:tav>
                                      </p:tavLst>
                                    </p:anim>
                                    <p:anim calcmode="lin" valueType="num">
                                      <p:cBhvr additive="base">
                                        <p:cTn id="4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2" presetClass="entr" presetSubtype="4"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2" presetClass="entr" presetSubtype="4"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ppt_x"/>
                                          </p:val>
                                        </p:tav>
                                        <p:tav tm="100000">
                                          <p:val>
                                            <p:strVal val="#ppt_x"/>
                                          </p:val>
                                        </p:tav>
                                      </p:tavLst>
                                    </p:anim>
                                    <p:anim calcmode="lin" valueType="num">
                                      <p:cBhvr additive="base">
                                        <p:cTn id="7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500" fill="hold"/>
                                        <p:tgtEl>
                                          <p:spTgt spid="16"/>
                                        </p:tgtEl>
                                        <p:attrNameLst>
                                          <p:attrName>ppt_w</p:attrName>
                                        </p:attrNameLst>
                                      </p:cBhvr>
                                      <p:tavLst>
                                        <p:tav tm="0">
                                          <p:val>
                                            <p:fltVal val="0"/>
                                          </p:val>
                                        </p:tav>
                                        <p:tav tm="100000">
                                          <p:val>
                                            <p:strVal val="#ppt_w"/>
                                          </p:val>
                                        </p:tav>
                                      </p:tavLst>
                                    </p:anim>
                                    <p:anim calcmode="lin" valueType="num">
                                      <p:cBhvr>
                                        <p:cTn id="85" dur="500" fill="hold"/>
                                        <p:tgtEl>
                                          <p:spTgt spid="16"/>
                                        </p:tgtEl>
                                        <p:attrNameLst>
                                          <p:attrName>ppt_h</p:attrName>
                                        </p:attrNameLst>
                                      </p:cBhvr>
                                      <p:tavLst>
                                        <p:tav tm="0">
                                          <p:val>
                                            <p:fltVal val="0"/>
                                          </p:val>
                                        </p:tav>
                                        <p:tav tm="100000">
                                          <p:val>
                                            <p:strVal val="#ppt_h"/>
                                          </p:val>
                                        </p:tav>
                                      </p:tavLst>
                                    </p:anim>
                                    <p:animEffect transition="in" filter="fade">
                                      <p:cBhvr>
                                        <p:cTn id="8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 grpId="0" animBg="1"/>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does OEE Tell You?</a:t>
            </a:r>
            <a:br>
              <a:rPr lang="en-US"/>
            </a:br>
            <a:r>
              <a:rPr lang="en-US"/>
              <a:t>Good or Bad?</a:t>
            </a:r>
            <a:endParaRPr lang="en-US" dirty="0"/>
          </a:p>
        </p:txBody>
      </p:sp>
      <p:sp>
        <p:nvSpPr>
          <p:cNvPr id="4" name="Content Placeholder 3"/>
          <p:cNvSpPr>
            <a:spLocks noGrp="1"/>
          </p:cNvSpPr>
          <p:nvPr>
            <p:ph idx="1"/>
          </p:nvPr>
        </p:nvSpPr>
        <p:spPr>
          <a:xfrm>
            <a:off x="457200" y="3794760"/>
            <a:ext cx="4752529" cy="1945010"/>
          </a:xfrm>
        </p:spPr>
        <p:txBody>
          <a:bodyPr/>
          <a:lstStyle/>
          <a:p>
            <a:pPr lvl="1">
              <a:buClr>
                <a:schemeClr val="tx1"/>
              </a:buClr>
            </a:pPr>
            <a:r>
              <a:rPr lang="en-US" dirty="0"/>
              <a:t>Availability is Excellent …</a:t>
            </a:r>
          </a:p>
          <a:p>
            <a:pPr lvl="1">
              <a:buClr>
                <a:schemeClr val="tx1"/>
              </a:buClr>
            </a:pPr>
            <a:r>
              <a:rPr lang="en-US" dirty="0"/>
              <a:t>Quality is Good …</a:t>
            </a:r>
          </a:p>
          <a:p>
            <a:pPr lvl="1">
              <a:buNone/>
            </a:pPr>
            <a:endParaRPr lang="en-US" dirty="0"/>
          </a:p>
          <a:p>
            <a:pPr lvl="1">
              <a:buNone/>
            </a:pPr>
            <a:r>
              <a:rPr lang="en-US" dirty="0"/>
              <a:t>But what can OEE tell you if you consider Performance in addition?</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66626"/>
          <a:stretch/>
        </p:blipFill>
        <p:spPr bwMode="auto">
          <a:xfrm>
            <a:off x="467544" y="1466850"/>
            <a:ext cx="1920056"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3525696"/>
            <a:ext cx="2864346" cy="2782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192"/>
          <a:stretch/>
        </p:blipFill>
        <p:spPr bwMode="auto">
          <a:xfrm>
            <a:off x="2339752" y="1466850"/>
            <a:ext cx="1944977"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238" r="33787"/>
          <a:stretch/>
        </p:blipFill>
        <p:spPr bwMode="auto">
          <a:xfrm>
            <a:off x="4284729" y="1467429"/>
            <a:ext cx="1897129"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jeffn\AppData\Local\Microsoft\Windows\Temporary Internet Files\Content.IE5\WDHWYYEY\MC90044041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1516414"/>
            <a:ext cx="2304256" cy="186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76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 calcmode="lin" valueType="num">
                                      <p:cBhvr>
                                        <p:cTn id="33" dur="1000" fill="hold"/>
                                        <p:tgtEl>
                                          <p:spTgt spid="1027"/>
                                        </p:tgtEl>
                                        <p:attrNameLst>
                                          <p:attrName>ppt_w</p:attrName>
                                        </p:attrNameLst>
                                      </p:cBhvr>
                                      <p:tavLst>
                                        <p:tav tm="0">
                                          <p:val>
                                            <p:fltVal val="0"/>
                                          </p:val>
                                        </p:tav>
                                        <p:tav tm="100000">
                                          <p:val>
                                            <p:strVal val="#ppt_w"/>
                                          </p:val>
                                        </p:tav>
                                      </p:tavLst>
                                    </p:anim>
                                    <p:anim calcmode="lin" valueType="num">
                                      <p:cBhvr>
                                        <p:cTn id="34" dur="1000" fill="hold"/>
                                        <p:tgtEl>
                                          <p:spTgt spid="1027"/>
                                        </p:tgtEl>
                                        <p:attrNameLst>
                                          <p:attrName>ppt_h</p:attrName>
                                        </p:attrNameLst>
                                      </p:cBhvr>
                                      <p:tavLst>
                                        <p:tav tm="0">
                                          <p:val>
                                            <p:fltVal val="0"/>
                                          </p:val>
                                        </p:tav>
                                        <p:tav tm="100000">
                                          <p:val>
                                            <p:strVal val="#ppt_h"/>
                                          </p:val>
                                        </p:tav>
                                      </p:tavLst>
                                    </p:anim>
                                    <p:anim calcmode="lin" valueType="num">
                                      <p:cBhvr>
                                        <p:cTn id="35" dur="1000" fill="hold"/>
                                        <p:tgtEl>
                                          <p:spTgt spid="1027"/>
                                        </p:tgtEl>
                                        <p:attrNameLst>
                                          <p:attrName>style.rotation</p:attrName>
                                        </p:attrNameLst>
                                      </p:cBhvr>
                                      <p:tavLst>
                                        <p:tav tm="0">
                                          <p:val>
                                            <p:fltVal val="90"/>
                                          </p:val>
                                        </p:tav>
                                        <p:tav tm="100000">
                                          <p:val>
                                            <p:fltVal val="0"/>
                                          </p:val>
                                        </p:tav>
                                      </p:tavLst>
                                    </p:anim>
                                    <p:animEffect transition="in" filter="fade">
                                      <p:cBhvr>
                                        <p:cTn id="36" dur="1000"/>
                                        <p:tgtEl>
                                          <p:spTgt spid="1027"/>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 calcmode="lin" valueType="num">
                                      <p:cBhvr>
                                        <p:cTn id="40" dur="500" fill="hold"/>
                                        <p:tgtEl>
                                          <p:spTgt spid="1028"/>
                                        </p:tgtEl>
                                        <p:attrNameLst>
                                          <p:attrName>ppt_w</p:attrName>
                                        </p:attrNameLst>
                                      </p:cBhvr>
                                      <p:tavLst>
                                        <p:tav tm="0">
                                          <p:val>
                                            <p:fltVal val="0"/>
                                          </p:val>
                                        </p:tav>
                                        <p:tav tm="100000">
                                          <p:val>
                                            <p:strVal val="#ppt_w"/>
                                          </p:val>
                                        </p:tav>
                                      </p:tavLst>
                                    </p:anim>
                                    <p:anim calcmode="lin" valueType="num">
                                      <p:cBhvr>
                                        <p:cTn id="41" dur="500" fill="hold"/>
                                        <p:tgtEl>
                                          <p:spTgt spid="1028"/>
                                        </p:tgtEl>
                                        <p:attrNameLst>
                                          <p:attrName>ppt_h</p:attrName>
                                        </p:attrNameLst>
                                      </p:cBhvr>
                                      <p:tavLst>
                                        <p:tav tm="0">
                                          <p:val>
                                            <p:fltVal val="0"/>
                                          </p:val>
                                        </p:tav>
                                        <p:tav tm="100000">
                                          <p:val>
                                            <p:strVal val="#ppt_h"/>
                                          </p:val>
                                        </p:tav>
                                      </p:tavLst>
                                    </p:anim>
                                    <p:animEffect transition="in" filter="fade">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Invensys Learning Services Template [Rev 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de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lide Master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pening/Closure">
  <a:themeElements>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Opening/Closur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pening/Closure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Opening/Closure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ection Divider 1">
  <a:themeElements>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1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1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ction Divider 2">
  <a:themeElements>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fontScheme name="Section Divider 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2 1">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ction Divider 3">
  <a:themeElements>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3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3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ection Divider 4">
  <a:themeElements>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4">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4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4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Section Divider 5">
  <a:themeElements>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fontScheme name="Section Divider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C3D603"/>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ection Divider 5 1">
        <a:dk1>
          <a:srgbClr val="000000"/>
        </a:dk1>
        <a:lt1>
          <a:srgbClr val="FFFFFF"/>
        </a:lt1>
        <a:dk2>
          <a:srgbClr val="009B48"/>
        </a:dk2>
        <a:lt2>
          <a:srgbClr val="EAAF0F"/>
        </a:lt2>
        <a:accent1>
          <a:srgbClr val="C3D603"/>
        </a:accent1>
        <a:accent2>
          <a:srgbClr val="E87511"/>
        </a:accent2>
        <a:accent3>
          <a:srgbClr val="FFFFFF"/>
        </a:accent3>
        <a:accent4>
          <a:srgbClr val="000000"/>
        </a:accent4>
        <a:accent5>
          <a:srgbClr val="DEE8AA"/>
        </a:accent5>
        <a:accent6>
          <a:srgbClr val="D2690E"/>
        </a:accent6>
        <a:hlink>
          <a:srgbClr val="0065BD"/>
        </a:hlink>
        <a:folHlink>
          <a:srgbClr val="D81C3F"/>
        </a:folHlink>
      </a:clrScheme>
      <a:clrMap bg1="lt1" tx1="dk1" bg2="lt2" tx2="dk2" accent1="accent1" accent2="accent2" accent3="accent3" accent4="accent4" accent5="accent5" accent6="accent6" hlink="hlink" folHlink="folHlink"/>
    </a:extraClrScheme>
    <a:extraClrScheme>
      <a:clrScheme name="Section Divider 5 2">
        <a:dk1>
          <a:srgbClr val="000000"/>
        </a:dk1>
        <a:lt1>
          <a:srgbClr val="FFFFFF"/>
        </a:lt1>
        <a:dk2>
          <a:srgbClr val="D81C3F"/>
        </a:dk2>
        <a:lt2>
          <a:srgbClr val="009B48"/>
        </a:lt2>
        <a:accent1>
          <a:srgbClr val="C3D603"/>
        </a:accent1>
        <a:accent2>
          <a:srgbClr val="ADAFAF"/>
        </a:accent2>
        <a:accent3>
          <a:srgbClr val="FFFFFF"/>
        </a:accent3>
        <a:accent4>
          <a:srgbClr val="000000"/>
        </a:accent4>
        <a:accent5>
          <a:srgbClr val="DEE8AA"/>
        </a:accent5>
        <a:accent6>
          <a:srgbClr val="9C9E9E"/>
        </a:accent6>
        <a:hlink>
          <a:srgbClr val="E87511"/>
        </a:hlink>
        <a:folHlink>
          <a:srgbClr val="00B9E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G:\POWERPOI\ww_corporate\new templts\new_corp_ww.pot</Template>
  <TotalTime>31581</TotalTime>
  <Words>1216</Words>
  <Application>Microsoft Office PowerPoint</Application>
  <PresentationFormat>On-screen Show (4:3)</PresentationFormat>
  <Paragraphs>316</Paragraphs>
  <Slides>18</Slides>
  <Notes>14</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18</vt:i4>
      </vt:variant>
    </vt:vector>
  </HeadingPairs>
  <TitlesOfParts>
    <vt:vector size="29" baseType="lpstr">
      <vt:lpstr>Arial</vt:lpstr>
      <vt:lpstr>Calibri</vt:lpstr>
      <vt:lpstr>Verdana</vt:lpstr>
      <vt:lpstr>Wingdings</vt:lpstr>
      <vt:lpstr>Invensys Learning Services Template [Rev 5]</vt:lpstr>
      <vt:lpstr>Opening/Closure</vt:lpstr>
      <vt:lpstr>Section Divider 1</vt:lpstr>
      <vt:lpstr>Section Divider 2</vt:lpstr>
      <vt:lpstr>Section Divider 3</vt:lpstr>
      <vt:lpstr>Section Divider 4</vt:lpstr>
      <vt:lpstr>Section Divider 5</vt:lpstr>
      <vt:lpstr>MES 2012 - Performance</vt:lpstr>
      <vt:lpstr>MES 2012 - Performance</vt:lpstr>
      <vt:lpstr>PowerPoint Presentation</vt:lpstr>
      <vt:lpstr>PowerPoint Presentation</vt:lpstr>
      <vt:lpstr>MES Performance Features</vt:lpstr>
      <vt:lpstr>MES Performance – Utilization</vt:lpstr>
      <vt:lpstr>Wonderware Performance and Overall Equipment Effectiveness</vt:lpstr>
      <vt:lpstr>A Practical OEE Example</vt:lpstr>
      <vt:lpstr>What does OEE Tell You? Good or Bad?</vt:lpstr>
      <vt:lpstr>What does OEE Tell You? Good or Bad Now…?</vt:lpstr>
      <vt:lpstr>Performance will enable you to…</vt:lpstr>
      <vt:lpstr>MES 2012 Software Components</vt:lpstr>
      <vt:lpstr>MES 2012 - Middleware</vt:lpstr>
      <vt:lpstr>MES 2012 – Client Tools </vt:lpstr>
      <vt:lpstr>MES – System Platform Integration</vt:lpstr>
      <vt:lpstr>System Requirements – Software</vt:lpstr>
      <vt:lpstr>System Requirements – Hardware</vt:lpstr>
      <vt:lpstr>PowerPoint Presentation</vt:lpstr>
    </vt:vector>
  </TitlesOfParts>
  <Company>Wonderware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Wonderware System Platform 3.0 - Part 1</dc:title>
  <dc:subject>Application Server 3.0</dc:subject>
  <dc:creator>Juan C. Garcia</dc:creator>
  <cp:keywords>Training</cp:keywords>
  <cp:lastModifiedBy>sachin bhavsar</cp:lastModifiedBy>
  <cp:revision>2716</cp:revision>
  <cp:lastPrinted>2001-10-05T11:06:38Z</cp:lastPrinted>
  <dcterms:created xsi:type="dcterms:W3CDTF">2002-10-10T20:22:40Z</dcterms:created>
  <dcterms:modified xsi:type="dcterms:W3CDTF">2020-02-10T08:49:06Z</dcterms:modified>
</cp:coreProperties>
</file>