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77" r:id="rId1"/>
    <p:sldMasterId id="2147483686" r:id="rId2"/>
    <p:sldMasterId id="2147483690" r:id="rId3"/>
    <p:sldMasterId id="2147483693" r:id="rId4"/>
    <p:sldMasterId id="2147483696" r:id="rId5"/>
    <p:sldMasterId id="2147483699" r:id="rId6"/>
    <p:sldMasterId id="2147483702" r:id="rId7"/>
  </p:sldMasterIdLst>
  <p:notesMasterIdLst>
    <p:notesMasterId r:id="rId15"/>
  </p:notesMasterIdLst>
  <p:handoutMasterIdLst>
    <p:handoutMasterId r:id="rId16"/>
  </p:handoutMasterIdLst>
  <p:sldIdLst>
    <p:sldId id="547" r:id="rId8"/>
    <p:sldId id="605" r:id="rId9"/>
    <p:sldId id="651" r:id="rId10"/>
    <p:sldId id="606" r:id="rId11"/>
    <p:sldId id="707" r:id="rId12"/>
    <p:sldId id="693" r:id="rId13"/>
    <p:sldId id="694" r:id="rId14"/>
  </p:sldIdLst>
  <p:sldSz cx="9144000" cy="6858000" type="screen4x3"/>
  <p:notesSz cx="6858000" cy="9144000"/>
  <p:defaultTextStyle>
    <a:defPPr>
      <a:defRPr lang="en-US"/>
    </a:defPPr>
    <a:lvl1pPr algn="l" rtl="0" eaLnBrk="0" fontAlgn="base" hangingPunct="0">
      <a:lnSpc>
        <a:spcPct val="90000"/>
      </a:lnSpc>
      <a:spcBef>
        <a:spcPct val="0"/>
      </a:spcBef>
      <a:spcAft>
        <a:spcPct val="0"/>
      </a:spcAft>
      <a:defRPr sz="1400" kern="12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1400" kern="12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1400" kern="12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1400" kern="12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00"/>
    <a:srgbClr val="E6E4F0"/>
    <a:srgbClr val="D1CEE4"/>
    <a:srgbClr val="CC9900"/>
    <a:srgbClr val="996600"/>
    <a:srgbClr val="C0C422"/>
    <a:srgbClr val="00FF00"/>
    <a:srgbClr val="FF660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5178" autoAdjust="0"/>
  </p:normalViewPr>
  <p:slideViewPr>
    <p:cSldViewPr>
      <p:cViewPr varScale="1">
        <p:scale>
          <a:sx n="101" d="100"/>
          <a:sy n="101" d="100"/>
        </p:scale>
        <p:origin x="1872" y="114"/>
      </p:cViewPr>
      <p:guideLst>
        <p:guide orient="horz" pos="2160"/>
        <p:guide pos="2880"/>
      </p:guideLst>
    </p:cSldViewPr>
  </p:slideViewPr>
  <p:outlineViewPr>
    <p:cViewPr>
      <p:scale>
        <a:sx n="33" d="100"/>
        <a:sy n="33" d="100"/>
      </p:scale>
      <p:origin x="0" y="10920"/>
    </p:cViewPr>
  </p:outlineViewPr>
  <p:notesTextViewPr>
    <p:cViewPr>
      <p:scale>
        <a:sx n="100" d="100"/>
        <a:sy n="100" d="100"/>
      </p:scale>
      <p:origin x="0" y="0"/>
    </p:cViewPr>
  </p:notesTextViewPr>
  <p:sorterViewPr>
    <p:cViewPr>
      <p:scale>
        <a:sx n="66" d="100"/>
        <a:sy n="66" d="100"/>
      </p:scale>
      <p:origin x="0" y="5376"/>
    </p:cViewPr>
  </p:sorterViewPr>
  <p:notesViewPr>
    <p:cSldViewPr>
      <p:cViewPr>
        <p:scale>
          <a:sx n="100" d="100"/>
          <a:sy n="100" d="100"/>
        </p:scale>
        <p:origin x="-3552" y="24"/>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Wonderware Logo"/>
          <p:cNvPicPr>
            <a:picLocks noChangeAspect="1" noChangeArrowheads="1"/>
          </p:cNvPicPr>
          <p:nvPr/>
        </p:nvPicPr>
        <p:blipFill>
          <a:blip r:embed="rId2" cstate="print"/>
          <a:srcRect/>
          <a:stretch>
            <a:fillRect/>
          </a:stretch>
        </p:blipFill>
        <p:spPr bwMode="auto">
          <a:xfrm>
            <a:off x="5842980" y="0"/>
            <a:ext cx="1015021" cy="511498"/>
          </a:xfrm>
          <a:prstGeom prst="rect">
            <a:avLst/>
          </a:prstGeom>
          <a:noFill/>
          <a:ln w="9525">
            <a:noFill/>
            <a:miter lim="800000"/>
            <a:headEnd/>
            <a:tailEnd/>
          </a:ln>
        </p:spPr>
      </p:pic>
      <p:sp>
        <p:nvSpPr>
          <p:cNvPr id="3075" name="Rectangle 3"/>
          <p:cNvSpPr>
            <a:spLocks noGrp="1" noChangeArrowheads="1"/>
          </p:cNvSpPr>
          <p:nvPr>
            <p:ph type="hdr" sz="quarter"/>
          </p:nvPr>
        </p:nvSpPr>
        <p:spPr bwMode="auto">
          <a:xfrm>
            <a:off x="0" y="1"/>
            <a:ext cx="2972007" cy="457987"/>
          </a:xfrm>
          <a:prstGeom prst="rect">
            <a:avLst/>
          </a:prstGeom>
          <a:noFill/>
          <a:ln w="9525">
            <a:noFill/>
            <a:miter lim="800000"/>
            <a:headEnd/>
            <a:tailEnd/>
          </a:ln>
          <a:effectLst/>
        </p:spPr>
        <p:txBody>
          <a:bodyPr vert="horz" wrap="square" lIns="90061" tIns="45030" rIns="90061" bIns="45030" numCol="1" anchor="t" anchorCtr="0" compatLnSpc="1">
            <a:prstTxWarp prst="textNoShape">
              <a:avLst/>
            </a:prstTxWarp>
          </a:bodyPr>
          <a:lstStyle>
            <a:lvl1pPr defTabSz="900125">
              <a:lnSpc>
                <a:spcPct val="100000"/>
              </a:lnSpc>
              <a:defRPr sz="1200" smtClean="0"/>
            </a:lvl1pPr>
          </a:lstStyle>
          <a:p>
            <a:pPr>
              <a:defRPr/>
            </a:pPr>
            <a:endParaRPr lang="en-US"/>
          </a:p>
        </p:txBody>
      </p:sp>
      <p:sp>
        <p:nvSpPr>
          <p:cNvPr id="3076" name="Rectangle 4"/>
          <p:cNvSpPr>
            <a:spLocks noGrp="1" noChangeArrowheads="1"/>
          </p:cNvSpPr>
          <p:nvPr>
            <p:ph type="dt" sz="quarter" idx="1"/>
          </p:nvPr>
        </p:nvSpPr>
        <p:spPr bwMode="auto">
          <a:xfrm>
            <a:off x="5143500" y="8871727"/>
            <a:ext cx="1714500" cy="272274"/>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algn="r" defTabSz="900125">
              <a:lnSpc>
                <a:spcPct val="100000"/>
              </a:lnSpc>
              <a:defRPr sz="900" smtClean="0"/>
            </a:lvl1pPr>
          </a:lstStyle>
          <a:p>
            <a:pPr>
              <a:defRPr/>
            </a:pPr>
            <a:fld id="{5B077588-5071-4289-8B5F-6D6A76292C4A}" type="datetime5">
              <a:rPr lang="en-US"/>
              <a:pPr>
                <a:defRPr/>
              </a:pPr>
              <a:t>10-Feb-20</a:t>
            </a:fld>
            <a:endParaRPr lang="en-US"/>
          </a:p>
        </p:txBody>
      </p:sp>
      <p:sp>
        <p:nvSpPr>
          <p:cNvPr id="3077" name="Rectangle 5"/>
          <p:cNvSpPr>
            <a:spLocks noGrp="1" noChangeArrowheads="1"/>
          </p:cNvSpPr>
          <p:nvPr>
            <p:ph type="ftr" sz="quarter" idx="2"/>
          </p:nvPr>
        </p:nvSpPr>
        <p:spPr bwMode="auto">
          <a:xfrm>
            <a:off x="0" y="8684440"/>
            <a:ext cx="2972007" cy="457987"/>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defTabSz="900125">
              <a:lnSpc>
                <a:spcPct val="100000"/>
              </a:lnSpc>
              <a:defRPr sz="900" smtClean="0"/>
            </a:lvl1pPr>
          </a:lstStyle>
          <a:p>
            <a:pPr>
              <a:defRPr/>
            </a:pPr>
            <a:r>
              <a:rPr lang="en-US"/>
              <a:t>(c) 2002 Invensys Systems, Inc.</a:t>
            </a:r>
          </a:p>
        </p:txBody>
      </p:sp>
      <p:sp>
        <p:nvSpPr>
          <p:cNvPr id="3078" name="Rectangle 6"/>
          <p:cNvSpPr>
            <a:spLocks noGrp="1" noChangeArrowheads="1"/>
          </p:cNvSpPr>
          <p:nvPr>
            <p:ph type="sldNum" sz="quarter" idx="3"/>
          </p:nvPr>
        </p:nvSpPr>
        <p:spPr bwMode="auto">
          <a:xfrm>
            <a:off x="3130556" y="8686014"/>
            <a:ext cx="589117" cy="457986"/>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algn="ctr" defTabSz="900125">
              <a:lnSpc>
                <a:spcPct val="100000"/>
              </a:lnSpc>
              <a:defRPr sz="1200" smtClean="0"/>
            </a:lvl1pPr>
          </a:lstStyle>
          <a:p>
            <a:pPr>
              <a:defRPr/>
            </a:pPr>
            <a:fld id="{27028A6C-54B6-4119-9600-0EA893729725}" type="slidenum">
              <a:rPr lang="en-US"/>
              <a:pPr>
                <a:defRPr/>
              </a:pPr>
              <a:t>‹#›</a:t>
            </a:fld>
            <a:endParaRPr lang="en-US"/>
          </a:p>
        </p:txBody>
      </p:sp>
    </p:spTree>
    <p:extLst>
      <p:ext uri="{BB962C8B-B14F-4D97-AF65-F5344CB8AC3E}">
        <p14:creationId xmlns:p14="http://schemas.microsoft.com/office/powerpoint/2010/main" val="3887611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70453" cy="457987"/>
          </a:xfrm>
          <a:prstGeom prst="rect">
            <a:avLst/>
          </a:prstGeom>
          <a:noFill/>
          <a:ln w="9525">
            <a:noFill/>
            <a:miter lim="800000"/>
            <a:headEnd/>
            <a:tailEnd/>
          </a:ln>
          <a:effectLst/>
        </p:spPr>
        <p:txBody>
          <a:bodyPr vert="horz" wrap="square" lIns="18702" tIns="0" rIns="18702" bIns="0" numCol="1" anchor="t" anchorCtr="0" compatLnSpc="1">
            <a:prstTxWarp prst="textNoShape">
              <a:avLst/>
            </a:prstTxWarp>
          </a:bodyPr>
          <a:lstStyle>
            <a:lvl1pPr defTabSz="893863">
              <a:lnSpc>
                <a:spcPct val="100000"/>
              </a:lnSpc>
              <a:defRPr sz="1200" smtClean="0"/>
            </a:lvl1pPr>
          </a:lstStyle>
          <a:p>
            <a:pPr>
              <a:defRPr/>
            </a:pPr>
            <a:endParaRPr lang="en-US"/>
          </a:p>
        </p:txBody>
      </p:sp>
      <p:sp>
        <p:nvSpPr>
          <p:cNvPr id="2051" name="Rectangle 3"/>
          <p:cNvSpPr>
            <a:spLocks noGrp="1" noChangeArrowheads="1"/>
          </p:cNvSpPr>
          <p:nvPr>
            <p:ph type="dt" idx="1"/>
          </p:nvPr>
        </p:nvSpPr>
        <p:spPr bwMode="auto">
          <a:xfrm>
            <a:off x="5068889" y="8947271"/>
            <a:ext cx="1789111" cy="196729"/>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algn="r" defTabSz="893863">
              <a:lnSpc>
                <a:spcPct val="100000"/>
              </a:lnSpc>
              <a:defRPr sz="900" smtClean="0"/>
            </a:lvl1pPr>
          </a:lstStyle>
          <a:p>
            <a:pPr>
              <a:defRPr/>
            </a:pPr>
            <a:fld id="{B899292B-0948-402B-B25D-B438BAE073D4}" type="datetime5">
              <a:rPr lang="en-US"/>
              <a:pPr>
                <a:defRPr/>
              </a:pPr>
              <a:t>10-Feb-20</a:t>
            </a:fld>
            <a:endParaRPr lang="en-US"/>
          </a:p>
        </p:txBody>
      </p:sp>
      <p:sp>
        <p:nvSpPr>
          <p:cNvPr id="6148" name="Rectangle 4"/>
          <p:cNvSpPr>
            <a:spLocks noGrp="1" noRot="1" noChangeAspect="1" noChangeArrowheads="1" noTextEdit="1"/>
          </p:cNvSpPr>
          <p:nvPr>
            <p:ph type="sldImg" idx="2"/>
          </p:nvPr>
        </p:nvSpPr>
        <p:spPr bwMode="auto">
          <a:xfrm>
            <a:off x="858838" y="209550"/>
            <a:ext cx="5334000" cy="40005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786525" y="4340646"/>
            <a:ext cx="5482359" cy="4118735"/>
          </a:xfrm>
          <a:prstGeom prst="rect">
            <a:avLst/>
          </a:prstGeom>
          <a:noFill/>
          <a:ln w="9525">
            <a:noFill/>
            <a:miter lim="800000"/>
            <a:headEnd/>
            <a:tailEnd/>
          </a:ln>
          <a:effectLst/>
        </p:spPr>
        <p:txBody>
          <a:bodyPr vert="horz" wrap="square" lIns="90384" tIns="45194" rIns="90384" bIns="4519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54" name="Rectangle 6"/>
          <p:cNvSpPr>
            <a:spLocks noGrp="1" noChangeArrowheads="1"/>
          </p:cNvSpPr>
          <p:nvPr>
            <p:ph type="ftr" sz="quarter" idx="4"/>
          </p:nvPr>
        </p:nvSpPr>
        <p:spPr bwMode="auto">
          <a:xfrm>
            <a:off x="1" y="8686014"/>
            <a:ext cx="2970453" cy="457986"/>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defTabSz="893863">
              <a:lnSpc>
                <a:spcPct val="100000"/>
              </a:lnSpc>
              <a:defRPr sz="900" smtClean="0"/>
            </a:lvl1pPr>
          </a:lstStyle>
          <a:p>
            <a:pPr>
              <a:defRPr/>
            </a:pPr>
            <a:r>
              <a:rPr lang="en-US"/>
              <a:t>(c) 2002 Invensys Systems, Inc.</a:t>
            </a:r>
          </a:p>
        </p:txBody>
      </p:sp>
      <p:sp>
        <p:nvSpPr>
          <p:cNvPr id="2055" name="Rectangle 7"/>
          <p:cNvSpPr>
            <a:spLocks noGrp="1" noChangeArrowheads="1"/>
          </p:cNvSpPr>
          <p:nvPr>
            <p:ph type="sldNum" sz="quarter" idx="5"/>
          </p:nvPr>
        </p:nvSpPr>
        <p:spPr bwMode="auto">
          <a:xfrm>
            <a:off x="3429000" y="8686014"/>
            <a:ext cx="511397" cy="457986"/>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algn="ctr" defTabSz="893863">
              <a:lnSpc>
                <a:spcPct val="100000"/>
              </a:lnSpc>
              <a:defRPr sz="1100" smtClean="0"/>
            </a:lvl1pPr>
          </a:lstStyle>
          <a:p>
            <a:pPr>
              <a:defRPr/>
            </a:pPr>
            <a:fld id="{556F7494-19FC-479E-90DE-BD0C69C2042E}" type="slidenum">
              <a:rPr lang="en-US"/>
              <a:pPr>
                <a:defRPr/>
              </a:pPr>
              <a:t>‹#›</a:t>
            </a:fld>
            <a:endParaRPr lang="en-US"/>
          </a:p>
        </p:txBody>
      </p:sp>
    </p:spTree>
    <p:extLst>
      <p:ext uri="{BB962C8B-B14F-4D97-AF65-F5344CB8AC3E}">
        <p14:creationId xmlns:p14="http://schemas.microsoft.com/office/powerpoint/2010/main" val="423357266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b="0" kern="1200">
        <a:solidFill>
          <a:schemeClr val="tx1"/>
        </a:solidFill>
        <a:latin typeface="+mn-lt"/>
        <a:ea typeface="+mn-ea"/>
        <a:cs typeface="+mn-cs"/>
      </a:defRPr>
    </a:lvl1pPr>
    <a:lvl2pPr marL="114300" algn="l" rtl="0" eaLnBrk="0" fontAlgn="base" hangingPunct="0">
      <a:spcBef>
        <a:spcPct val="30000"/>
      </a:spcBef>
      <a:spcAft>
        <a:spcPct val="0"/>
      </a:spcAft>
      <a:defRPr sz="1200" b="0" kern="1200">
        <a:solidFill>
          <a:schemeClr val="tx1"/>
        </a:solidFill>
        <a:latin typeface="+mn-lt"/>
        <a:ea typeface="+mn-ea"/>
        <a:cs typeface="+mn-cs"/>
      </a:defRPr>
    </a:lvl2pPr>
    <a:lvl3pPr marL="400050" indent="-171450" algn="l" rtl="0" eaLnBrk="0" fontAlgn="base" hangingPunct="0">
      <a:spcBef>
        <a:spcPct val="30000"/>
      </a:spcBef>
      <a:spcAft>
        <a:spcPct val="0"/>
      </a:spcAft>
      <a:buClr>
        <a:srgbClr val="7E7E7E"/>
      </a:buClr>
      <a:buFont typeface="Arial" charset="0"/>
      <a:buChar char="w"/>
      <a:defRPr sz="1200" b="0" kern="1200">
        <a:solidFill>
          <a:schemeClr val="tx1"/>
        </a:solidFill>
        <a:latin typeface="+mn-lt"/>
        <a:ea typeface="+mn-ea"/>
        <a:cs typeface="+mn-cs"/>
      </a:defRPr>
    </a:lvl3pPr>
    <a:lvl4pPr marL="685800" indent="-171450" algn="l" rtl="0" eaLnBrk="0" fontAlgn="base" hangingPunct="0">
      <a:spcBef>
        <a:spcPct val="30000"/>
      </a:spcBef>
      <a:spcAft>
        <a:spcPct val="0"/>
      </a:spcAft>
      <a:buSzPct val="90000"/>
      <a:buFont typeface="Arial" charset="0"/>
      <a:buChar char="¥"/>
      <a:defRPr sz="1200" b="0" kern="1200">
        <a:solidFill>
          <a:schemeClr val="tx1"/>
        </a:solidFill>
        <a:latin typeface="+mn-lt"/>
        <a:ea typeface="+mn-ea"/>
        <a:cs typeface="+mn-cs"/>
      </a:defRPr>
    </a:lvl4pPr>
    <a:lvl5pPr marL="1828800" algn="l" rtl="0" eaLnBrk="0" fontAlgn="base" hangingPunct="0">
      <a:spcBef>
        <a:spcPct val="30000"/>
      </a:spcBef>
      <a:spcAft>
        <a:spcPct val="0"/>
      </a:spcAft>
      <a:defRPr sz="1200" b="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a:lnSpc>
                <a:spcPct val="95000"/>
              </a:lnSpc>
              <a:defRPr/>
            </a:pPr>
            <a:r>
              <a:rPr lang="en-US" sz="800" dirty="0">
                <a:solidFill>
                  <a:schemeClr val="tx1">
                    <a:lumMod val="75000"/>
                    <a:lumOff val="25000"/>
                  </a:scheme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a:defRPr/>
            </a:pPr>
            <a:r>
              <a:rPr lang="en-US"/>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a:defRPr/>
            </a:pPr>
            <a:r>
              <a:rPr lang="en-US" dirty="0"/>
              <a:t>Invensys proprietary &amp; confidential</a:t>
            </a: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t>Slide </a:t>
            </a:r>
            <a:fld id="{941C1859-D72E-42E2-85FB-0C593DA305F2}" type="slidenum">
              <a:rPr lang="en-US"/>
              <a:pPr>
                <a:defRPr/>
              </a:pPr>
              <a:t>‹#›</a:t>
            </a:fld>
            <a:endParaRPr lang="en-US"/>
          </a:p>
        </p:txBody>
      </p:sp>
    </p:spTree>
    <p:extLst>
      <p:ext uri="{BB962C8B-B14F-4D97-AF65-F5344CB8AC3E}">
        <p14:creationId xmlns:p14="http://schemas.microsoft.com/office/powerpoint/2010/main" val="251693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90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4"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Invensys proprietary &amp; confidential</a:t>
            </a:r>
          </a:p>
        </p:txBody>
      </p:sp>
    </p:spTree>
    <p:extLst>
      <p:ext uri="{BB962C8B-B14F-4D97-AF65-F5344CB8AC3E}">
        <p14:creationId xmlns:p14="http://schemas.microsoft.com/office/powerpoint/2010/main" val="4294627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31800" y="1600200"/>
            <a:ext cx="8424863" cy="4133850"/>
          </a:xfrm>
          <a:prstGeom prst="rect">
            <a:avLst/>
          </a:prstGeo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Invensys proprietary &amp; confidential</a:t>
            </a:r>
          </a:p>
        </p:txBody>
      </p:sp>
    </p:spTree>
    <p:extLst>
      <p:ext uri="{BB962C8B-B14F-4D97-AF65-F5344CB8AC3E}">
        <p14:creationId xmlns:p14="http://schemas.microsoft.com/office/powerpoint/2010/main" val="2256096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AE1FCD77-A5B4-4365-83F0-5C8F092E5D49}" type="slidenum">
              <a:rPr lang="en-US"/>
              <a:pPr>
                <a:defRPr/>
              </a:pPr>
              <a:t>‹#›</a:t>
            </a:fld>
            <a:endParaRPr lang="en-US"/>
          </a:p>
        </p:txBody>
      </p:sp>
    </p:spTree>
    <p:extLst>
      <p:ext uri="{BB962C8B-B14F-4D97-AF65-F5344CB8AC3E}">
        <p14:creationId xmlns:p14="http://schemas.microsoft.com/office/powerpoint/2010/main" val="94290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6F3A443E-0D0D-4AF4-8940-89352C1085BC}" type="slidenum">
              <a:rPr lang="en-US"/>
              <a:pPr>
                <a:defRPr/>
              </a:pPr>
              <a:t>‹#›</a:t>
            </a:fld>
            <a:endParaRPr lang="en-US"/>
          </a:p>
        </p:txBody>
      </p:sp>
    </p:spTree>
    <p:extLst>
      <p:ext uri="{BB962C8B-B14F-4D97-AF65-F5344CB8AC3E}">
        <p14:creationId xmlns:p14="http://schemas.microsoft.com/office/powerpoint/2010/main" val="2138707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DC1C0B3B-7C09-4826-9B4A-3BE7CE188FD4}" type="slidenum">
              <a:rPr lang="en-US"/>
              <a:pPr>
                <a:defRPr/>
              </a:pPr>
              <a:t>‹#›</a:t>
            </a:fld>
            <a:endParaRPr lang="en-US"/>
          </a:p>
        </p:txBody>
      </p:sp>
    </p:spTree>
    <p:extLst>
      <p:ext uri="{BB962C8B-B14F-4D97-AF65-F5344CB8AC3E}">
        <p14:creationId xmlns:p14="http://schemas.microsoft.com/office/powerpoint/2010/main" val="68738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331A94AF-924F-4D75-B900-4A92B4115213}" type="slidenum">
              <a:rPr lang="en-US"/>
              <a:pPr>
                <a:defRPr/>
              </a:pPr>
              <a:t>‹#›</a:t>
            </a:fld>
            <a:endParaRPr lang="en-US"/>
          </a:p>
        </p:txBody>
      </p:sp>
      <p:grpSp>
        <p:nvGrpSpPr>
          <p:cNvPr id="3" name="Group 20"/>
          <p:cNvGrpSpPr>
            <a:grpSpLocks/>
          </p:cNvGrpSpPr>
          <p:nvPr userDrawn="1"/>
        </p:nvGrpSpPr>
        <p:grpSpPr bwMode="auto">
          <a:xfrm>
            <a:off x="7020272" y="1556792"/>
            <a:ext cx="1611065" cy="1249809"/>
            <a:chOff x="4320" y="1570"/>
            <a:chExt cx="1287" cy="878"/>
          </a:xfrm>
        </p:grpSpPr>
        <p:pic>
          <p:nvPicPr>
            <p:cNvPr id="7" name="Picture 12" descr="22"/>
            <p:cNvPicPr>
              <a:picLocks noChangeAspect="1" noChangeArrowheads="1"/>
            </p:cNvPicPr>
            <p:nvPr/>
          </p:nvPicPr>
          <p:blipFill>
            <a:blip r:embed="rId2" cstate="print"/>
            <a:srcRect b="26813"/>
            <a:stretch>
              <a:fillRect/>
            </a:stretch>
          </p:blipFill>
          <p:spPr bwMode="auto">
            <a:xfrm>
              <a:off x="4320" y="1570"/>
              <a:ext cx="1287" cy="868"/>
            </a:xfrm>
            <a:prstGeom prst="rect">
              <a:avLst/>
            </a:prstGeom>
            <a:noFill/>
            <a:ln w="9525">
              <a:noFill/>
              <a:miter lim="800000"/>
              <a:headEnd/>
              <a:tailEnd/>
            </a:ln>
          </p:spPr>
        </p:pic>
        <p:pic>
          <p:nvPicPr>
            <p:cNvPr id="8" name="Picture 19" descr="dezinerfolio"/>
            <p:cNvPicPr>
              <a:picLocks noChangeAspect="1" noChangeArrowheads="1"/>
            </p:cNvPicPr>
            <p:nvPr/>
          </p:nvPicPr>
          <p:blipFill>
            <a:blip r:embed="rId3" cstate="print"/>
            <a:srcRect l="17949" r="25641" b="24626"/>
            <a:stretch>
              <a:fillRect/>
            </a:stretch>
          </p:blipFill>
          <p:spPr bwMode="auto">
            <a:xfrm>
              <a:off x="4800" y="2208"/>
              <a:ext cx="179" cy="240"/>
            </a:xfrm>
            <a:prstGeom prst="rect">
              <a:avLst/>
            </a:prstGeom>
            <a:noFill/>
            <a:ln w="9525">
              <a:noFill/>
              <a:miter lim="800000"/>
              <a:headEnd/>
              <a:tailEnd/>
            </a:ln>
          </p:spPr>
        </p:pic>
      </p:grpSp>
    </p:spTree>
    <p:extLst>
      <p:ext uri="{BB962C8B-B14F-4D97-AF65-F5344CB8AC3E}">
        <p14:creationId xmlns:p14="http://schemas.microsoft.com/office/powerpoint/2010/main" val="2848290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B8DD687D-4DFF-4DB7-AA99-C450E782873B}" type="slidenum">
              <a:rPr lang="en-US"/>
              <a:pPr>
                <a:defRPr/>
              </a:pPr>
              <a:t>‹#›</a:t>
            </a:fld>
            <a:endParaRPr lang="en-US"/>
          </a:p>
        </p:txBody>
      </p:sp>
    </p:spTree>
    <p:extLst>
      <p:ext uri="{BB962C8B-B14F-4D97-AF65-F5344CB8AC3E}">
        <p14:creationId xmlns:p14="http://schemas.microsoft.com/office/powerpoint/2010/main" val="3953350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75823F21-F2A8-42F8-8772-F4FB2A0267CE}" type="slidenum">
              <a:rPr lang="en-US"/>
              <a:pPr>
                <a:defRPr/>
              </a:pPr>
              <a:t>‹#›</a:t>
            </a:fld>
            <a:endParaRPr lang="en-US"/>
          </a:p>
        </p:txBody>
      </p:sp>
      <p:pic>
        <p:nvPicPr>
          <p:cNvPr id="3" name="Picture 2"/>
          <p:cNvPicPr>
            <a:picLocks noChangeAspect="1" noChangeArrowheads="1"/>
          </p:cNvPicPr>
          <p:nvPr userDrawn="1"/>
        </p:nvPicPr>
        <p:blipFill>
          <a:blip r:embed="rId2" cstate="print"/>
          <a:srcRect/>
          <a:stretch>
            <a:fillRect/>
          </a:stretch>
        </p:blipFill>
        <p:spPr bwMode="auto">
          <a:xfrm>
            <a:off x="6073577" y="4149080"/>
            <a:ext cx="1698823" cy="1249955"/>
          </a:xfrm>
          <a:prstGeom prst="rect">
            <a:avLst/>
          </a:prstGeom>
          <a:noFill/>
          <a:ln w="9525">
            <a:noFill/>
            <a:miter lim="800000"/>
            <a:headEnd/>
            <a:tailEnd/>
          </a:ln>
          <a:effectLst/>
        </p:spPr>
      </p:pic>
    </p:spTree>
    <p:extLst>
      <p:ext uri="{BB962C8B-B14F-4D97-AF65-F5344CB8AC3E}">
        <p14:creationId xmlns:p14="http://schemas.microsoft.com/office/powerpoint/2010/main" val="32970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A6CFD3A5-D2F6-4CF3-A2F1-22D550C6E651}" type="slidenum">
              <a:rPr lang="en-US"/>
              <a:pPr>
                <a:defRPr/>
              </a:pPr>
              <a:t>‹#›</a:t>
            </a:fld>
            <a:endParaRPr lang="en-US"/>
          </a:p>
        </p:txBody>
      </p:sp>
    </p:spTree>
    <p:extLst>
      <p:ext uri="{BB962C8B-B14F-4D97-AF65-F5344CB8AC3E}">
        <p14:creationId xmlns:p14="http://schemas.microsoft.com/office/powerpoint/2010/main" val="156299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42E6FB86-D7C2-4F3B-9D7D-3D498BD8E02A}" type="slidenum">
              <a:rPr lang="en-US"/>
              <a:pPr>
                <a:defRPr/>
              </a:pPr>
              <a:t>‹#›</a:t>
            </a:fld>
            <a:endParaRPr lang="en-US"/>
          </a:p>
        </p:txBody>
      </p:sp>
    </p:spTree>
    <p:extLst>
      <p:ext uri="{BB962C8B-B14F-4D97-AF65-F5344CB8AC3E}">
        <p14:creationId xmlns:p14="http://schemas.microsoft.com/office/powerpoint/2010/main" val="2121742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D3EB74B0-37E5-4228-9D4E-DB4B458356E2}" type="slidenum">
              <a:rPr lang="en-US"/>
              <a:pPr>
                <a:defRPr/>
              </a:pPr>
              <a:t>‹#›</a:t>
            </a:fld>
            <a:endParaRPr lang="en-US"/>
          </a:p>
        </p:txBody>
      </p:sp>
    </p:spTree>
    <p:extLst>
      <p:ext uri="{BB962C8B-B14F-4D97-AF65-F5344CB8AC3E}">
        <p14:creationId xmlns:p14="http://schemas.microsoft.com/office/powerpoint/2010/main" val="3346979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882A33D4-92C8-4B80-815A-978629F77339}" type="slidenum">
              <a:rPr lang="en-US"/>
              <a:pPr>
                <a:defRPr/>
              </a:pPr>
              <a:t>‹#›</a:t>
            </a:fld>
            <a:endParaRPr lang="en-US"/>
          </a:p>
        </p:txBody>
      </p:sp>
    </p:spTree>
    <p:extLst>
      <p:ext uri="{BB962C8B-B14F-4D97-AF65-F5344CB8AC3E}">
        <p14:creationId xmlns:p14="http://schemas.microsoft.com/office/powerpoint/2010/main" val="619578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5B4D4F03-942C-48BE-9E4D-CCB4232C2E43}" type="slidenum">
              <a:rPr lang="en-US"/>
              <a:pPr>
                <a:defRPr/>
              </a:pPr>
              <a:t>‹#›</a:t>
            </a:fld>
            <a:endParaRPr lang="en-US"/>
          </a:p>
        </p:txBody>
      </p:sp>
      <p:pic>
        <p:nvPicPr>
          <p:cNvPr id="5" name="Picture 10" descr="workstation_256"/>
          <p:cNvPicPr>
            <a:picLocks noChangeAspect="1" noChangeArrowheads="1"/>
          </p:cNvPicPr>
          <p:nvPr userDrawn="1"/>
        </p:nvPicPr>
        <p:blipFill>
          <a:blip r:embed="rId2" cstate="print"/>
          <a:srcRect/>
          <a:stretch>
            <a:fillRect/>
          </a:stretch>
        </p:blipFill>
        <p:spPr bwMode="auto">
          <a:xfrm>
            <a:off x="7452320" y="3501008"/>
            <a:ext cx="1203648" cy="1203647"/>
          </a:xfrm>
          <a:prstGeom prst="rect">
            <a:avLst/>
          </a:prstGeom>
          <a:noFill/>
          <a:ln w="9525">
            <a:noFill/>
            <a:miter lim="800000"/>
            <a:headEnd/>
            <a:tailEnd/>
          </a:ln>
        </p:spPr>
      </p:pic>
    </p:spTree>
    <p:extLst>
      <p:ext uri="{BB962C8B-B14F-4D97-AF65-F5344CB8AC3E}">
        <p14:creationId xmlns:p14="http://schemas.microsoft.com/office/powerpoint/2010/main" val="400771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B613524-CCDB-440B-95AC-8390DF04F998}" type="slidenum">
              <a:rPr lang="en-US"/>
              <a:pPr>
                <a:defRPr/>
              </a:pPr>
              <a:t>‹#›</a:t>
            </a:fld>
            <a:endParaRPr lang="en-US"/>
          </a:p>
        </p:txBody>
      </p:sp>
    </p:spTree>
    <p:extLst>
      <p:ext uri="{BB962C8B-B14F-4D97-AF65-F5344CB8AC3E}">
        <p14:creationId xmlns:p14="http://schemas.microsoft.com/office/powerpoint/2010/main" val="120168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t>Slide </a:t>
            </a:r>
            <a:fld id="{62A5C608-47ED-4AA3-BABC-1C0D4F14AEAB}" type="slidenum">
              <a:rPr lang="en-US"/>
              <a:pPr>
                <a:defRPr/>
              </a:pPr>
              <a:t>‹#›</a:t>
            </a:fld>
            <a:endParaRPr lang="en-US"/>
          </a:p>
        </p:txBody>
      </p:sp>
    </p:spTree>
    <p:extLst>
      <p:ext uri="{BB962C8B-B14F-4D97-AF65-F5344CB8AC3E}">
        <p14:creationId xmlns:p14="http://schemas.microsoft.com/office/powerpoint/2010/main" val="343303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t>Slide </a:t>
            </a:r>
            <a:fld id="{A511D963-72B9-46AC-BEC7-59C98D8E3E08}" type="slidenum">
              <a:rPr lang="en-US"/>
              <a:pPr>
                <a:defRPr/>
              </a:pPr>
              <a:t>‹#›</a:t>
            </a:fld>
            <a:endParaRPr lang="en-US"/>
          </a:p>
        </p:txBody>
      </p:sp>
    </p:spTree>
    <p:extLst>
      <p:ext uri="{BB962C8B-B14F-4D97-AF65-F5344CB8AC3E}">
        <p14:creationId xmlns:p14="http://schemas.microsoft.com/office/powerpoint/2010/main" val="47769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BE650731-1331-4A24-B8E7-6CF501B6F9E6}" type="slidenum">
              <a:rPr lang="en-US"/>
              <a:pPr>
                <a:defRPr/>
              </a:pPr>
              <a:t>‹#›</a:t>
            </a:fld>
            <a:endParaRPr lang="en-US"/>
          </a:p>
        </p:txBody>
      </p:sp>
    </p:spTree>
    <p:extLst>
      <p:ext uri="{BB962C8B-B14F-4D97-AF65-F5344CB8AC3E}">
        <p14:creationId xmlns:p14="http://schemas.microsoft.com/office/powerpoint/2010/main" val="82982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37293E9-4217-4739-A699-6BD10E075DE6}" type="slidenum">
              <a:rPr lang="en-US"/>
              <a:pPr>
                <a:defRPr/>
              </a:pPr>
              <a:t>‹#›</a:t>
            </a:fld>
            <a:endParaRPr lang="en-US"/>
          </a:p>
        </p:txBody>
      </p:sp>
    </p:spTree>
    <p:extLst>
      <p:ext uri="{BB962C8B-B14F-4D97-AF65-F5344CB8AC3E}">
        <p14:creationId xmlns:p14="http://schemas.microsoft.com/office/powerpoint/2010/main" val="300841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C3E8335A-9930-491B-ABFB-6ABA1D893690}" type="slidenum">
              <a:rPr lang="en-US"/>
              <a:pPr>
                <a:defRPr/>
              </a:pPr>
              <a:t>‹#›</a:t>
            </a:fld>
            <a:endParaRPr lang="en-US"/>
          </a:p>
        </p:txBody>
      </p:sp>
    </p:spTree>
    <p:extLst>
      <p:ext uri="{BB962C8B-B14F-4D97-AF65-F5344CB8AC3E}">
        <p14:creationId xmlns:p14="http://schemas.microsoft.com/office/powerpoint/2010/main" val="151641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a:defRPr/>
            </a:pPr>
            <a:r>
              <a:rPr lang="en-US"/>
              <a:t>Slide </a:t>
            </a:r>
            <a:fld id="{440F4169-6ACD-4612-9766-BCC7747F4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69" r:id="rId9"/>
    <p:sldLayoutId id="2147483670"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4099" name="Picture 13" descr="X:\2001 library\Invensys Logos\2009 Brand\PPT\iom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0" y="2325688"/>
            <a:ext cx="7037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p:txStyles>
    <p:titleStyle>
      <a:lvl1pPr algn="l" rtl="0" eaLnBrk="0" fontAlgn="base" hangingPunct="0">
        <a:spcBef>
          <a:spcPct val="0"/>
        </a:spcBef>
        <a:spcAft>
          <a:spcPct val="0"/>
        </a:spcAft>
        <a:defRPr sz="1000">
          <a:solidFill>
            <a:srgbClr val="000000"/>
          </a:solidFill>
          <a:latin typeface="+mj-lt"/>
          <a:ea typeface="+mj-ea"/>
          <a:cs typeface="+mj-cs"/>
        </a:defRPr>
      </a:lvl1pPr>
      <a:lvl2pPr algn="l" rtl="0" eaLnBrk="0" fontAlgn="base" hangingPunct="0">
        <a:spcBef>
          <a:spcPct val="0"/>
        </a:spcBef>
        <a:spcAft>
          <a:spcPct val="0"/>
        </a:spcAft>
        <a:defRPr sz="1000">
          <a:solidFill>
            <a:srgbClr val="000000"/>
          </a:solidFill>
          <a:latin typeface="Verdana" pitchFamily="34" charset="0"/>
        </a:defRPr>
      </a:lvl2pPr>
      <a:lvl3pPr algn="l" rtl="0" eaLnBrk="0" fontAlgn="base" hangingPunct="0">
        <a:spcBef>
          <a:spcPct val="0"/>
        </a:spcBef>
        <a:spcAft>
          <a:spcPct val="0"/>
        </a:spcAft>
        <a:defRPr sz="1000">
          <a:solidFill>
            <a:srgbClr val="000000"/>
          </a:solidFill>
          <a:latin typeface="Verdana" pitchFamily="34" charset="0"/>
        </a:defRPr>
      </a:lvl3pPr>
      <a:lvl4pPr algn="l" rtl="0" eaLnBrk="0" fontAlgn="base" hangingPunct="0">
        <a:spcBef>
          <a:spcPct val="0"/>
        </a:spcBef>
        <a:spcAft>
          <a:spcPct val="0"/>
        </a:spcAft>
        <a:defRPr sz="1000">
          <a:solidFill>
            <a:srgbClr val="000000"/>
          </a:solidFill>
          <a:latin typeface="Verdana" pitchFamily="34" charset="0"/>
        </a:defRPr>
      </a:lvl4pPr>
      <a:lvl5pPr algn="l" rtl="0" eaLnBrk="0" fontAlgn="base" hangingPunct="0">
        <a:spcBef>
          <a:spcPct val="0"/>
        </a:spcBef>
        <a:spcAft>
          <a:spcPct val="0"/>
        </a:spcAft>
        <a:defRPr sz="1000">
          <a:solidFill>
            <a:srgbClr val="000000"/>
          </a:solidFill>
          <a:latin typeface="Verdana" pitchFamily="34" charset="0"/>
        </a:defRPr>
      </a:lvl5pPr>
      <a:lvl6pPr marL="457200" algn="l" rtl="0" fontAlgn="base">
        <a:spcBef>
          <a:spcPct val="0"/>
        </a:spcBef>
        <a:spcAft>
          <a:spcPct val="0"/>
        </a:spcAft>
        <a:defRPr sz="1000">
          <a:solidFill>
            <a:srgbClr val="000000"/>
          </a:solidFill>
          <a:latin typeface="Verdana" pitchFamily="34" charset="0"/>
        </a:defRPr>
      </a:lvl6pPr>
      <a:lvl7pPr marL="914400" algn="l" rtl="0" fontAlgn="base">
        <a:spcBef>
          <a:spcPct val="0"/>
        </a:spcBef>
        <a:spcAft>
          <a:spcPct val="0"/>
        </a:spcAft>
        <a:defRPr sz="1000">
          <a:solidFill>
            <a:srgbClr val="000000"/>
          </a:solidFill>
          <a:latin typeface="Verdana" pitchFamily="34" charset="0"/>
        </a:defRPr>
      </a:lvl7pPr>
      <a:lvl8pPr marL="1371600" algn="l" rtl="0" fontAlgn="base">
        <a:spcBef>
          <a:spcPct val="0"/>
        </a:spcBef>
        <a:spcAft>
          <a:spcPct val="0"/>
        </a:spcAft>
        <a:defRPr sz="1000">
          <a:solidFill>
            <a:srgbClr val="000000"/>
          </a:solidFill>
          <a:latin typeface="Verdana" pitchFamily="34" charset="0"/>
        </a:defRPr>
      </a:lvl8pPr>
      <a:lvl9pPr marL="1828800" algn="l" rtl="0" fontAlgn="base">
        <a:spcBef>
          <a:spcPct val="0"/>
        </a:spcBef>
        <a:spcAft>
          <a:spcPct val="0"/>
        </a:spcAft>
        <a:defRPr sz="1000">
          <a:solidFill>
            <a:srgbClr val="000000"/>
          </a:solidFill>
          <a:latin typeface="Verdana" pitchFamily="34" charset="0"/>
        </a:defRPr>
      </a:lvl9pPr>
    </p:titleStyle>
    <p:bodyStyle>
      <a:lvl1pPr marL="342900" indent="-342900" algn="l" rtl="0" eaLnBrk="0" fontAlgn="base" hangingPunct="0">
        <a:lnSpc>
          <a:spcPts val="2400"/>
        </a:lnSpc>
        <a:spcBef>
          <a:spcPct val="50000"/>
        </a:spcBef>
        <a:spcAft>
          <a:spcPct val="0"/>
        </a:spcAft>
        <a:defRPr sz="800">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sz="800">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8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8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8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Divider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5124"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D636D97B-D17C-43AB-AB59-3067C0A0316C}" type="slidenum">
              <a:rPr lang="en-US"/>
              <a:pPr>
                <a:defRPr/>
              </a:pPr>
              <a:t>‹#›</a:t>
            </a:fld>
            <a:endParaRPr lang="en-US"/>
          </a:p>
        </p:txBody>
      </p:sp>
      <p:grpSp>
        <p:nvGrpSpPr>
          <p:cNvPr id="2" name="Group 9"/>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5128"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1" r:id="rId1"/>
    <p:sldLayoutId id="2147483692"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Divid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6148"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87C721BA-D1B5-4B1F-BBDD-0BEB335ABA61}"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6152"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4" r:id="rId1"/>
    <p:sldLayoutId id="2147483695"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Divide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7172"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033BE8AE-C0CF-40DD-B6C1-737E7AF5E74A}"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7176"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Divider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8196"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5"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97B4A5EB-1AC9-44B7-A7D3-1BD8BFB4B1A9}"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8200"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0" r:id="rId1"/>
    <p:sldLayoutId id="2147483701"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Divider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9220"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3"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6A3707C8-1C53-4ACD-BC9B-FAD3153B2A03}"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9224"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3" r:id="rId1"/>
    <p:sldLayoutId id="2147483704"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Box 5"/>
          <p:cNvSpPr txBox="1">
            <a:spLocks noChangeArrowheads="1"/>
          </p:cNvSpPr>
          <p:nvPr/>
        </p:nvSpPr>
        <p:spPr bwMode="auto">
          <a:xfrm>
            <a:off x="457200" y="1524000"/>
            <a:ext cx="4114800" cy="757130"/>
          </a:xfrm>
          <a:prstGeom prst="rect">
            <a:avLst/>
          </a:prstGeom>
          <a:noFill/>
          <a:ln w="9525">
            <a:noFill/>
            <a:miter lim="800000"/>
            <a:headEnd/>
            <a:tailEnd/>
          </a:ln>
        </p:spPr>
        <p:txBody>
          <a:bodyPr>
            <a:spAutoFit/>
          </a:bodyPr>
          <a:lstStyle/>
          <a:p>
            <a:pPr eaLnBrk="0" hangingPunct="0">
              <a:lnSpc>
                <a:spcPct val="90000"/>
              </a:lnSpc>
            </a:pPr>
            <a:r>
              <a:rPr lang="en-US" sz="2400" dirty="0"/>
              <a:t>Module 6: </a:t>
            </a:r>
          </a:p>
          <a:p>
            <a:pPr eaLnBrk="0" hangingPunct="0">
              <a:lnSpc>
                <a:spcPct val="90000"/>
              </a:lnSpc>
            </a:pPr>
            <a:r>
              <a:rPr lang="en-US" sz="2400" dirty="0"/>
              <a:t>Visualization</a:t>
            </a:r>
          </a:p>
        </p:txBody>
      </p:sp>
      <p:sp>
        <p:nvSpPr>
          <p:cNvPr id="49158" name="TextBox 6"/>
          <p:cNvSpPr txBox="1">
            <a:spLocks noChangeArrowheads="1"/>
          </p:cNvSpPr>
          <p:nvPr/>
        </p:nvSpPr>
        <p:spPr bwMode="auto">
          <a:xfrm>
            <a:off x="3200400" y="2057400"/>
            <a:ext cx="5715000" cy="2551468"/>
          </a:xfrm>
          <a:prstGeom prst="rect">
            <a:avLst/>
          </a:prstGeom>
          <a:noFill/>
          <a:ln w="9525">
            <a:noFill/>
            <a:miter lim="800000"/>
            <a:headEnd/>
            <a:tailEnd/>
          </a:ln>
        </p:spPr>
        <p:txBody>
          <a:bodyPr wrap="square">
            <a:spAutoFit/>
          </a:bodyPr>
          <a:lstStyle/>
          <a:p>
            <a:pPr marL="1030288" indent="-1030288" eaLnBrk="0" hangingPunct="0">
              <a:lnSpc>
                <a:spcPct val="150000"/>
              </a:lnSpc>
              <a:spcAft>
                <a:spcPts val="600"/>
              </a:spcAft>
            </a:pPr>
            <a:r>
              <a:rPr lang="en-US" sz="2000" b="1" dirty="0"/>
              <a:t>Contents</a:t>
            </a:r>
            <a:endParaRPr lang="en-US" b="1" dirty="0"/>
          </a:p>
          <a:p>
            <a:pPr marL="1030288" indent="-1030288" eaLnBrk="0" hangingPunct="0">
              <a:lnSpc>
                <a:spcPct val="150000"/>
              </a:lnSpc>
              <a:spcAft>
                <a:spcPts val="600"/>
              </a:spcAft>
            </a:pPr>
            <a:r>
              <a:rPr lang="en-US" sz="1800" dirty="0"/>
              <a:t>Section 1:   Visualization Overview</a:t>
            </a:r>
          </a:p>
          <a:p>
            <a:pPr marL="0" lvl="2"/>
            <a:r>
              <a:rPr lang="en-US" sz="1800" dirty="0"/>
              <a:t>Section 2:   Importing .NET Controls for Performance</a:t>
            </a:r>
          </a:p>
          <a:p>
            <a:pPr marL="1030288" indent="-1030288" eaLnBrk="0" hangingPunct="0">
              <a:lnSpc>
                <a:spcPct val="150000"/>
              </a:lnSpc>
              <a:spcAft>
                <a:spcPts val="600"/>
              </a:spcAft>
            </a:pPr>
            <a:r>
              <a:rPr lang="en-US" sz="1800" dirty="0"/>
              <a:t>     	   Lab 10: Using Utilization Controls</a:t>
            </a:r>
            <a:br>
              <a:rPr lang="en-US" sz="1800" dirty="0"/>
            </a:br>
            <a:r>
              <a:rPr lang="en-US" sz="1800" dirty="0"/>
              <a:t>   Lab 11: Using OEE Controls</a:t>
            </a:r>
          </a:p>
          <a:p>
            <a:pPr marL="1030288" indent="-1030288" eaLnBrk="0" hangingPunct="0">
              <a:lnSpc>
                <a:spcPct val="90000"/>
              </a:lnSpc>
              <a:spcAft>
                <a:spcPts val="600"/>
              </a:spcAft>
            </a:pPr>
            <a:endParaRPr lang="en-US" dirty="0"/>
          </a:p>
        </p:txBody>
      </p:sp>
      <p:sp>
        <p:nvSpPr>
          <p:cNvPr id="8"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MES 2012 - Performance</a:t>
            </a:r>
          </a:p>
        </p:txBody>
      </p:sp>
      <p:sp>
        <p:nvSpPr>
          <p:cNvPr id="9" name="Line 7"/>
          <p:cNvSpPr>
            <a:spLocks noChangeShapeType="1"/>
          </p:cNvSpPr>
          <p:nvPr/>
        </p:nvSpPr>
        <p:spPr bwMode="auto">
          <a:xfrm>
            <a:off x="457199" y="1447800"/>
            <a:ext cx="51054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pic>
        <p:nvPicPr>
          <p:cNvPr id="10" name="Picture 11" descr="splash_mastr_border (WinCE)"/>
          <p:cNvPicPr>
            <a:picLocks noChangeAspect="1" noChangeArrowheads="1"/>
          </p:cNvPicPr>
          <p:nvPr/>
        </p:nvPicPr>
        <p:blipFill>
          <a:blip r:embed="rId3" cstate="print"/>
          <a:srcRect/>
          <a:stretch>
            <a:fillRect/>
          </a:stretch>
        </p:blipFill>
        <p:spPr bwMode="auto">
          <a:xfrm>
            <a:off x="457200" y="2590800"/>
            <a:ext cx="2286000" cy="220980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57200"/>
            <a:ext cx="8281988" cy="869950"/>
          </a:xfrm>
        </p:spPr>
        <p:txBody>
          <a:bodyPr/>
          <a:lstStyle/>
          <a:p>
            <a:r>
              <a:rPr lang="en-US" dirty="0"/>
              <a:t>MES .NET Client Controls</a:t>
            </a:r>
          </a:p>
        </p:txBody>
      </p:sp>
      <p:graphicFrame>
        <p:nvGraphicFramePr>
          <p:cNvPr id="6" name="Table 5"/>
          <p:cNvGraphicFramePr>
            <a:graphicFrameLocks noGrp="1"/>
          </p:cNvGraphicFramePr>
          <p:nvPr>
            <p:extLst>
              <p:ext uri="{D42A27DB-BD31-4B8C-83A1-F6EECF244321}">
                <p14:modId xmlns:p14="http://schemas.microsoft.com/office/powerpoint/2010/main" val="716782192"/>
              </p:ext>
            </p:extLst>
          </p:nvPr>
        </p:nvGraphicFramePr>
        <p:xfrm>
          <a:off x="6324600" y="5090160"/>
          <a:ext cx="2514600" cy="533400"/>
        </p:xfrm>
        <a:graphic>
          <a:graphicData uri="http://schemas.openxmlformats.org/drawingml/2006/table">
            <a:tbl>
              <a:tblPr firstRow="1" bandRow="1">
                <a:tableStyleId>{1FECB4D8-DB02-4DC6-A0A2-4F2EBAE1DC90}</a:tableStyleId>
              </a:tblPr>
              <a:tblGrid>
                <a:gridCol w="2514600">
                  <a:extLst>
                    <a:ext uri="{9D8B030D-6E8A-4147-A177-3AD203B41FA5}">
                      <a16:colId xmlns:a16="http://schemas.microsoft.com/office/drawing/2014/main" val="20000"/>
                    </a:ext>
                  </a:extLst>
                </a:gridCol>
              </a:tblGrid>
              <a:tr h="231140">
                <a:tc>
                  <a:txBody>
                    <a:bodyPr/>
                    <a:lstStyle/>
                    <a:p>
                      <a:r>
                        <a:rPr lang="en-US" sz="1200" dirty="0"/>
                        <a:t>File</a:t>
                      </a:r>
                    </a:p>
                  </a:txBody>
                  <a:tcPr/>
                </a:tc>
                <a:extLst>
                  <a:ext uri="{0D108BD9-81ED-4DB2-BD59-A6C34878D82A}">
                    <a16:rowId xmlns:a16="http://schemas.microsoft.com/office/drawing/2014/main" val="10000"/>
                  </a:ext>
                </a:extLst>
              </a:tr>
              <a:tr h="231140">
                <a:tc>
                  <a:txBody>
                    <a:bodyPr/>
                    <a:lstStyle/>
                    <a:p>
                      <a:r>
                        <a:rPr lang="en-US" sz="1100" dirty="0" err="1"/>
                        <a:t>Fact.Controls.ButtonBar</a:t>
                      </a:r>
                      <a:endParaRPr lang="en-US" sz="1200"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13526302"/>
              </p:ext>
            </p:extLst>
          </p:nvPr>
        </p:nvGraphicFramePr>
        <p:xfrm>
          <a:off x="6324600" y="1828800"/>
          <a:ext cx="2514600" cy="533400"/>
        </p:xfrm>
        <a:graphic>
          <a:graphicData uri="http://schemas.openxmlformats.org/drawingml/2006/table">
            <a:tbl>
              <a:tblPr firstRow="1" bandRow="1">
                <a:tableStyleId>{1FECB4D8-DB02-4DC6-A0A2-4F2EBAE1DC90}</a:tableStyleId>
              </a:tblPr>
              <a:tblGrid>
                <a:gridCol w="2514600">
                  <a:extLst>
                    <a:ext uri="{9D8B030D-6E8A-4147-A177-3AD203B41FA5}">
                      <a16:colId xmlns:a16="http://schemas.microsoft.com/office/drawing/2014/main" val="20000"/>
                    </a:ext>
                  </a:extLst>
                </a:gridCol>
              </a:tblGrid>
              <a:tr h="231140">
                <a:tc>
                  <a:txBody>
                    <a:bodyPr/>
                    <a:lstStyle/>
                    <a:p>
                      <a:r>
                        <a:rPr lang="en-US" sz="1200" dirty="0"/>
                        <a:t>File</a:t>
                      </a:r>
                    </a:p>
                  </a:txBody>
                  <a:tcPr/>
                </a:tc>
                <a:extLst>
                  <a:ext uri="{0D108BD9-81ED-4DB2-BD59-A6C34878D82A}">
                    <a16:rowId xmlns:a16="http://schemas.microsoft.com/office/drawing/2014/main" val="10000"/>
                  </a:ext>
                </a:extLst>
              </a:tr>
              <a:tr h="231140">
                <a:tc>
                  <a:txBody>
                    <a:bodyPr/>
                    <a:lstStyle/>
                    <a:p>
                      <a:r>
                        <a:rPr lang="en-US" sz="1100" dirty="0" err="1"/>
                        <a:t>FactMES.Controls.JobSummary</a:t>
                      </a:r>
                      <a:endParaRPr lang="en-US" sz="1200" dirty="0"/>
                    </a:p>
                  </a:txBody>
                  <a:tcPr/>
                </a:tc>
                <a:extLst>
                  <a:ext uri="{0D108BD9-81ED-4DB2-BD59-A6C34878D82A}">
                    <a16:rowId xmlns:a16="http://schemas.microsoft.com/office/drawing/2014/main" val="10001"/>
                  </a:ext>
                </a:extLst>
              </a:tr>
            </a:tbl>
          </a:graphicData>
        </a:graphic>
      </p:graphicFrame>
      <p:cxnSp>
        <p:nvCxnSpPr>
          <p:cNvPr id="32" name="Straight Connector 31"/>
          <p:cNvCxnSpPr/>
          <p:nvPr/>
        </p:nvCxnSpPr>
        <p:spPr bwMode="auto">
          <a:xfrm>
            <a:off x="5867400" y="2057400"/>
            <a:ext cx="457200" cy="1588"/>
          </a:xfrm>
          <a:prstGeom prst="line">
            <a:avLst/>
          </a:prstGeom>
          <a:ln>
            <a:solidFill>
              <a:schemeClr val="accent1"/>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bwMode="auto">
          <a:xfrm>
            <a:off x="5867400" y="5334000"/>
            <a:ext cx="457200" cy="1588"/>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a:off x="5867400" y="3429000"/>
            <a:ext cx="457200" cy="1588"/>
          </a:xfrm>
          <a:prstGeom prst="line">
            <a:avLst/>
          </a:prstGeom>
          <a:ln>
            <a:solidFill>
              <a:schemeClr val="accent1"/>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407666034"/>
              </p:ext>
            </p:extLst>
          </p:nvPr>
        </p:nvGraphicFramePr>
        <p:xfrm>
          <a:off x="6324600" y="3200400"/>
          <a:ext cx="2514600" cy="533400"/>
        </p:xfrm>
        <a:graphic>
          <a:graphicData uri="http://schemas.openxmlformats.org/drawingml/2006/table">
            <a:tbl>
              <a:tblPr firstRow="1" bandRow="1">
                <a:tableStyleId>{1FECB4D8-DB02-4DC6-A0A2-4F2EBAE1DC90}</a:tableStyleId>
              </a:tblPr>
              <a:tblGrid>
                <a:gridCol w="2514600">
                  <a:extLst>
                    <a:ext uri="{9D8B030D-6E8A-4147-A177-3AD203B41FA5}">
                      <a16:colId xmlns:a16="http://schemas.microsoft.com/office/drawing/2014/main" val="20000"/>
                    </a:ext>
                  </a:extLst>
                </a:gridCol>
              </a:tblGrid>
              <a:tr h="231140">
                <a:tc>
                  <a:txBody>
                    <a:bodyPr/>
                    <a:lstStyle/>
                    <a:p>
                      <a:r>
                        <a:rPr lang="en-US" sz="1200" dirty="0"/>
                        <a:t>File</a:t>
                      </a:r>
                    </a:p>
                  </a:txBody>
                  <a:tcPr/>
                </a:tc>
                <a:extLst>
                  <a:ext uri="{0D108BD9-81ED-4DB2-BD59-A6C34878D82A}">
                    <a16:rowId xmlns:a16="http://schemas.microsoft.com/office/drawing/2014/main" val="10000"/>
                  </a:ext>
                </a:extLst>
              </a:tr>
              <a:tr h="231140">
                <a:tc>
                  <a:txBody>
                    <a:bodyPr/>
                    <a:lstStyle/>
                    <a:p>
                      <a:r>
                        <a:rPr lang="en-US" sz="1100" dirty="0" err="1"/>
                        <a:t>FactMES.Controls.Utilization</a:t>
                      </a:r>
                      <a:endParaRPr lang="en-US" sz="1200" dirty="0"/>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66" y="1219200"/>
            <a:ext cx="556586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67" y="2731095"/>
            <a:ext cx="5565868" cy="237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467" y="5206246"/>
            <a:ext cx="5565867" cy="50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6"/>
          <p:cNvSpPr>
            <a:spLocks noChangeArrowheads="1"/>
          </p:cNvSpPr>
          <p:nvPr/>
        </p:nvSpPr>
        <p:spPr bwMode="auto">
          <a:xfrm>
            <a:off x="2819400" y="1981200"/>
            <a:ext cx="6019800" cy="3139321"/>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en-US" sz="2000" dirty="0"/>
              <a:t>Fact.Controls.ButtonBar.dll</a:t>
            </a:r>
          </a:p>
          <a:p>
            <a:endParaRPr lang="en-US" sz="2000" dirty="0"/>
          </a:p>
          <a:p>
            <a:pPr marL="285750" indent="-285750">
              <a:buFont typeface="Wingdings" pitchFamily="2" charset="2"/>
              <a:buChar char="Ø"/>
            </a:pPr>
            <a:r>
              <a:rPr lang="en-US" sz="2000" dirty="0"/>
              <a:t>FactMES.Controls.CountsOrDurationControl.dll</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FactMES.Controls.JobSummary.dll</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FactMES.Controls.OEEKPIControl.dll</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FactMES.Controls.ProductionProgressControl.dll</a:t>
            </a:r>
          </a:p>
          <a:p>
            <a:endParaRPr lang="en-US" sz="2000" dirty="0"/>
          </a:p>
          <a:p>
            <a:pPr marL="285750" indent="-285750">
              <a:buFont typeface="Wingdings" pitchFamily="2" charset="2"/>
              <a:buChar char="Ø"/>
            </a:pPr>
            <a:r>
              <a:rPr lang="en-US" sz="2000" dirty="0"/>
              <a:t>FactMES.Controls.Utilization.dll</a:t>
            </a:r>
          </a:p>
        </p:txBody>
      </p:sp>
      <p:pic>
        <p:nvPicPr>
          <p:cNvPr id="1026" name="Picture 2" descr="http://1.bp.blogspot.com/_DK18Wm0zDSY/TKE0POppRxI/AAAAAAAAACI/z0ZNp50CX54/s200/import-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2133600" cy="223768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MES Controls for Performance</a:t>
            </a:r>
          </a:p>
        </p:txBody>
      </p:sp>
      <p:sp>
        <p:nvSpPr>
          <p:cNvPr id="9" name="Line 7"/>
          <p:cNvSpPr>
            <a:spLocks noChangeShapeType="1"/>
          </p:cNvSpPr>
          <p:nvPr/>
        </p:nvSpPr>
        <p:spPr bwMode="auto">
          <a:xfrm>
            <a:off x="457199" y="1447800"/>
            <a:ext cx="61722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2542990266"/>
      </p:ext>
    </p:extLst>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1066800"/>
          </a:xfrm>
        </p:spPr>
        <p:txBody>
          <a:bodyPr/>
          <a:lstStyle/>
          <a:p>
            <a:r>
              <a:rPr lang="en-US" dirty="0"/>
              <a:t>Linking Button Bar and</a:t>
            </a:r>
            <a:br>
              <a:rPr lang="en-US" dirty="0"/>
            </a:br>
            <a:r>
              <a:rPr lang="en-US" dirty="0"/>
              <a:t>Another MES Client Control</a:t>
            </a:r>
          </a:p>
        </p:txBody>
      </p:sp>
      <p:grpSp>
        <p:nvGrpSpPr>
          <p:cNvPr id="4" name="Group 18"/>
          <p:cNvGrpSpPr/>
          <p:nvPr/>
        </p:nvGrpSpPr>
        <p:grpSpPr>
          <a:xfrm>
            <a:off x="4419600" y="1676399"/>
            <a:ext cx="3124200" cy="1863725"/>
            <a:chOff x="2590800" y="1371600"/>
            <a:chExt cx="3124200" cy="2286000"/>
          </a:xfrm>
        </p:grpSpPr>
        <p:sp>
          <p:nvSpPr>
            <p:cNvPr id="3" name="Rectangle 2"/>
            <p:cNvSpPr/>
            <p:nvPr/>
          </p:nvSpPr>
          <p:spPr bwMode="auto">
            <a:xfrm>
              <a:off x="2590800" y="1371600"/>
              <a:ext cx="3124200" cy="2286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C2</a:t>
              </a:r>
            </a:p>
          </p:txBody>
        </p:sp>
        <p:sp>
          <p:nvSpPr>
            <p:cNvPr id="6" name="Rectangle 5"/>
            <p:cNvSpPr/>
            <p:nvPr/>
          </p:nvSpPr>
          <p:spPr bwMode="auto">
            <a:xfrm>
              <a:off x="2743200" y="1676400"/>
              <a:ext cx="2819400" cy="15240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14" name="Group 24"/>
          <p:cNvGrpSpPr/>
          <p:nvPr/>
        </p:nvGrpSpPr>
        <p:grpSpPr>
          <a:xfrm>
            <a:off x="1600200" y="4419600"/>
            <a:ext cx="5257800" cy="1143000"/>
            <a:chOff x="1752600" y="5181600"/>
            <a:chExt cx="5257800" cy="1143000"/>
          </a:xfrm>
        </p:grpSpPr>
        <p:sp>
          <p:nvSpPr>
            <p:cNvPr id="5" name="Rectangle 4"/>
            <p:cNvSpPr/>
            <p:nvPr/>
          </p:nvSpPr>
          <p:spPr bwMode="auto">
            <a:xfrm>
              <a:off x="1752600" y="5181600"/>
              <a:ext cx="5257800" cy="1143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defTabSz="914400" rtl="0" eaLnBrk="0" fontAlgn="base" latinLnBrk="0" hangingPunct="0">
                <a:lnSpc>
                  <a:spcPct val="90000"/>
                </a:lnSpc>
                <a:spcBef>
                  <a:spcPct val="0"/>
                </a:spcBef>
                <a:spcAft>
                  <a:spcPct val="0"/>
                </a:spcAft>
                <a:buClrTx/>
                <a:buSzTx/>
                <a:buFontTx/>
                <a:buNone/>
                <a:tabLst/>
              </a:pPr>
              <a:r>
                <a:rPr lang="en-US" dirty="0"/>
                <a:t>Button Bar: B1</a:t>
              </a:r>
              <a:endParaRPr kumimoji="0" lang="en-US" sz="14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3200400" y="5257800"/>
              <a:ext cx="304800" cy="304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8" name="Rectangle 7"/>
            <p:cNvSpPr/>
            <p:nvPr/>
          </p:nvSpPr>
          <p:spPr bwMode="auto">
            <a:xfrm>
              <a:off x="3714750" y="5257800"/>
              <a:ext cx="304800" cy="304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9" name="Rectangle 8"/>
            <p:cNvSpPr/>
            <p:nvPr/>
          </p:nvSpPr>
          <p:spPr bwMode="auto">
            <a:xfrm>
              <a:off x="4229100" y="5257800"/>
              <a:ext cx="304800" cy="304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0" name="Rectangle 9"/>
            <p:cNvSpPr/>
            <p:nvPr/>
          </p:nvSpPr>
          <p:spPr bwMode="auto">
            <a:xfrm>
              <a:off x="4743450" y="5257800"/>
              <a:ext cx="304800" cy="304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1" name="Rectangle 10"/>
            <p:cNvSpPr/>
            <p:nvPr/>
          </p:nvSpPr>
          <p:spPr bwMode="auto">
            <a:xfrm>
              <a:off x="5257800" y="5257800"/>
              <a:ext cx="304800" cy="304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sp>
        <p:nvSpPr>
          <p:cNvPr id="12" name="Rectangle 11"/>
          <p:cNvSpPr/>
          <p:nvPr/>
        </p:nvSpPr>
        <p:spPr bwMode="auto">
          <a:xfrm>
            <a:off x="5562600" y="3235325"/>
            <a:ext cx="1752600" cy="228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C2.ButtonBarName</a:t>
            </a:r>
            <a:r>
              <a:rPr kumimoji="0" lang="en-US" sz="1000" b="0" i="0" u="none" strike="noStrike" cap="none" normalizeH="0" dirty="0">
                <a:ln>
                  <a:noFill/>
                </a:ln>
                <a:solidFill>
                  <a:schemeClr val="tx1"/>
                </a:solidFill>
                <a:effectLst/>
                <a:latin typeface="Arial" charset="0"/>
              </a:rPr>
              <a:t> = </a:t>
            </a:r>
            <a:r>
              <a:rPr kumimoji="0" lang="en-US" sz="1000" b="1" i="0" u="none" strike="noStrike" cap="none" normalizeH="0" dirty="0">
                <a:ln>
                  <a:noFill/>
                </a:ln>
                <a:solidFill>
                  <a:schemeClr val="tx1"/>
                </a:solidFill>
                <a:effectLst/>
                <a:latin typeface="Arial" charset="0"/>
              </a:rPr>
              <a:t>B1</a:t>
            </a:r>
            <a:endParaRPr kumimoji="0" lang="en-US" sz="1000" b="0" i="0" u="none" strike="noStrike" cap="none" normalizeH="0" baseline="0" dirty="0">
              <a:ln>
                <a:noFill/>
              </a:ln>
              <a:solidFill>
                <a:schemeClr val="tx1"/>
              </a:solidFill>
              <a:effectLst/>
              <a:latin typeface="Arial" charset="0"/>
            </a:endParaRPr>
          </a:p>
        </p:txBody>
      </p:sp>
      <p:sp>
        <p:nvSpPr>
          <p:cNvPr id="13" name="Rectangle 12"/>
          <p:cNvSpPr/>
          <p:nvPr/>
        </p:nvSpPr>
        <p:spPr bwMode="auto">
          <a:xfrm>
            <a:off x="4648200" y="5024024"/>
            <a:ext cx="2133600" cy="228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000" dirty="0">
                <a:solidFill>
                  <a:schemeClr val="tx1"/>
                </a:solidFill>
                <a:latin typeface="Arial" charset="0"/>
              </a:rPr>
              <a:t>B</a:t>
            </a:r>
            <a:r>
              <a:rPr kumimoji="0" lang="en-US" sz="1000" b="0" i="0" u="none" strike="noStrike" cap="none" normalizeH="0" baseline="0" dirty="0">
                <a:ln>
                  <a:noFill/>
                </a:ln>
                <a:solidFill>
                  <a:schemeClr val="tx1"/>
                </a:solidFill>
                <a:effectLst/>
                <a:latin typeface="Arial" charset="0"/>
              </a:rPr>
              <a:t>1.ControlInCharge</a:t>
            </a:r>
            <a:r>
              <a:rPr kumimoji="0" lang="en-US" sz="1000" b="0" i="0" u="none" strike="noStrike" cap="none" normalizeH="0" dirty="0">
                <a:ln>
                  <a:noFill/>
                </a:ln>
                <a:solidFill>
                  <a:schemeClr val="tx1"/>
                </a:solidFill>
                <a:effectLst/>
                <a:latin typeface="Arial" charset="0"/>
              </a:rPr>
              <a:t> = </a:t>
            </a:r>
            <a:r>
              <a:rPr lang="en-US" sz="1000" b="1" dirty="0">
                <a:solidFill>
                  <a:schemeClr val="tx1"/>
                </a:solidFill>
                <a:latin typeface="Arial" charset="0"/>
              </a:rPr>
              <a:t>C2</a:t>
            </a:r>
            <a:endParaRPr kumimoji="0" lang="en-US" sz="1000" b="0" i="0" u="none" strike="noStrike" cap="none" normalizeH="0" baseline="0" dirty="0">
              <a:ln>
                <a:noFill/>
              </a:ln>
              <a:solidFill>
                <a:schemeClr val="tx1"/>
              </a:solidFill>
              <a:effectLst/>
              <a:latin typeface="Arial" charset="0"/>
            </a:endParaRPr>
          </a:p>
        </p:txBody>
      </p:sp>
      <p:cxnSp>
        <p:nvCxnSpPr>
          <p:cNvPr id="15" name="Shape 14"/>
          <p:cNvCxnSpPr>
            <a:stCxn id="12" idx="3"/>
            <a:endCxn id="13" idx="3"/>
          </p:cNvCxnSpPr>
          <p:nvPr/>
        </p:nvCxnSpPr>
        <p:spPr bwMode="auto">
          <a:xfrm flipH="1">
            <a:off x="6781800" y="3349625"/>
            <a:ext cx="533400" cy="1788699"/>
          </a:xfrm>
          <a:prstGeom prst="bentConnector3">
            <a:avLst>
              <a:gd name="adj1" fmla="val -148598"/>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2" name="Rectangle 21"/>
          <p:cNvSpPr/>
          <p:nvPr/>
        </p:nvSpPr>
        <p:spPr bwMode="auto">
          <a:xfrm>
            <a:off x="4648200" y="5257800"/>
            <a:ext cx="2133600" cy="228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000" dirty="0">
                <a:solidFill>
                  <a:schemeClr val="tx1"/>
                </a:solidFill>
                <a:latin typeface="Arial" charset="0"/>
              </a:rPr>
              <a:t>B</a:t>
            </a:r>
            <a:r>
              <a:rPr kumimoji="0" lang="en-US" sz="1000" b="0" i="0" u="none" strike="noStrike" cap="none" normalizeH="0" baseline="0" dirty="0">
                <a:ln>
                  <a:noFill/>
                </a:ln>
                <a:solidFill>
                  <a:schemeClr val="tx1"/>
                </a:solidFill>
                <a:effectLst/>
                <a:latin typeface="Arial" charset="0"/>
              </a:rPr>
              <a:t>1.ShowAllControlsButton</a:t>
            </a:r>
            <a:r>
              <a:rPr kumimoji="0" lang="en-US" sz="1000" b="0" i="0" u="none" strike="noStrike" cap="none" normalizeH="0" dirty="0">
                <a:ln>
                  <a:noFill/>
                </a:ln>
                <a:solidFill>
                  <a:schemeClr val="tx1"/>
                </a:solidFill>
                <a:effectLst/>
                <a:latin typeface="Arial" charset="0"/>
              </a:rPr>
              <a:t> = </a:t>
            </a:r>
            <a:r>
              <a:rPr lang="en-US" sz="1000" b="1" dirty="0">
                <a:solidFill>
                  <a:schemeClr val="tx1"/>
                </a:solidFill>
                <a:latin typeface="Arial" charset="0"/>
              </a:rPr>
              <a:t>False</a:t>
            </a:r>
            <a:endParaRPr kumimoji="0" lang="en-US" sz="1000" b="0" i="0" u="none" strike="noStrike" cap="none" normalizeH="0" baseline="0" dirty="0">
              <a:ln>
                <a:noFill/>
              </a:ln>
              <a:solidFill>
                <a:schemeClr val="tx1"/>
              </a:solidFill>
              <a:effectLst/>
              <a:latin typeface="Arial" charset="0"/>
            </a:endParaRPr>
          </a:p>
        </p:txBody>
      </p:sp>
      <p:grpSp>
        <p:nvGrpSpPr>
          <p:cNvPr id="16" name="Group 30"/>
          <p:cNvGrpSpPr/>
          <p:nvPr/>
        </p:nvGrpSpPr>
        <p:grpSpPr>
          <a:xfrm>
            <a:off x="3048000" y="4495800"/>
            <a:ext cx="2362200" cy="304800"/>
            <a:chOff x="3200400" y="5257800"/>
            <a:chExt cx="2362200" cy="304800"/>
          </a:xfrm>
        </p:grpSpPr>
        <p:sp>
          <p:nvSpPr>
            <p:cNvPr id="26" name="Rectangle 25"/>
            <p:cNvSpPr/>
            <p:nvPr/>
          </p:nvSpPr>
          <p:spPr bwMode="auto">
            <a:xfrm>
              <a:off x="3200400" y="5257800"/>
              <a:ext cx="304800" cy="3048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7" name="Rectangle 26"/>
            <p:cNvSpPr/>
            <p:nvPr/>
          </p:nvSpPr>
          <p:spPr bwMode="auto">
            <a:xfrm>
              <a:off x="3714750" y="5257800"/>
              <a:ext cx="304800" cy="3048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8" name="Rectangle 27"/>
            <p:cNvSpPr/>
            <p:nvPr/>
          </p:nvSpPr>
          <p:spPr bwMode="auto">
            <a:xfrm>
              <a:off x="4229100" y="5257800"/>
              <a:ext cx="304800" cy="3048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9" name="Rectangle 28"/>
            <p:cNvSpPr/>
            <p:nvPr/>
          </p:nvSpPr>
          <p:spPr bwMode="auto">
            <a:xfrm>
              <a:off x="4743450" y="5257800"/>
              <a:ext cx="304800" cy="3048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0" name="Rectangle 29"/>
            <p:cNvSpPr/>
            <p:nvPr/>
          </p:nvSpPr>
          <p:spPr bwMode="auto">
            <a:xfrm>
              <a:off x="5257800" y="5257800"/>
              <a:ext cx="304800" cy="3048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23" name="Group 18"/>
          <p:cNvGrpSpPr/>
          <p:nvPr/>
        </p:nvGrpSpPr>
        <p:grpSpPr>
          <a:xfrm>
            <a:off x="990600" y="1676400"/>
            <a:ext cx="3124200" cy="1863725"/>
            <a:chOff x="2590800" y="1371600"/>
            <a:chExt cx="3124200" cy="2286000"/>
          </a:xfrm>
        </p:grpSpPr>
        <p:sp>
          <p:nvSpPr>
            <p:cNvPr id="24" name="Rectangle 23"/>
            <p:cNvSpPr/>
            <p:nvPr/>
          </p:nvSpPr>
          <p:spPr bwMode="auto">
            <a:xfrm>
              <a:off x="2590800" y="1371600"/>
              <a:ext cx="3124200" cy="2286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C1</a:t>
              </a:r>
            </a:p>
          </p:txBody>
        </p:sp>
        <p:sp>
          <p:nvSpPr>
            <p:cNvPr id="25" name="Rectangle 24"/>
            <p:cNvSpPr/>
            <p:nvPr/>
          </p:nvSpPr>
          <p:spPr bwMode="auto">
            <a:xfrm>
              <a:off x="2743200" y="1676400"/>
              <a:ext cx="2819400" cy="1524000"/>
            </a:xfrm>
            <a:prstGeom prst="rect">
              <a:avLst/>
            </a:prstGeom>
            <a:solidFill>
              <a:schemeClr val="accent6">
                <a:lumMod val="60000"/>
                <a:lumOff val="4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sp>
        <p:nvSpPr>
          <p:cNvPr id="31" name="Rectangle 30"/>
          <p:cNvSpPr/>
          <p:nvPr/>
        </p:nvSpPr>
        <p:spPr bwMode="auto">
          <a:xfrm>
            <a:off x="2133600" y="3235326"/>
            <a:ext cx="1752600" cy="228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C1.ButtonBarName</a:t>
            </a:r>
            <a:r>
              <a:rPr kumimoji="0" lang="en-US" sz="1000" b="0" i="0" u="none" strike="noStrike" cap="none" normalizeH="0" dirty="0">
                <a:ln>
                  <a:noFill/>
                </a:ln>
                <a:solidFill>
                  <a:schemeClr val="tx1"/>
                </a:solidFill>
                <a:effectLst/>
                <a:latin typeface="Arial" charset="0"/>
              </a:rPr>
              <a:t> = </a:t>
            </a:r>
            <a:r>
              <a:rPr kumimoji="0" lang="en-US" sz="1000" b="1" i="0" u="none" strike="noStrike" cap="none" normalizeH="0" dirty="0">
                <a:ln>
                  <a:noFill/>
                </a:ln>
                <a:solidFill>
                  <a:schemeClr val="tx1"/>
                </a:solidFill>
                <a:effectLst/>
                <a:latin typeface="Arial" charset="0"/>
              </a:rPr>
              <a:t>B1</a:t>
            </a:r>
            <a:endParaRPr kumimoji="0" lang="en-US" sz="10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2"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1066800"/>
          </a:xfrm>
        </p:spPr>
        <p:txBody>
          <a:bodyPr/>
          <a:lstStyle/>
          <a:p>
            <a:r>
              <a:rPr lang="en-US" dirty="0"/>
              <a:t>Linking Button Bar and</a:t>
            </a:r>
            <a:br>
              <a:rPr lang="en-US" dirty="0"/>
            </a:br>
            <a:r>
              <a:rPr lang="en-US" dirty="0"/>
              <a:t>Another MES Client Control</a:t>
            </a:r>
          </a:p>
        </p:txBody>
      </p:sp>
      <p:grpSp>
        <p:nvGrpSpPr>
          <p:cNvPr id="4" name="Group 18"/>
          <p:cNvGrpSpPr/>
          <p:nvPr/>
        </p:nvGrpSpPr>
        <p:grpSpPr>
          <a:xfrm>
            <a:off x="4419600" y="1676399"/>
            <a:ext cx="3124200" cy="1863725"/>
            <a:chOff x="2590800" y="1371600"/>
            <a:chExt cx="3124200" cy="2286000"/>
          </a:xfrm>
        </p:grpSpPr>
        <p:sp>
          <p:nvSpPr>
            <p:cNvPr id="3" name="Rectangle 2"/>
            <p:cNvSpPr/>
            <p:nvPr/>
          </p:nvSpPr>
          <p:spPr bwMode="auto">
            <a:xfrm>
              <a:off x="2590800" y="1371600"/>
              <a:ext cx="3124200" cy="2286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C2</a:t>
              </a:r>
            </a:p>
          </p:txBody>
        </p:sp>
        <p:sp>
          <p:nvSpPr>
            <p:cNvPr id="6" name="Rectangle 5"/>
            <p:cNvSpPr/>
            <p:nvPr/>
          </p:nvSpPr>
          <p:spPr bwMode="auto">
            <a:xfrm>
              <a:off x="2743200" y="1676400"/>
              <a:ext cx="2819400" cy="15240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sp>
        <p:nvSpPr>
          <p:cNvPr id="5" name="Rectangle 4"/>
          <p:cNvSpPr/>
          <p:nvPr/>
        </p:nvSpPr>
        <p:spPr bwMode="auto">
          <a:xfrm>
            <a:off x="1600200" y="4419600"/>
            <a:ext cx="5257800" cy="1143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defTabSz="914400" rtl="0" eaLnBrk="0" fontAlgn="base" latinLnBrk="0" hangingPunct="0">
              <a:lnSpc>
                <a:spcPct val="90000"/>
              </a:lnSpc>
              <a:spcBef>
                <a:spcPct val="0"/>
              </a:spcBef>
              <a:spcAft>
                <a:spcPct val="0"/>
              </a:spcAft>
              <a:buClrTx/>
              <a:buSzTx/>
              <a:buFontTx/>
              <a:buNone/>
              <a:tabLst/>
            </a:pPr>
            <a:r>
              <a:rPr lang="en-US" dirty="0"/>
              <a:t>Button Bar: B1</a:t>
            </a:r>
            <a:endParaRPr kumimoji="0" lang="en-US" sz="1400" b="0" i="0" u="none" strike="noStrike" cap="none" normalizeH="0" baseline="0" dirty="0">
              <a:ln>
                <a:noFill/>
              </a:ln>
              <a:solidFill>
                <a:schemeClr val="tx1"/>
              </a:solidFill>
              <a:effectLst/>
              <a:latin typeface="Arial" charset="0"/>
            </a:endParaRPr>
          </a:p>
        </p:txBody>
      </p:sp>
      <p:sp>
        <p:nvSpPr>
          <p:cNvPr id="12" name="Rectangle 11"/>
          <p:cNvSpPr/>
          <p:nvPr/>
        </p:nvSpPr>
        <p:spPr bwMode="auto">
          <a:xfrm>
            <a:off x="5562600" y="3235325"/>
            <a:ext cx="1752600" cy="228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C2.ButtonBarName</a:t>
            </a:r>
            <a:r>
              <a:rPr kumimoji="0" lang="en-US" sz="1000" b="0" i="0" u="none" strike="noStrike" cap="none" normalizeH="0" dirty="0">
                <a:ln>
                  <a:noFill/>
                </a:ln>
                <a:solidFill>
                  <a:schemeClr val="tx1"/>
                </a:solidFill>
                <a:effectLst/>
                <a:latin typeface="Arial" charset="0"/>
              </a:rPr>
              <a:t> = </a:t>
            </a:r>
            <a:r>
              <a:rPr kumimoji="0" lang="en-US" sz="1000" b="1" i="0" u="none" strike="noStrike" cap="none" normalizeH="0" dirty="0">
                <a:ln>
                  <a:noFill/>
                </a:ln>
                <a:solidFill>
                  <a:schemeClr val="tx1"/>
                </a:solidFill>
                <a:effectLst/>
                <a:latin typeface="Arial" charset="0"/>
              </a:rPr>
              <a:t>B1</a:t>
            </a:r>
            <a:endParaRPr kumimoji="0" lang="en-US" sz="1000" b="0" i="0" u="none" strike="noStrike" cap="none" normalizeH="0" baseline="0" dirty="0">
              <a:ln>
                <a:noFill/>
              </a:ln>
              <a:solidFill>
                <a:schemeClr val="tx1"/>
              </a:solidFill>
              <a:effectLst/>
              <a:latin typeface="Arial" charset="0"/>
            </a:endParaRPr>
          </a:p>
        </p:txBody>
      </p:sp>
      <p:sp>
        <p:nvSpPr>
          <p:cNvPr id="13" name="Rectangle 12"/>
          <p:cNvSpPr/>
          <p:nvPr/>
        </p:nvSpPr>
        <p:spPr bwMode="auto">
          <a:xfrm>
            <a:off x="4648200" y="5024024"/>
            <a:ext cx="2133600" cy="228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000" dirty="0">
                <a:solidFill>
                  <a:schemeClr val="tx1"/>
                </a:solidFill>
                <a:latin typeface="Arial" charset="0"/>
              </a:rPr>
              <a:t>B</a:t>
            </a:r>
            <a:r>
              <a:rPr kumimoji="0" lang="en-US" sz="1000" b="0" i="0" u="none" strike="noStrike" cap="none" normalizeH="0" baseline="0" dirty="0">
                <a:ln>
                  <a:noFill/>
                </a:ln>
                <a:solidFill>
                  <a:schemeClr val="tx1"/>
                </a:solidFill>
                <a:effectLst/>
                <a:latin typeface="Arial" charset="0"/>
              </a:rPr>
              <a:t>1.ControlInCharge</a:t>
            </a:r>
            <a:r>
              <a:rPr kumimoji="0" lang="en-US" sz="1000" b="0" i="0" u="none" strike="noStrike" cap="none" normalizeH="0" dirty="0">
                <a:ln>
                  <a:noFill/>
                </a:ln>
                <a:solidFill>
                  <a:schemeClr val="tx1"/>
                </a:solidFill>
                <a:effectLst/>
                <a:latin typeface="Arial" charset="0"/>
              </a:rPr>
              <a:t> = </a:t>
            </a:r>
            <a:r>
              <a:rPr lang="en-US" sz="1000" b="1" dirty="0">
                <a:solidFill>
                  <a:schemeClr val="tx1"/>
                </a:solidFill>
                <a:latin typeface="Arial" charset="0"/>
              </a:rPr>
              <a:t>C2</a:t>
            </a:r>
            <a:endParaRPr kumimoji="0" lang="en-US" sz="1000" b="0" i="0" u="none" strike="noStrike" cap="none" normalizeH="0" baseline="0" dirty="0">
              <a:ln>
                <a:noFill/>
              </a:ln>
              <a:solidFill>
                <a:schemeClr val="tx1"/>
              </a:solidFill>
              <a:effectLst/>
              <a:latin typeface="Arial" charset="0"/>
            </a:endParaRPr>
          </a:p>
        </p:txBody>
      </p:sp>
      <p:cxnSp>
        <p:nvCxnSpPr>
          <p:cNvPr id="15" name="Shape 14"/>
          <p:cNvCxnSpPr>
            <a:stCxn id="12" idx="3"/>
            <a:endCxn id="13" idx="3"/>
          </p:cNvCxnSpPr>
          <p:nvPr/>
        </p:nvCxnSpPr>
        <p:spPr bwMode="auto">
          <a:xfrm flipH="1">
            <a:off x="6781800" y="3349625"/>
            <a:ext cx="533400" cy="1788699"/>
          </a:xfrm>
          <a:prstGeom prst="bentConnector3">
            <a:avLst>
              <a:gd name="adj1" fmla="val -148598"/>
            </a:avLst>
          </a:prstGeom>
          <a:ln>
            <a:headEnd type="arrow"/>
            <a:tailEnd type="arrow"/>
          </a:ln>
        </p:spPr>
        <p:style>
          <a:lnRef idx="3">
            <a:schemeClr val="accent2"/>
          </a:lnRef>
          <a:fillRef idx="0">
            <a:schemeClr val="accent2"/>
          </a:fillRef>
          <a:effectRef idx="2">
            <a:schemeClr val="accent2"/>
          </a:effectRef>
          <a:fontRef idx="minor">
            <a:schemeClr val="tx1"/>
          </a:fontRef>
        </p:style>
      </p:cxnSp>
      <p:grpSp>
        <p:nvGrpSpPr>
          <p:cNvPr id="16" name="Group 30"/>
          <p:cNvGrpSpPr/>
          <p:nvPr/>
        </p:nvGrpSpPr>
        <p:grpSpPr>
          <a:xfrm>
            <a:off x="3048000" y="4495800"/>
            <a:ext cx="2362200" cy="304800"/>
            <a:chOff x="3200400" y="5257800"/>
            <a:chExt cx="2362200" cy="304800"/>
          </a:xfrm>
        </p:grpSpPr>
        <p:sp>
          <p:nvSpPr>
            <p:cNvPr id="26" name="Rectangle 25"/>
            <p:cNvSpPr/>
            <p:nvPr/>
          </p:nvSpPr>
          <p:spPr bwMode="auto">
            <a:xfrm>
              <a:off x="3200400" y="5257800"/>
              <a:ext cx="304800" cy="3048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7" name="Rectangle 26"/>
            <p:cNvSpPr/>
            <p:nvPr/>
          </p:nvSpPr>
          <p:spPr bwMode="auto">
            <a:xfrm>
              <a:off x="3714750" y="5257800"/>
              <a:ext cx="304800" cy="3048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8" name="Rectangle 27"/>
            <p:cNvSpPr/>
            <p:nvPr/>
          </p:nvSpPr>
          <p:spPr bwMode="auto">
            <a:xfrm>
              <a:off x="4229100" y="5257800"/>
              <a:ext cx="304800" cy="3048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9" name="Rectangle 28"/>
            <p:cNvSpPr/>
            <p:nvPr/>
          </p:nvSpPr>
          <p:spPr bwMode="auto">
            <a:xfrm>
              <a:off x="4743450" y="5257800"/>
              <a:ext cx="304800" cy="3048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0" name="Rectangle 29"/>
            <p:cNvSpPr/>
            <p:nvPr/>
          </p:nvSpPr>
          <p:spPr bwMode="auto">
            <a:xfrm>
              <a:off x="5257800" y="5257800"/>
              <a:ext cx="304800" cy="3048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grpSp>
        <p:nvGrpSpPr>
          <p:cNvPr id="23" name="Group 18"/>
          <p:cNvGrpSpPr/>
          <p:nvPr/>
        </p:nvGrpSpPr>
        <p:grpSpPr>
          <a:xfrm>
            <a:off x="990600" y="1676400"/>
            <a:ext cx="3124200" cy="1863725"/>
            <a:chOff x="2590800" y="1371600"/>
            <a:chExt cx="3124200" cy="2286000"/>
          </a:xfrm>
        </p:grpSpPr>
        <p:sp>
          <p:nvSpPr>
            <p:cNvPr id="24" name="Rectangle 23"/>
            <p:cNvSpPr/>
            <p:nvPr/>
          </p:nvSpPr>
          <p:spPr bwMode="auto">
            <a:xfrm>
              <a:off x="2590800" y="1371600"/>
              <a:ext cx="3124200" cy="2286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 C1</a:t>
              </a:r>
            </a:p>
          </p:txBody>
        </p:sp>
        <p:sp>
          <p:nvSpPr>
            <p:cNvPr id="25" name="Rectangle 24"/>
            <p:cNvSpPr/>
            <p:nvPr/>
          </p:nvSpPr>
          <p:spPr bwMode="auto">
            <a:xfrm>
              <a:off x="2743200" y="1676400"/>
              <a:ext cx="2819400" cy="1524000"/>
            </a:xfrm>
            <a:prstGeom prst="rect">
              <a:avLst/>
            </a:prstGeom>
            <a:solidFill>
              <a:schemeClr val="accent6">
                <a:lumMod val="60000"/>
                <a:lumOff val="4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sp>
        <p:nvSpPr>
          <p:cNvPr id="31" name="Rectangle 30"/>
          <p:cNvSpPr/>
          <p:nvPr/>
        </p:nvSpPr>
        <p:spPr bwMode="auto">
          <a:xfrm>
            <a:off x="2133600" y="3235326"/>
            <a:ext cx="1752600" cy="228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C1.ButtonBarName</a:t>
            </a:r>
            <a:r>
              <a:rPr kumimoji="0" lang="en-US" sz="1000" b="0" i="0" u="none" strike="noStrike" cap="none" normalizeH="0" dirty="0">
                <a:ln>
                  <a:noFill/>
                </a:ln>
                <a:solidFill>
                  <a:schemeClr val="tx1"/>
                </a:solidFill>
                <a:effectLst/>
                <a:latin typeface="Arial" charset="0"/>
              </a:rPr>
              <a:t> = </a:t>
            </a:r>
            <a:r>
              <a:rPr kumimoji="0" lang="en-US" sz="1000" b="1" i="0" u="none" strike="noStrike" cap="none" normalizeH="0" dirty="0">
                <a:ln>
                  <a:noFill/>
                </a:ln>
                <a:solidFill>
                  <a:schemeClr val="tx1"/>
                </a:solidFill>
                <a:effectLst/>
                <a:latin typeface="Arial" charset="0"/>
              </a:rPr>
              <a:t>B1</a:t>
            </a:r>
            <a:endParaRPr kumimoji="0" lang="en-US" sz="1000" b="0" i="0" u="none" strike="noStrike" cap="none" normalizeH="0" baseline="0" dirty="0">
              <a:ln>
                <a:noFill/>
              </a:ln>
              <a:solidFill>
                <a:schemeClr val="tx1"/>
              </a:solidFill>
              <a:effectLst/>
              <a:latin typeface="Arial" charset="0"/>
            </a:endParaRPr>
          </a:p>
        </p:txBody>
      </p:sp>
      <p:sp>
        <p:nvSpPr>
          <p:cNvPr id="32" name="Rectangle 31"/>
          <p:cNvSpPr/>
          <p:nvPr/>
        </p:nvSpPr>
        <p:spPr bwMode="auto">
          <a:xfrm>
            <a:off x="4648200" y="5257800"/>
            <a:ext cx="2133600" cy="228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000" dirty="0">
                <a:solidFill>
                  <a:schemeClr val="tx1"/>
                </a:solidFill>
                <a:latin typeface="Arial" charset="0"/>
              </a:rPr>
              <a:t>B</a:t>
            </a:r>
            <a:r>
              <a:rPr kumimoji="0" lang="en-US" sz="1000" b="0" i="0" u="none" strike="noStrike" cap="none" normalizeH="0" baseline="0" dirty="0">
                <a:ln>
                  <a:noFill/>
                </a:ln>
                <a:solidFill>
                  <a:schemeClr val="tx1"/>
                </a:solidFill>
                <a:effectLst/>
                <a:latin typeface="Arial" charset="0"/>
              </a:rPr>
              <a:t>1.ShowAllControlsButton</a:t>
            </a:r>
            <a:r>
              <a:rPr kumimoji="0" lang="en-US" sz="1000" b="0" i="0" u="none" strike="noStrike" cap="none" normalizeH="0" dirty="0">
                <a:ln>
                  <a:noFill/>
                </a:ln>
                <a:solidFill>
                  <a:schemeClr val="tx1"/>
                </a:solidFill>
                <a:effectLst/>
                <a:latin typeface="Arial" charset="0"/>
              </a:rPr>
              <a:t> = </a:t>
            </a:r>
            <a:r>
              <a:rPr lang="en-US" sz="1000" b="1" dirty="0">
                <a:solidFill>
                  <a:schemeClr val="tx1"/>
                </a:solidFill>
                <a:latin typeface="Arial" charset="0"/>
              </a:rPr>
              <a:t>True</a:t>
            </a:r>
            <a:endParaRPr kumimoji="0" lang="en-US" sz="1000" b="0" i="0" u="none" strike="noStrike" cap="none" normalizeH="0" baseline="0" dirty="0">
              <a:ln>
                <a:noFill/>
              </a:ln>
              <a:solidFill>
                <a:schemeClr val="tx1"/>
              </a:solidFill>
              <a:effectLst/>
              <a:latin typeface="Arial" charset="0"/>
            </a:endParaRPr>
          </a:p>
        </p:txBody>
      </p:sp>
      <p:sp>
        <p:nvSpPr>
          <p:cNvPr id="33" name="Rectangle 32"/>
          <p:cNvSpPr/>
          <p:nvPr/>
        </p:nvSpPr>
        <p:spPr bwMode="auto">
          <a:xfrm>
            <a:off x="4648200" y="5257800"/>
            <a:ext cx="2133600" cy="228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lang="en-US" sz="1000" dirty="0">
                <a:solidFill>
                  <a:schemeClr val="tx1"/>
                </a:solidFill>
                <a:latin typeface="Arial" charset="0"/>
              </a:rPr>
              <a:t>B</a:t>
            </a:r>
            <a:r>
              <a:rPr kumimoji="0" lang="en-US" sz="1000" b="0" i="0" u="none" strike="noStrike" cap="none" normalizeH="0" baseline="0" dirty="0">
                <a:ln>
                  <a:noFill/>
                </a:ln>
                <a:solidFill>
                  <a:schemeClr val="tx1"/>
                </a:solidFill>
                <a:effectLst/>
                <a:latin typeface="Arial" charset="0"/>
              </a:rPr>
              <a:t>1.ShowAllControlsButton</a:t>
            </a:r>
            <a:r>
              <a:rPr kumimoji="0" lang="en-US" sz="1000" b="0" i="0" u="none" strike="noStrike" cap="none" normalizeH="0" dirty="0">
                <a:ln>
                  <a:noFill/>
                </a:ln>
                <a:solidFill>
                  <a:schemeClr val="tx1"/>
                </a:solidFill>
                <a:effectLst/>
                <a:latin typeface="Arial" charset="0"/>
              </a:rPr>
              <a:t> = </a:t>
            </a:r>
            <a:r>
              <a:rPr lang="en-US" sz="1000" b="1" dirty="0">
                <a:solidFill>
                  <a:schemeClr val="tx1"/>
                </a:solidFill>
                <a:latin typeface="Arial" charset="0"/>
              </a:rPr>
              <a:t>False</a:t>
            </a:r>
            <a:endParaRPr kumimoji="0" lang="en-US" sz="1000" b="0" i="0" u="none" strike="noStrike" cap="none" normalizeH="0" baseline="0" dirty="0">
              <a:ln>
                <a:noFill/>
              </a:ln>
              <a:solidFill>
                <a:schemeClr val="tx1"/>
              </a:solidFill>
              <a:effectLst/>
              <a:latin typeface="Arial" charset="0"/>
            </a:endParaRPr>
          </a:p>
        </p:txBody>
      </p:sp>
      <p:grpSp>
        <p:nvGrpSpPr>
          <p:cNvPr id="40" name="Group 56"/>
          <p:cNvGrpSpPr/>
          <p:nvPr/>
        </p:nvGrpSpPr>
        <p:grpSpPr>
          <a:xfrm>
            <a:off x="1752600" y="4495800"/>
            <a:ext cx="2362200" cy="304800"/>
            <a:chOff x="4572000" y="4267200"/>
            <a:chExt cx="2362200" cy="304800"/>
          </a:xfrm>
        </p:grpSpPr>
        <p:sp>
          <p:nvSpPr>
            <p:cNvPr id="41" name="Rectangle 40"/>
            <p:cNvSpPr/>
            <p:nvPr/>
          </p:nvSpPr>
          <p:spPr bwMode="auto">
            <a:xfrm>
              <a:off x="4572000" y="4267200"/>
              <a:ext cx="304800" cy="304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42" name="Rectangle 41"/>
            <p:cNvSpPr/>
            <p:nvPr/>
          </p:nvSpPr>
          <p:spPr bwMode="auto">
            <a:xfrm>
              <a:off x="5086350" y="4267200"/>
              <a:ext cx="304800" cy="304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43" name="Rectangle 42"/>
            <p:cNvSpPr/>
            <p:nvPr/>
          </p:nvSpPr>
          <p:spPr bwMode="auto">
            <a:xfrm>
              <a:off x="5600700" y="4267200"/>
              <a:ext cx="304800" cy="304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44" name="Rectangle 43"/>
            <p:cNvSpPr/>
            <p:nvPr/>
          </p:nvSpPr>
          <p:spPr bwMode="auto">
            <a:xfrm>
              <a:off x="6115050" y="4267200"/>
              <a:ext cx="304800" cy="304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45" name="Rectangle 44"/>
            <p:cNvSpPr/>
            <p:nvPr/>
          </p:nvSpPr>
          <p:spPr bwMode="auto">
            <a:xfrm>
              <a:off x="6629400" y="4267200"/>
              <a:ext cx="304800" cy="304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cxnSp>
        <p:nvCxnSpPr>
          <p:cNvPr id="86" name="Shape 14"/>
          <p:cNvCxnSpPr>
            <a:stCxn id="31" idx="2"/>
            <a:endCxn id="33" idx="3"/>
          </p:cNvCxnSpPr>
          <p:nvPr/>
        </p:nvCxnSpPr>
        <p:spPr bwMode="auto">
          <a:xfrm rot="16200000" flipH="1">
            <a:off x="3941763" y="2532063"/>
            <a:ext cx="1908174" cy="3771900"/>
          </a:xfrm>
          <a:prstGeom prst="bentConnector4">
            <a:avLst>
              <a:gd name="adj1" fmla="val 27552"/>
              <a:gd name="adj2" fmla="val 119982"/>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26" name="Shape 14"/>
          <p:cNvCxnSpPr/>
          <p:nvPr/>
        </p:nvCxnSpPr>
        <p:spPr bwMode="auto">
          <a:xfrm flipH="1">
            <a:off x="6781800" y="3352800"/>
            <a:ext cx="533396" cy="2022475"/>
          </a:xfrm>
          <a:prstGeom prst="bentConnector4">
            <a:avLst>
              <a:gd name="adj1" fmla="val -151486"/>
              <a:gd name="adj2" fmla="val 99829"/>
            </a:avLst>
          </a:prstGeom>
          <a:ln>
            <a:headEnd type="arrow"/>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61104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23" presetClass="entr" presetSubtype="16"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p:cTn id="9" dur="500" fill="hold"/>
                                        <p:tgtEl>
                                          <p:spTgt spid="32"/>
                                        </p:tgtEl>
                                        <p:attrNameLst>
                                          <p:attrName>ppt_w</p:attrName>
                                        </p:attrNameLst>
                                      </p:cBhvr>
                                      <p:tavLst>
                                        <p:tav tm="0">
                                          <p:val>
                                            <p:fltVal val="0"/>
                                          </p:val>
                                        </p:tav>
                                        <p:tav tm="100000">
                                          <p:val>
                                            <p:strVal val="#ppt_w"/>
                                          </p:val>
                                        </p:tav>
                                      </p:tavLst>
                                    </p:anim>
                                    <p:anim calcmode="lin" valueType="num">
                                      <p:cBhvr>
                                        <p:cTn id="10"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 2.5746E-6 L 0.1375 2.5746E-6 " pathEditMode="relative" rAng="0" ptsTypes="AA">
                                      <p:cBhvr>
                                        <p:cTn id="14" dur="2000" fill="hold"/>
                                        <p:tgtEl>
                                          <p:spTgt spid="16"/>
                                        </p:tgtEl>
                                        <p:attrNameLst>
                                          <p:attrName>ppt_x</p:attrName>
                                          <p:attrName>ppt_y</p:attrName>
                                        </p:attrNameLst>
                                      </p:cBhvr>
                                      <p:rCtr x="6875" y="0"/>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904875"/>
          </a:xfrm>
        </p:spPr>
        <p:txBody>
          <a:bodyPr>
            <a:normAutofit/>
          </a:bodyPr>
          <a:lstStyle/>
          <a:p>
            <a:pPr>
              <a:defRPr/>
            </a:pPr>
            <a:r>
              <a:rPr lang="en-US" dirty="0"/>
              <a:t>Lab 10</a:t>
            </a:r>
            <a:br>
              <a:rPr lang="en-US" dirty="0"/>
            </a:br>
            <a:r>
              <a:rPr lang="en-US" dirty="0"/>
              <a:t>Using Utilization Controls</a:t>
            </a:r>
          </a:p>
        </p:txBody>
      </p:sp>
      <p:grpSp>
        <p:nvGrpSpPr>
          <p:cNvPr id="3" name="Group 16"/>
          <p:cNvGrpSpPr/>
          <p:nvPr/>
        </p:nvGrpSpPr>
        <p:grpSpPr>
          <a:xfrm>
            <a:off x="533400" y="1524000"/>
            <a:ext cx="8001000" cy="4114800"/>
            <a:chOff x="914400" y="1600200"/>
            <a:chExt cx="7315200" cy="1676400"/>
          </a:xfrm>
          <a:solidFill>
            <a:srgbClr val="6B6AB0"/>
          </a:solidFill>
        </p:grpSpPr>
        <p:sp>
          <p:nvSpPr>
            <p:cNvPr id="14" name="Rounded Rectangle 13"/>
            <p:cNvSpPr/>
            <p:nvPr/>
          </p:nvSpPr>
          <p:spPr>
            <a:xfrm>
              <a:off x="914400" y="1600200"/>
              <a:ext cx="7315200" cy="1676400"/>
            </a:xfrm>
            <a:prstGeom prst="roundRect">
              <a:avLst>
                <a:gd name="adj" fmla="val 12700"/>
              </a:avLst>
            </a:prstGeom>
            <a:grpFill/>
          </p:spPr>
          <p:style>
            <a:lnRef idx="0">
              <a:schemeClr val="accent1"/>
            </a:lnRef>
            <a:fillRef idx="3">
              <a:schemeClr val="accent1"/>
            </a:fillRef>
            <a:effectRef idx="3">
              <a:schemeClr val="accent1"/>
            </a:effectRef>
            <a:fontRef idx="minor">
              <a:schemeClr val="lt1"/>
            </a:fontRef>
          </p:style>
          <p:txBody>
            <a:bodyPr/>
            <a:lstStyle/>
            <a:p>
              <a:pPr eaLnBrk="0" hangingPunct="0">
                <a:lnSpc>
                  <a:spcPct val="90000"/>
                </a:lnSpc>
                <a:defRPr/>
              </a:pPr>
              <a:r>
                <a:rPr lang="en-US" b="1" dirty="0">
                  <a:solidFill>
                    <a:schemeClr val="bg1"/>
                  </a:solidFill>
                </a:rPr>
                <a:t>Lab Introduction</a:t>
              </a:r>
            </a:p>
          </p:txBody>
        </p:sp>
        <p:pic>
          <p:nvPicPr>
            <p:cNvPr id="25602" name="Picture 2" descr="C:\Users\Eric Enet\AppData\Local\Microsoft\Windows\Temporary Internet Files\Content.IE5\WTD7J0JU\MCj04316460000[1].png"/>
            <p:cNvPicPr>
              <a:picLocks noChangeAspect="1" noChangeArrowheads="1"/>
            </p:cNvPicPr>
            <p:nvPr/>
          </p:nvPicPr>
          <p:blipFill>
            <a:blip r:embed="rId3" cstate="print"/>
            <a:srcRect/>
            <a:stretch>
              <a:fillRect/>
            </a:stretch>
          </p:blipFill>
          <p:spPr bwMode="auto">
            <a:xfrm>
              <a:off x="1066800" y="2057400"/>
              <a:ext cx="1240971" cy="1066800"/>
            </a:xfrm>
            <a:prstGeom prst="rect">
              <a:avLst/>
            </a:prstGeom>
            <a:grpFill/>
          </p:spPr>
        </p:pic>
      </p:grpSp>
      <p:sp>
        <p:nvSpPr>
          <p:cNvPr id="7" name="Rounded Rectangle 6"/>
          <p:cNvSpPr/>
          <p:nvPr/>
        </p:nvSpPr>
        <p:spPr>
          <a:xfrm>
            <a:off x="1895475" y="2057400"/>
            <a:ext cx="6486525" cy="3429000"/>
          </a:xfrm>
          <a:prstGeom prst="roundRect">
            <a:avLst>
              <a:gd name="adj" fmla="val 13550"/>
            </a:avLst>
          </a:prstGeom>
          <a:solidFill>
            <a:schemeClr val="bg1"/>
          </a:solidFill>
        </p:spPr>
        <p:style>
          <a:lnRef idx="1">
            <a:schemeClr val="accent5"/>
          </a:lnRef>
          <a:fillRef idx="1001">
            <a:schemeClr val="lt1"/>
          </a:fillRef>
          <a:effectRef idx="2">
            <a:schemeClr val="accent5"/>
          </a:effectRef>
          <a:fontRef idx="minor">
            <a:schemeClr val="lt1"/>
          </a:fontRef>
        </p:style>
        <p:txBody>
          <a:bodyPr anchor="ctr"/>
          <a:lstStyle/>
          <a:p>
            <a:pPr eaLnBrk="0" hangingPunct="0">
              <a:lnSpc>
                <a:spcPct val="90000"/>
              </a:lnSpc>
              <a:defRPr/>
            </a:pPr>
            <a:endParaRPr lang="en-US" sz="2400" dirty="0">
              <a:solidFill>
                <a:schemeClr val="tx1"/>
              </a:solidFill>
            </a:endParaRPr>
          </a:p>
        </p:txBody>
      </p:sp>
      <p:sp>
        <p:nvSpPr>
          <p:cNvPr id="8" name="Rectangle 7"/>
          <p:cNvSpPr/>
          <p:nvPr/>
        </p:nvSpPr>
        <p:spPr>
          <a:xfrm>
            <a:off x="2057400" y="2209800"/>
            <a:ext cx="6324600" cy="3194721"/>
          </a:xfrm>
          <a:prstGeom prst="rect">
            <a:avLst/>
          </a:prstGeom>
        </p:spPr>
        <p:txBody>
          <a:bodyPr wrap="square">
            <a:spAutoFit/>
          </a:bodyPr>
          <a:lstStyle/>
          <a:p>
            <a:pPr lvl="0"/>
            <a:r>
              <a:rPr lang="en-US" sz="2800" dirty="0"/>
              <a:t>In this lab, you will:</a:t>
            </a:r>
          </a:p>
          <a:p>
            <a:pPr lvl="0"/>
            <a:endParaRPr lang="en-US" sz="2800" dirty="0"/>
          </a:p>
          <a:p>
            <a:pPr marL="285750" lvl="0" indent="-285750">
              <a:buFont typeface="Wingdings" pitchFamily="2" charset="2"/>
              <a:buChar char="Ø"/>
            </a:pPr>
            <a:r>
              <a:rPr lang="en-US" sz="2800" dirty="0"/>
              <a:t>Embed Utilization and Button Bar client controls in an ArchestrA Graphic and configure the controls</a:t>
            </a:r>
          </a:p>
          <a:p>
            <a:pPr lvl="0"/>
            <a:endParaRPr lang="en-US" sz="2800" dirty="0"/>
          </a:p>
          <a:p>
            <a:pPr marL="285750" lvl="0" indent="-285750">
              <a:buFont typeface="Wingdings" pitchFamily="2" charset="2"/>
              <a:buChar char="Ø"/>
            </a:pPr>
            <a:r>
              <a:rPr lang="en-US" sz="2800" dirty="0"/>
              <a:t>Construct an InTouch window by embedding the ArchestrA graphic</a:t>
            </a:r>
          </a:p>
        </p:txBody>
      </p:sp>
      <p:grpSp>
        <p:nvGrpSpPr>
          <p:cNvPr id="9" name="Group 8"/>
          <p:cNvGrpSpPr/>
          <p:nvPr/>
        </p:nvGrpSpPr>
        <p:grpSpPr>
          <a:xfrm>
            <a:off x="7600944" y="1366814"/>
            <a:ext cx="857256" cy="995386"/>
            <a:chOff x="7381868" y="5214950"/>
            <a:chExt cx="857256" cy="995386"/>
          </a:xfrm>
        </p:grpSpPr>
        <p:sp>
          <p:nvSpPr>
            <p:cNvPr id="10" name="Rounded Rectangle 9"/>
            <p:cNvSpPr/>
            <p:nvPr/>
          </p:nvSpPr>
          <p:spPr bwMode="auto">
            <a:xfrm>
              <a:off x="7381868" y="5853146"/>
              <a:ext cx="857256" cy="357190"/>
            </a:xfrm>
            <a:prstGeom prst="roundRect">
              <a:avLst/>
            </a:prstGeom>
            <a:solidFill>
              <a:schemeClr val="accent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rgbClr val="FF0000"/>
                  </a:solidFill>
                  <a:effectLst/>
                </a:rPr>
                <a:t>15 min</a:t>
              </a:r>
            </a:p>
          </p:txBody>
        </p:sp>
        <p:pic>
          <p:nvPicPr>
            <p:cNvPr id="11" name="Picture 10" descr="95"/>
            <p:cNvPicPr>
              <a:picLocks noChangeAspect="1" noChangeArrowheads="1"/>
            </p:cNvPicPr>
            <p:nvPr/>
          </p:nvPicPr>
          <p:blipFill>
            <a:blip r:embed="rId4" cstate="print"/>
            <a:srcRect/>
            <a:stretch>
              <a:fillRect/>
            </a:stretch>
          </p:blipFill>
          <p:spPr bwMode="auto">
            <a:xfrm>
              <a:off x="7477124" y="5214950"/>
              <a:ext cx="660400" cy="660399"/>
            </a:xfrm>
            <a:prstGeom prst="rect">
              <a:avLst/>
            </a:prstGeom>
            <a:noFill/>
            <a:ln w="9525">
              <a:noFill/>
              <a:miter lim="800000"/>
              <a:headEnd/>
              <a:tailEnd/>
            </a:ln>
          </p:spPr>
        </p:pic>
      </p:grpSp>
      <p:grpSp>
        <p:nvGrpSpPr>
          <p:cNvPr id="12" name="Group 13"/>
          <p:cNvGrpSpPr/>
          <p:nvPr/>
        </p:nvGrpSpPr>
        <p:grpSpPr>
          <a:xfrm>
            <a:off x="909653" y="5283212"/>
            <a:ext cx="1071547" cy="888988"/>
            <a:chOff x="517514" y="1414462"/>
            <a:chExt cx="1071547" cy="888988"/>
          </a:xfrm>
        </p:grpSpPr>
        <p:pic>
          <p:nvPicPr>
            <p:cNvPr id="13" name="Picture 20" descr="InTouch PC (On)"/>
            <p:cNvPicPr>
              <a:picLocks noChangeAspect="1" noChangeArrowheads="1"/>
            </p:cNvPicPr>
            <p:nvPr/>
          </p:nvPicPr>
          <p:blipFill>
            <a:blip r:embed="rId5" cstate="print"/>
            <a:srcRect/>
            <a:stretch>
              <a:fillRect/>
            </a:stretch>
          </p:blipFill>
          <p:spPr bwMode="auto">
            <a:xfrm>
              <a:off x="517514" y="1414462"/>
              <a:ext cx="872942" cy="728654"/>
            </a:xfrm>
            <a:prstGeom prst="rect">
              <a:avLst/>
            </a:prstGeom>
            <a:noFill/>
            <a:ln w="9525">
              <a:noFill/>
              <a:miter lim="800000"/>
              <a:headEnd/>
              <a:tailEnd/>
            </a:ln>
          </p:spPr>
        </p:pic>
        <p:pic>
          <p:nvPicPr>
            <p:cNvPr id="15" name="Picture 14" descr="146"/>
            <p:cNvPicPr>
              <a:picLocks noChangeAspect="1" noChangeArrowheads="1"/>
            </p:cNvPicPr>
            <p:nvPr/>
          </p:nvPicPr>
          <p:blipFill>
            <a:blip r:embed="rId6" cstate="print"/>
            <a:srcRect/>
            <a:stretch>
              <a:fillRect/>
            </a:stretch>
          </p:blipFill>
          <p:spPr bwMode="auto">
            <a:xfrm>
              <a:off x="1000100" y="1714488"/>
              <a:ext cx="588961" cy="588962"/>
            </a:xfrm>
            <a:prstGeom prst="rect">
              <a:avLst/>
            </a:prstGeom>
            <a:noFill/>
            <a:ln w="9525">
              <a:noFill/>
              <a:miter lim="800000"/>
              <a:headEnd/>
              <a:tailEnd/>
            </a:ln>
          </p:spPr>
        </p:pic>
      </p:grpSp>
    </p:spTree>
    <p:extLst>
      <p:ext uri="{BB962C8B-B14F-4D97-AF65-F5344CB8AC3E}">
        <p14:creationId xmlns:p14="http://schemas.microsoft.com/office/powerpoint/2010/main" val="2189839249"/>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904875"/>
          </a:xfrm>
        </p:spPr>
        <p:txBody>
          <a:bodyPr>
            <a:normAutofit/>
          </a:bodyPr>
          <a:lstStyle/>
          <a:p>
            <a:pPr>
              <a:defRPr/>
            </a:pPr>
            <a:r>
              <a:rPr lang="en-US" dirty="0"/>
              <a:t>Lab 11</a:t>
            </a:r>
            <a:br>
              <a:rPr lang="en-US" dirty="0"/>
            </a:br>
            <a:r>
              <a:rPr lang="en-US" dirty="0"/>
              <a:t>Using OEE Controls</a:t>
            </a:r>
          </a:p>
        </p:txBody>
      </p:sp>
      <p:grpSp>
        <p:nvGrpSpPr>
          <p:cNvPr id="3" name="Group 16"/>
          <p:cNvGrpSpPr/>
          <p:nvPr/>
        </p:nvGrpSpPr>
        <p:grpSpPr>
          <a:xfrm>
            <a:off x="533400" y="1524000"/>
            <a:ext cx="8001000" cy="4114800"/>
            <a:chOff x="914400" y="1600200"/>
            <a:chExt cx="7315200" cy="1676400"/>
          </a:xfrm>
          <a:solidFill>
            <a:srgbClr val="6B6AB0"/>
          </a:solidFill>
        </p:grpSpPr>
        <p:sp>
          <p:nvSpPr>
            <p:cNvPr id="14" name="Rounded Rectangle 13"/>
            <p:cNvSpPr/>
            <p:nvPr/>
          </p:nvSpPr>
          <p:spPr>
            <a:xfrm>
              <a:off x="914400" y="1600200"/>
              <a:ext cx="7315200" cy="1676400"/>
            </a:xfrm>
            <a:prstGeom prst="roundRect">
              <a:avLst>
                <a:gd name="adj" fmla="val 12700"/>
              </a:avLst>
            </a:prstGeom>
            <a:grpFill/>
          </p:spPr>
          <p:style>
            <a:lnRef idx="0">
              <a:schemeClr val="accent1"/>
            </a:lnRef>
            <a:fillRef idx="3">
              <a:schemeClr val="accent1"/>
            </a:fillRef>
            <a:effectRef idx="3">
              <a:schemeClr val="accent1"/>
            </a:effectRef>
            <a:fontRef idx="minor">
              <a:schemeClr val="lt1"/>
            </a:fontRef>
          </p:style>
          <p:txBody>
            <a:bodyPr/>
            <a:lstStyle/>
            <a:p>
              <a:pPr eaLnBrk="0" hangingPunct="0">
                <a:lnSpc>
                  <a:spcPct val="90000"/>
                </a:lnSpc>
                <a:defRPr/>
              </a:pPr>
              <a:r>
                <a:rPr lang="en-US" b="1" dirty="0">
                  <a:solidFill>
                    <a:schemeClr val="bg1"/>
                  </a:solidFill>
                </a:rPr>
                <a:t>Lab Introduction</a:t>
              </a:r>
            </a:p>
          </p:txBody>
        </p:sp>
        <p:pic>
          <p:nvPicPr>
            <p:cNvPr id="25602" name="Picture 2" descr="C:\Users\Eric Enet\AppData\Local\Microsoft\Windows\Temporary Internet Files\Content.IE5\WTD7J0JU\MCj04316460000[1].png"/>
            <p:cNvPicPr>
              <a:picLocks noChangeAspect="1" noChangeArrowheads="1"/>
            </p:cNvPicPr>
            <p:nvPr/>
          </p:nvPicPr>
          <p:blipFill>
            <a:blip r:embed="rId3" cstate="print"/>
            <a:srcRect/>
            <a:stretch>
              <a:fillRect/>
            </a:stretch>
          </p:blipFill>
          <p:spPr bwMode="auto">
            <a:xfrm>
              <a:off x="1066800" y="2057400"/>
              <a:ext cx="1240971" cy="1066800"/>
            </a:xfrm>
            <a:prstGeom prst="rect">
              <a:avLst/>
            </a:prstGeom>
            <a:grpFill/>
          </p:spPr>
        </p:pic>
      </p:grpSp>
      <p:sp>
        <p:nvSpPr>
          <p:cNvPr id="7" name="Rounded Rectangle 6"/>
          <p:cNvSpPr/>
          <p:nvPr/>
        </p:nvSpPr>
        <p:spPr>
          <a:xfrm>
            <a:off x="1895475" y="2057400"/>
            <a:ext cx="6486525" cy="3429000"/>
          </a:xfrm>
          <a:prstGeom prst="roundRect">
            <a:avLst>
              <a:gd name="adj" fmla="val 13550"/>
            </a:avLst>
          </a:prstGeom>
          <a:solidFill>
            <a:schemeClr val="bg1"/>
          </a:solidFill>
        </p:spPr>
        <p:style>
          <a:lnRef idx="1">
            <a:schemeClr val="accent5"/>
          </a:lnRef>
          <a:fillRef idx="1001">
            <a:schemeClr val="lt1"/>
          </a:fillRef>
          <a:effectRef idx="2">
            <a:schemeClr val="accent5"/>
          </a:effectRef>
          <a:fontRef idx="minor">
            <a:schemeClr val="lt1"/>
          </a:fontRef>
        </p:style>
        <p:txBody>
          <a:bodyPr anchor="ctr"/>
          <a:lstStyle/>
          <a:p>
            <a:pPr eaLnBrk="0" hangingPunct="0">
              <a:lnSpc>
                <a:spcPct val="90000"/>
              </a:lnSpc>
              <a:defRPr/>
            </a:pPr>
            <a:endParaRPr lang="en-US" sz="2400" dirty="0">
              <a:solidFill>
                <a:schemeClr val="tx1"/>
              </a:solidFill>
            </a:endParaRPr>
          </a:p>
        </p:txBody>
      </p:sp>
      <p:sp>
        <p:nvSpPr>
          <p:cNvPr id="9" name="Rectangle 8"/>
          <p:cNvSpPr/>
          <p:nvPr/>
        </p:nvSpPr>
        <p:spPr>
          <a:xfrm>
            <a:off x="2133600" y="2133600"/>
            <a:ext cx="6019800" cy="3416320"/>
          </a:xfrm>
          <a:prstGeom prst="rect">
            <a:avLst/>
          </a:prstGeom>
        </p:spPr>
        <p:txBody>
          <a:bodyPr wrap="square">
            <a:spAutoFit/>
          </a:bodyPr>
          <a:lstStyle/>
          <a:p>
            <a:pPr lvl="0"/>
            <a:r>
              <a:rPr lang="en-US" sz="2400" dirty="0"/>
              <a:t>In this lab, you will:</a:t>
            </a:r>
          </a:p>
          <a:p>
            <a:pPr lvl="0"/>
            <a:endParaRPr lang="en-US" sz="2400" dirty="0"/>
          </a:p>
          <a:p>
            <a:pPr marL="285750" lvl="0" indent="-285750">
              <a:buFont typeface="Wingdings" pitchFamily="2" charset="2"/>
              <a:buChar char="Ø"/>
            </a:pPr>
            <a:r>
              <a:rPr lang="en-US" sz="2400" dirty="0"/>
              <a:t>Embed OEE client controls in an ArchestrA graphic and configure the controls</a:t>
            </a:r>
          </a:p>
          <a:p>
            <a:pPr marL="285750" lvl="0" indent="-285750">
              <a:buFont typeface="Wingdings" pitchFamily="2" charset="2"/>
              <a:buChar char="Ø"/>
            </a:pPr>
            <a:endParaRPr lang="en-US" sz="2400" dirty="0"/>
          </a:p>
          <a:p>
            <a:pPr marL="285750" lvl="0" indent="-285750">
              <a:buFont typeface="Wingdings" pitchFamily="2" charset="2"/>
              <a:buChar char="Ø"/>
            </a:pPr>
            <a:r>
              <a:rPr lang="en-US" sz="2400" dirty="0"/>
              <a:t>Construct an InTouch window by embedding the ArchestrA graphic</a:t>
            </a:r>
          </a:p>
          <a:p>
            <a:pPr marL="285750" lvl="0" indent="-285750">
              <a:buFont typeface="Wingdings" pitchFamily="2" charset="2"/>
              <a:buChar char="Ø"/>
            </a:pPr>
            <a:endParaRPr lang="en-US" sz="2400" dirty="0"/>
          </a:p>
          <a:p>
            <a:pPr marL="285750" lvl="0" indent="-285750">
              <a:buFont typeface="Wingdings" pitchFamily="2" charset="2"/>
              <a:buChar char="Ø"/>
            </a:pPr>
            <a:r>
              <a:rPr lang="en-US" sz="2400" dirty="0"/>
              <a:t>Monitor the production progress</a:t>
            </a:r>
          </a:p>
        </p:txBody>
      </p:sp>
      <p:grpSp>
        <p:nvGrpSpPr>
          <p:cNvPr id="8" name="Group 7"/>
          <p:cNvGrpSpPr/>
          <p:nvPr/>
        </p:nvGrpSpPr>
        <p:grpSpPr>
          <a:xfrm>
            <a:off x="7600944" y="1366814"/>
            <a:ext cx="857256" cy="995386"/>
            <a:chOff x="7381868" y="5214950"/>
            <a:chExt cx="857256" cy="995386"/>
          </a:xfrm>
        </p:grpSpPr>
        <p:sp>
          <p:nvSpPr>
            <p:cNvPr id="10" name="Rounded Rectangle 9"/>
            <p:cNvSpPr/>
            <p:nvPr/>
          </p:nvSpPr>
          <p:spPr bwMode="auto">
            <a:xfrm>
              <a:off x="7381868" y="5853146"/>
              <a:ext cx="857256" cy="357190"/>
            </a:xfrm>
            <a:prstGeom prst="roundRect">
              <a:avLst/>
            </a:prstGeom>
            <a:solidFill>
              <a:schemeClr val="accent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dirty="0">
                  <a:solidFill>
                    <a:srgbClr val="FF0000"/>
                  </a:solidFill>
                </a:rPr>
                <a:t>20</a:t>
              </a:r>
              <a:r>
                <a:rPr kumimoji="0" lang="en-US" sz="1400" i="0" u="none" strike="noStrike" cap="none" normalizeH="0" baseline="0" dirty="0">
                  <a:ln>
                    <a:noFill/>
                  </a:ln>
                  <a:solidFill>
                    <a:srgbClr val="FF0000"/>
                  </a:solidFill>
                  <a:effectLst/>
                </a:rPr>
                <a:t> min</a:t>
              </a:r>
            </a:p>
          </p:txBody>
        </p:sp>
        <p:pic>
          <p:nvPicPr>
            <p:cNvPr id="11" name="Picture 10" descr="95"/>
            <p:cNvPicPr>
              <a:picLocks noChangeAspect="1" noChangeArrowheads="1"/>
            </p:cNvPicPr>
            <p:nvPr/>
          </p:nvPicPr>
          <p:blipFill>
            <a:blip r:embed="rId4" cstate="print"/>
            <a:srcRect/>
            <a:stretch>
              <a:fillRect/>
            </a:stretch>
          </p:blipFill>
          <p:spPr bwMode="auto">
            <a:xfrm>
              <a:off x="7477124" y="5214950"/>
              <a:ext cx="660400" cy="660399"/>
            </a:xfrm>
            <a:prstGeom prst="rect">
              <a:avLst/>
            </a:prstGeom>
            <a:noFill/>
            <a:ln w="9525">
              <a:noFill/>
              <a:miter lim="800000"/>
              <a:headEnd/>
              <a:tailEnd/>
            </a:ln>
          </p:spPr>
        </p:pic>
      </p:grpSp>
      <p:grpSp>
        <p:nvGrpSpPr>
          <p:cNvPr id="12" name="Group 13"/>
          <p:cNvGrpSpPr/>
          <p:nvPr/>
        </p:nvGrpSpPr>
        <p:grpSpPr>
          <a:xfrm>
            <a:off x="909653" y="5283212"/>
            <a:ext cx="1071547" cy="888988"/>
            <a:chOff x="517514" y="1414462"/>
            <a:chExt cx="1071547" cy="888988"/>
          </a:xfrm>
        </p:grpSpPr>
        <p:pic>
          <p:nvPicPr>
            <p:cNvPr id="13" name="Picture 20" descr="InTouch PC (On)"/>
            <p:cNvPicPr>
              <a:picLocks noChangeAspect="1" noChangeArrowheads="1"/>
            </p:cNvPicPr>
            <p:nvPr/>
          </p:nvPicPr>
          <p:blipFill>
            <a:blip r:embed="rId5" cstate="print"/>
            <a:srcRect/>
            <a:stretch>
              <a:fillRect/>
            </a:stretch>
          </p:blipFill>
          <p:spPr bwMode="auto">
            <a:xfrm>
              <a:off x="517514" y="1414462"/>
              <a:ext cx="872942" cy="728654"/>
            </a:xfrm>
            <a:prstGeom prst="rect">
              <a:avLst/>
            </a:prstGeom>
            <a:noFill/>
            <a:ln w="9525">
              <a:noFill/>
              <a:miter lim="800000"/>
              <a:headEnd/>
              <a:tailEnd/>
            </a:ln>
          </p:spPr>
        </p:pic>
        <p:pic>
          <p:nvPicPr>
            <p:cNvPr id="15" name="Picture 14" descr="146"/>
            <p:cNvPicPr>
              <a:picLocks noChangeAspect="1" noChangeArrowheads="1"/>
            </p:cNvPicPr>
            <p:nvPr/>
          </p:nvPicPr>
          <p:blipFill>
            <a:blip r:embed="rId6" cstate="print"/>
            <a:srcRect/>
            <a:stretch>
              <a:fillRect/>
            </a:stretch>
          </p:blipFill>
          <p:spPr bwMode="auto">
            <a:xfrm>
              <a:off x="1000100" y="1714488"/>
              <a:ext cx="588961" cy="588962"/>
            </a:xfrm>
            <a:prstGeom prst="rect">
              <a:avLst/>
            </a:prstGeom>
            <a:noFill/>
            <a:ln w="9525">
              <a:noFill/>
              <a:miter lim="800000"/>
              <a:headEnd/>
              <a:tailEnd/>
            </a:ln>
          </p:spPr>
        </p:pic>
      </p:grpSp>
    </p:spTree>
    <p:extLst>
      <p:ext uri="{BB962C8B-B14F-4D97-AF65-F5344CB8AC3E}">
        <p14:creationId xmlns:p14="http://schemas.microsoft.com/office/powerpoint/2010/main" val="2931924925"/>
      </p:ext>
    </p:extLst>
  </p:cSld>
  <p:clrMapOvr>
    <a:masterClrMapping/>
  </p:clrMapOvr>
  <p:transition>
    <p:dissolve/>
  </p:transition>
</p:sld>
</file>

<file path=ppt/theme/theme1.xml><?xml version="1.0" encoding="utf-8"?>
<a:theme xmlns:a="http://schemas.openxmlformats.org/drawingml/2006/main" name="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ening/Closure">
  <a:themeElements>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Opening/Clos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Opening/Closure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Divider 1">
  <a:themeElements>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2">
  <a:themeElements>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Divider 3">
  <a:themeElements>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3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Divider 4">
  <a:themeElements>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4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Divider 5">
  <a:themeElements>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5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G:\POWERPOI\ww_corporate\new templts\new_corp_ww.pot</Template>
  <TotalTime>31580</TotalTime>
  <Words>352</Words>
  <Application>Microsoft Office PowerPoint</Application>
  <PresentationFormat>On-screen Show (4:3)</PresentationFormat>
  <Paragraphs>82</Paragraphs>
  <Slides>7</Slides>
  <Notes>7</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7</vt:i4>
      </vt:variant>
    </vt:vector>
  </HeadingPairs>
  <TitlesOfParts>
    <vt:vector size="18" baseType="lpstr">
      <vt:lpstr>Arial</vt:lpstr>
      <vt:lpstr>Calibri</vt:lpstr>
      <vt:lpstr>Verdana</vt:lpstr>
      <vt:lpstr>Wingdings</vt:lpstr>
      <vt:lpstr>Invensys Learning Services Template [Rev 5]</vt:lpstr>
      <vt:lpstr>Opening/Closure</vt:lpstr>
      <vt:lpstr>Section Divider 1</vt:lpstr>
      <vt:lpstr>Section Divider 2</vt:lpstr>
      <vt:lpstr>Section Divider 3</vt:lpstr>
      <vt:lpstr>Section Divider 4</vt:lpstr>
      <vt:lpstr>Section Divider 5</vt:lpstr>
      <vt:lpstr>PowerPoint Presentation</vt:lpstr>
      <vt:lpstr>MES .NET Client Controls</vt:lpstr>
      <vt:lpstr>PowerPoint Presentation</vt:lpstr>
      <vt:lpstr>Linking Button Bar and Another MES Client Control</vt:lpstr>
      <vt:lpstr>Linking Button Bar and Another MES Client Control</vt:lpstr>
      <vt:lpstr>Lab 10 Using Utilization Controls</vt:lpstr>
      <vt:lpstr>Lab 11 Using OEE Controls</vt:lpstr>
    </vt:vector>
  </TitlesOfParts>
  <Company>Wonderware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Wonderware System Platform 3.0 - Part 1</dc:title>
  <dc:subject>Application Server 3.0</dc:subject>
  <dc:creator>Juan C. Garcia</dc:creator>
  <cp:keywords>Training</cp:keywords>
  <cp:lastModifiedBy>sachin bhavsar</cp:lastModifiedBy>
  <cp:revision>2718</cp:revision>
  <cp:lastPrinted>2001-10-05T11:06:38Z</cp:lastPrinted>
  <dcterms:created xsi:type="dcterms:W3CDTF">2002-10-10T20:22:40Z</dcterms:created>
  <dcterms:modified xsi:type="dcterms:W3CDTF">2020-02-10T08:53:22Z</dcterms:modified>
</cp:coreProperties>
</file>